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24"/>
  </p:notesMasterIdLst>
  <p:handoutMasterIdLst>
    <p:handoutMasterId r:id="rId25"/>
  </p:handoutMasterIdLst>
  <p:sldIdLst>
    <p:sldId id="262" r:id="rId3"/>
    <p:sldId id="329" r:id="rId4"/>
    <p:sldId id="330" r:id="rId5"/>
    <p:sldId id="263" r:id="rId6"/>
    <p:sldId id="335" r:id="rId7"/>
    <p:sldId id="331" r:id="rId8"/>
    <p:sldId id="319" r:id="rId9"/>
    <p:sldId id="318" r:id="rId10"/>
    <p:sldId id="332" r:id="rId11"/>
    <p:sldId id="333" r:id="rId12"/>
    <p:sldId id="334" r:id="rId13"/>
    <p:sldId id="264" r:id="rId14"/>
    <p:sldId id="320" r:id="rId15"/>
    <p:sldId id="321" r:id="rId16"/>
    <p:sldId id="328" r:id="rId17"/>
    <p:sldId id="323" r:id="rId18"/>
    <p:sldId id="322" r:id="rId19"/>
    <p:sldId id="265" r:id="rId20"/>
    <p:sldId id="324" r:id="rId21"/>
    <p:sldId id="325" r:id="rId22"/>
    <p:sldId id="313"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87531" autoAdjust="0"/>
  </p:normalViewPr>
  <p:slideViewPr>
    <p:cSldViewPr snapToGrid="0">
      <p:cViewPr varScale="1">
        <p:scale>
          <a:sx n="85" d="100"/>
          <a:sy n="85"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D54682-570F-478C-AE74-D75361E695DA}" type="datetimeFigureOut">
              <a:rPr lang="cs-CZ" smtClean="0"/>
              <a:t>23.5.2016</a:t>
            </a:fld>
            <a:endParaRPr lang="cs-C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368C7-C893-460F-BE45-E10D21A0938E}" type="slidenum">
              <a:rPr lang="cs-CZ" smtClean="0"/>
              <a:t>‹#›</a:t>
            </a:fld>
            <a:endParaRPr lang="cs-CZ"/>
          </a:p>
        </p:txBody>
      </p:sp>
    </p:spTree>
    <p:extLst>
      <p:ext uri="{BB962C8B-B14F-4D97-AF65-F5344CB8AC3E}">
        <p14:creationId xmlns:p14="http://schemas.microsoft.com/office/powerpoint/2010/main" val="3696795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B4369-9789-441E-8787-ED7EDCF30754}" type="datetimeFigureOut">
              <a:rPr lang="cs-CZ" smtClean="0"/>
              <a:t>23.5.2016</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1D0CD-21DB-4679-A007-E04C4DB3AC5D}" type="slidenum">
              <a:rPr lang="cs-CZ" smtClean="0"/>
              <a:t>‹#›</a:t>
            </a:fld>
            <a:endParaRPr lang="cs-CZ"/>
          </a:p>
        </p:txBody>
      </p:sp>
    </p:spTree>
    <p:extLst>
      <p:ext uri="{BB962C8B-B14F-4D97-AF65-F5344CB8AC3E}">
        <p14:creationId xmlns:p14="http://schemas.microsoft.com/office/powerpoint/2010/main" val="3075614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When faced with this situation, your operational recovery is only as good</a:t>
            </a:r>
            <a:r>
              <a:rPr lang="en-US" baseline="0" dirty="0" smtClean="0"/>
              <a:t> as the technology you have deployed. </a:t>
            </a:r>
          </a:p>
          <a:p>
            <a:endParaRPr lang="en-US" baseline="0" dirty="0" smtClean="0"/>
          </a:p>
          <a:p>
            <a:r>
              <a:rPr lang="en-US" baseline="0" dirty="0" smtClean="0"/>
              <a:t>If you rely on backup, your recovery point is determined by the last tape or backup to disk job you created. </a:t>
            </a:r>
          </a:p>
          <a:p>
            <a:endParaRPr lang="en-US" baseline="0" dirty="0" smtClean="0"/>
          </a:p>
          <a:p>
            <a:pPr marL="0" marR="0" indent="0" algn="l" defTabSz="914400" rtl="0" eaLnBrk="1" fontAlgn="base" latinLnBrk="0" hangingPunct="1">
              <a:lnSpc>
                <a:spcPct val="100000"/>
              </a:lnSpc>
              <a:spcBef>
                <a:spcPts val="1200"/>
              </a:spcBef>
              <a:spcAft>
                <a:spcPct val="0"/>
              </a:spcAft>
              <a:buClrTx/>
              <a:buSzTx/>
              <a:buFont typeface="Arial" charset="0"/>
              <a:buNone/>
              <a:tabLst/>
              <a:defRPr/>
            </a:pPr>
            <a:r>
              <a:rPr lang="en-US" baseline="0" dirty="0" smtClean="0"/>
              <a:t>&lt;Click&gt;  Depending on when the operational error occurs, you may be faced with a recovery point that is hours in the past and all the data in between is lost.</a:t>
            </a:r>
          </a:p>
          <a:p>
            <a:pPr marL="0" marR="0" indent="0" algn="l" defTabSz="914400" rtl="0" eaLnBrk="1" fontAlgn="base" latinLnBrk="0" hangingPunct="1">
              <a:lnSpc>
                <a:spcPct val="100000"/>
              </a:lnSpc>
              <a:spcBef>
                <a:spcPts val="1200"/>
              </a:spcBef>
              <a:spcAft>
                <a:spcPct val="0"/>
              </a:spcAft>
              <a:buClrTx/>
              <a:buSzTx/>
              <a:buFont typeface="Arial" charset="0"/>
              <a:buNone/>
              <a:tabLst/>
              <a:defRPr/>
            </a:pPr>
            <a:endParaRPr lang="en-US" baseline="0" dirty="0" smtClean="0"/>
          </a:p>
          <a:p>
            <a:pPr marL="0" marR="0" indent="0" algn="l" defTabSz="914400" rtl="0" eaLnBrk="1" fontAlgn="base" latinLnBrk="0" hangingPunct="1">
              <a:lnSpc>
                <a:spcPct val="100000"/>
              </a:lnSpc>
              <a:spcBef>
                <a:spcPts val="1200"/>
              </a:spcBef>
              <a:spcAft>
                <a:spcPct val="0"/>
              </a:spcAft>
              <a:buClrTx/>
              <a:buSzTx/>
              <a:buFont typeface="Arial" charset="0"/>
              <a:buNone/>
              <a:tabLst/>
              <a:defRPr/>
            </a:pPr>
            <a:r>
              <a:rPr lang="en-US" kern="1200" dirty="0" smtClean="0">
                <a:solidFill>
                  <a:schemeClr val="tx1"/>
                </a:solidFill>
                <a:effectLst/>
              </a:rPr>
              <a:t>With the cause being fat fingers, viruses, corruption</a:t>
            </a:r>
            <a:r>
              <a:rPr lang="en-US" kern="1200" baseline="0" dirty="0" smtClean="0">
                <a:solidFill>
                  <a:schemeClr val="tx1"/>
                </a:solidFill>
                <a:effectLst/>
              </a:rPr>
              <a:t> or </a:t>
            </a:r>
            <a:r>
              <a:rPr lang="en-US" kern="1200" dirty="0" smtClean="0">
                <a:solidFill>
                  <a:schemeClr val="tx1"/>
                </a:solidFill>
                <a:effectLst/>
              </a:rPr>
              <a:t>data over-runs the </a:t>
            </a:r>
            <a:r>
              <a:rPr lang="en-US" kern="1200" baseline="0" dirty="0" smtClean="0">
                <a:solidFill>
                  <a:schemeClr val="tx1"/>
                </a:solidFill>
                <a:effectLst/>
              </a:rPr>
              <a:t>IT organizations can no longer rely on backups alone </a:t>
            </a:r>
            <a:r>
              <a:rPr lang="en-US" baseline="0" dirty="0" smtClean="0"/>
              <a:t>and are complementing backup solutions with snapshots to shorten that window, but it still could be 2-3 hours long.  Not ideal when it comes to the increasing demands being placed on data protection.</a:t>
            </a:r>
          </a:p>
          <a:p>
            <a:pPr marL="0" marR="0" indent="0" algn="l" defTabSz="914400" rtl="0" eaLnBrk="1" fontAlgn="base" latinLnBrk="0" hangingPunct="1">
              <a:lnSpc>
                <a:spcPct val="100000"/>
              </a:lnSpc>
              <a:spcBef>
                <a:spcPts val="1200"/>
              </a:spcBef>
              <a:spcAft>
                <a:spcPct val="0"/>
              </a:spcAft>
              <a:buClrTx/>
              <a:buSzTx/>
              <a:buFont typeface="Arial" charset="0"/>
              <a:buNone/>
              <a:tabLst/>
              <a:defRPr/>
            </a:pPr>
            <a:endParaRPr lang="en-US" baseline="0" dirty="0" smtClean="0"/>
          </a:p>
          <a:p>
            <a:pPr marL="0" marR="0" indent="0" algn="l" defTabSz="914400" rtl="0" eaLnBrk="1" fontAlgn="base" latinLnBrk="0" hangingPunct="1">
              <a:lnSpc>
                <a:spcPct val="100000"/>
              </a:lnSpc>
              <a:spcBef>
                <a:spcPts val="1200"/>
              </a:spcBef>
              <a:spcAft>
                <a:spcPct val="0"/>
              </a:spcAft>
              <a:buClrTx/>
              <a:buSzTx/>
              <a:buFont typeface="Arial" charset="0"/>
              <a:buNone/>
              <a:tabLst/>
              <a:defRPr/>
            </a:pPr>
            <a:r>
              <a:rPr lang="en-US" kern="1200" dirty="0" smtClean="0">
                <a:solidFill>
                  <a:schemeClr val="tx1"/>
                </a:solidFill>
                <a:effectLst/>
              </a:rPr>
              <a:t>But </a:t>
            </a:r>
            <a:r>
              <a:rPr lang="en-US" kern="1200" baseline="0" dirty="0" smtClean="0">
                <a:solidFill>
                  <a:schemeClr val="tx1"/>
                </a:solidFill>
                <a:effectLst/>
              </a:rPr>
              <a:t>business requirements are becoming more and more </a:t>
            </a:r>
            <a:r>
              <a:rPr lang="en-US" kern="1200" dirty="0" smtClean="0">
                <a:solidFill>
                  <a:schemeClr val="tx1"/>
                </a:solidFill>
                <a:effectLst/>
              </a:rPr>
              <a:t>demanding </a:t>
            </a:r>
            <a:r>
              <a:rPr lang="en-US" kern="1200" baseline="0" dirty="0" smtClean="0">
                <a:solidFill>
                  <a:schemeClr val="tx1"/>
                </a:solidFill>
                <a:effectLst/>
              </a:rPr>
              <a:t>the challenge of resolving corrupted and lost data becomes more and more vital to IT organizations</a:t>
            </a:r>
            <a:endParaRPr lang="en-US" baseline="0" dirty="0" smtClean="0"/>
          </a:p>
          <a:p>
            <a:endParaRPr lang="en-US" baseline="0" dirty="0" smtClean="0"/>
          </a:p>
          <a:p>
            <a:r>
              <a:rPr lang="en-US" dirty="0" smtClean="0"/>
              <a:t>Because of the high costs and increasing pressure to reduce of data loss and downtime, traditional approaches to data loss are no longer sufficient.  </a:t>
            </a:r>
          </a:p>
          <a:p>
            <a:endParaRPr lang="en-US" dirty="0" smtClean="0"/>
          </a:p>
          <a:p>
            <a:r>
              <a:rPr lang="en-US" b="0" dirty="0" smtClean="0"/>
              <a:t>Many organizations</a:t>
            </a:r>
            <a:r>
              <a:rPr lang="en-US" b="0" baseline="0" dirty="0" smtClean="0"/>
              <a:t> are now moving to </a:t>
            </a:r>
            <a:r>
              <a:rPr lang="en-US" b="0" dirty="0" smtClean="0"/>
              <a:t>Continuous</a:t>
            </a:r>
            <a:r>
              <a:rPr lang="en-US" b="0" baseline="0" dirty="0" smtClean="0"/>
              <a:t> Data Protection because it </a:t>
            </a:r>
            <a:r>
              <a:rPr lang="en-US" b="0" dirty="0" smtClean="0"/>
              <a:t>enables any point in time recovery – for recovery</a:t>
            </a:r>
            <a:r>
              <a:rPr lang="en-US" b="0" baseline="0" dirty="0" smtClean="0"/>
              <a:t> to the millisecond, like using a unique DVR-like rollback mechanism.</a:t>
            </a:r>
          </a:p>
          <a:p>
            <a:endParaRPr lang="en-US" b="0" baseline="0" dirty="0" smtClean="0"/>
          </a:p>
          <a:p>
            <a:r>
              <a:rPr lang="en-US" dirty="0" smtClean="0"/>
              <a:t>Using RecoverPoint</a:t>
            </a:r>
            <a:r>
              <a:rPr lang="en-US" baseline="0" dirty="0" smtClean="0"/>
              <a:t> you can</a:t>
            </a:r>
            <a:r>
              <a:rPr lang="en-US" dirty="0" smtClean="0"/>
              <a:t> bookmark specific points in time that might be used during a future recovery and also create application-aware bookmarks that annotate specific points in time that are application-consistent.</a:t>
            </a:r>
          </a:p>
          <a:p>
            <a:endParaRPr lang="en-US" dirty="0" smtClean="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baseline="0" dirty="0" smtClean="0"/>
              <a:t>With RecoverPoint, once the data is recovered you can re-start your applications manually or automatically.  </a:t>
            </a:r>
            <a:endParaRPr lang="en-US" dirty="0" smtClean="0"/>
          </a:p>
        </p:txBody>
      </p:sp>
    </p:spTree>
    <p:extLst>
      <p:ext uri="{BB962C8B-B14F-4D97-AF65-F5344CB8AC3E}">
        <p14:creationId xmlns:p14="http://schemas.microsoft.com/office/powerpoint/2010/main" val="424958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The RecoverPoint family consist of two products:</a:t>
            </a:r>
          </a:p>
          <a:p>
            <a:endParaRPr lang="en-US" dirty="0" smtClean="0"/>
          </a:p>
          <a:p>
            <a:pPr marL="171450" indent="-171450">
              <a:buFont typeface="Arial" panose="020B0604020202020204" pitchFamily="34" charset="0"/>
              <a:buChar char="•"/>
            </a:pPr>
            <a:r>
              <a:rPr lang="en-US" b="1" dirty="0" smtClean="0"/>
              <a:t>RecoverPoint</a:t>
            </a:r>
            <a:r>
              <a:rPr lang="en-US" dirty="0" smtClean="0"/>
              <a:t>:</a:t>
            </a:r>
            <a:r>
              <a:rPr lang="en-US" baseline="0" dirty="0" smtClean="0"/>
              <a:t> the leading, veteran, LUN replication tool supporting all EMC storage platforms and non-EMC via VPLEX.</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RecoverPoint for VMs</a:t>
            </a:r>
            <a:r>
              <a:rPr lang="en-US" baseline="0" dirty="0" smtClean="0"/>
              <a:t>: the newer member of the RP family, providing VM and VMDK level replication, addressing the raising need in the virtualized environment.</a:t>
            </a:r>
          </a:p>
        </p:txBody>
      </p:sp>
    </p:spTree>
    <p:extLst>
      <p:ext uri="{BB962C8B-B14F-4D97-AF65-F5344CB8AC3E}">
        <p14:creationId xmlns:p14="http://schemas.microsoft.com/office/powerpoint/2010/main" val="206949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dirty="0" smtClean="0"/>
              <a:t>With that said, lets get into our solution:</a:t>
            </a:r>
          </a:p>
          <a:p>
            <a:endParaRPr lang="en-US" dirty="0" smtClean="0"/>
          </a:p>
          <a:p>
            <a:pPr marL="171450" indent="-171450">
              <a:buFont typeface="Arial" panose="020B0604020202020204" pitchFamily="34" charset="0"/>
              <a:buChar char="•"/>
            </a:pPr>
            <a:r>
              <a:rPr lang="en-US" dirty="0" smtClean="0"/>
              <a:t>To address all of these challenges vAdmins face, EMC leverages existing RecoverPoint technology in the introduction of RecoverPoint for Virtual Machines.</a:t>
            </a:r>
            <a:r>
              <a:rPr lang="en-US" baseline="0" dirty="0" smtClean="0"/>
              <a:t> </a:t>
            </a:r>
          </a:p>
          <a:p>
            <a:pPr marL="0" indent="0">
              <a:buFont typeface="Arial" panose="020B0604020202020204" pitchFamily="34" charset="0"/>
              <a:buNone/>
            </a:pPr>
            <a:endParaRPr lang="en-US" sz="800"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It protects VMs with its built-in automated provisioning and orchestration capabilities for Disaster and Operational recovery and is fully integrated with VMware </a:t>
            </a:r>
            <a:r>
              <a:rPr lang="en-US" dirty="0" err="1" smtClean="0"/>
              <a:t>vCenter</a:t>
            </a:r>
            <a:r>
              <a:rPr lang="en-US" dirty="0" smtClean="0"/>
              <a:t> through a plug-in.</a:t>
            </a:r>
            <a:r>
              <a:rPr lang="en-US" baseline="0" dirty="0" smtClean="0"/>
              <a:t> </a:t>
            </a:r>
          </a:p>
          <a:p>
            <a:pPr marL="171450" indent="-171450">
              <a:buFont typeface="Arial" panose="020B0604020202020204" pitchFamily="34" charset="0"/>
              <a:buChar char="•"/>
            </a:pPr>
            <a:endParaRPr lang="en-US"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t>It </a:t>
            </a:r>
            <a:r>
              <a:rPr lang="en-US" baseline="0" dirty="0" smtClean="0"/>
              <a:t>provides local and remote replication over any distance with sync or </a:t>
            </a:r>
            <a:r>
              <a:rPr lang="en-US" baseline="0" dirty="0" err="1" smtClean="0"/>
              <a:t>async</a:t>
            </a:r>
            <a:r>
              <a:rPr lang="en-US" baseline="0" dirty="0" smtClean="0"/>
              <a:t> replication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 is a hypervisor-based, 100% software data protection tool that protects VMware VMs with VM level granularity,</a:t>
            </a:r>
            <a:r>
              <a:rPr lang="en-US" baseline="0" dirty="0" smtClean="0"/>
              <a:t> </a:t>
            </a:r>
            <a:r>
              <a:rPr lang="en-US" dirty="0" smtClean="0"/>
              <a:t>fully agnostic to the underplaying storage</a:t>
            </a:r>
            <a:endParaRPr lang="en-US" baseline="0" dirty="0" smtClean="0"/>
          </a:p>
        </p:txBody>
      </p:sp>
    </p:spTree>
    <p:extLst>
      <p:ext uri="{BB962C8B-B14F-4D97-AF65-F5344CB8AC3E}">
        <p14:creationId xmlns:p14="http://schemas.microsoft.com/office/powerpoint/2010/main" val="359810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058863" y="685800"/>
            <a:ext cx="4740275" cy="2667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57158">
              <a:spcBef>
                <a:spcPts val="1199"/>
              </a:spcBef>
              <a:buFontTx/>
              <a:buNone/>
              <a:defRPr/>
            </a:pPr>
            <a:endParaRPr lang="en-US" dirty="0">
              <a:solidFill>
                <a:schemeClr val="bg2"/>
              </a:solidFill>
            </a:endParaRPr>
          </a:p>
          <a:p>
            <a:pPr defTabSz="457158">
              <a:spcBef>
                <a:spcPts val="1199"/>
              </a:spcBef>
              <a:defRPr/>
            </a:pPr>
            <a:r>
              <a:rPr lang="en-US" dirty="0" smtClean="0">
                <a:solidFill>
                  <a:schemeClr val="bg2"/>
                </a:solidFill>
              </a:rPr>
              <a:t>&lt;Slide</a:t>
            </a:r>
            <a:r>
              <a:rPr lang="en-US" baseline="0" dirty="0" smtClean="0">
                <a:solidFill>
                  <a:schemeClr val="bg2"/>
                </a:solidFill>
              </a:rPr>
              <a:t> </a:t>
            </a:r>
            <a:r>
              <a:rPr lang="en-US" dirty="0" smtClean="0">
                <a:solidFill>
                  <a:schemeClr val="bg2"/>
                </a:solidFill>
              </a:rPr>
              <a:t>Architectural Diagram &gt;</a:t>
            </a:r>
          </a:p>
          <a:p>
            <a:pPr defTabSz="457158">
              <a:spcBef>
                <a:spcPts val="1199"/>
              </a:spcBef>
              <a:defRPr/>
            </a:pPr>
            <a:endParaRPr lang="en-US" dirty="0" smtClean="0">
              <a:solidFill>
                <a:schemeClr val="bg2"/>
              </a:solidFill>
            </a:endParaRPr>
          </a:p>
          <a:p>
            <a:pPr marL="0" marR="0" indent="0" algn="l" defTabSz="457158" rtl="0" eaLnBrk="1" fontAlgn="auto" latinLnBrk="0" hangingPunct="1">
              <a:lnSpc>
                <a:spcPct val="100000"/>
              </a:lnSpc>
              <a:spcBef>
                <a:spcPts val="1199"/>
              </a:spcBef>
              <a:spcAft>
                <a:spcPts val="0"/>
              </a:spcAft>
              <a:buClrTx/>
              <a:buSzTx/>
              <a:buFontTx/>
              <a:buNone/>
              <a:tabLst/>
              <a:defRPr/>
            </a:pPr>
            <a:r>
              <a:rPr lang="en-US" dirty="0" smtClean="0">
                <a:solidFill>
                  <a:schemeClr val="bg2"/>
                </a:solidFill>
              </a:rPr>
              <a:t>&lt;1st click &gt; </a:t>
            </a:r>
          </a:p>
          <a:p>
            <a:pPr defTabSz="457158">
              <a:spcBef>
                <a:spcPts val="1199"/>
              </a:spcBef>
              <a:defRPr/>
            </a:pPr>
            <a:r>
              <a:rPr lang="en-US" dirty="0" smtClean="0">
                <a:solidFill>
                  <a:schemeClr val="bg2"/>
                </a:solidFill>
              </a:rPr>
              <a:t>This architectural diagram shows how the three components of the product are fully integrated in a customer’s VMware ESXi environment:  the embedded hypervisor splitter, the virtual appliance and the vCenter Plug-in. </a:t>
            </a:r>
          </a:p>
          <a:p>
            <a:pPr defTabSz="457158">
              <a:spcBef>
                <a:spcPts val="1199"/>
              </a:spcBef>
              <a:defRPr/>
            </a:pPr>
            <a:endParaRPr lang="en-US" dirty="0" smtClean="0">
              <a:solidFill>
                <a:schemeClr val="bg2"/>
              </a:solidFill>
            </a:endParaRPr>
          </a:p>
          <a:p>
            <a:pPr defTabSz="457158">
              <a:spcBef>
                <a:spcPts val="1199"/>
              </a:spcBef>
              <a:defRPr/>
            </a:pPr>
            <a:r>
              <a:rPr lang="en-US" dirty="0" smtClean="0">
                <a:solidFill>
                  <a:schemeClr val="bg2"/>
                </a:solidFill>
              </a:rPr>
              <a:t>&lt;2nd click –remote site appears&gt; </a:t>
            </a:r>
          </a:p>
          <a:p>
            <a:pPr defTabSz="457158">
              <a:spcBef>
                <a:spcPts val="1199"/>
              </a:spcBef>
              <a:defRPr/>
            </a:pPr>
            <a:endParaRPr lang="en-US" dirty="0" smtClean="0">
              <a:solidFill>
                <a:schemeClr val="bg2"/>
              </a:solidFill>
            </a:endParaRPr>
          </a:p>
          <a:p>
            <a:pPr defTabSz="457158">
              <a:spcBef>
                <a:spcPts val="1199"/>
              </a:spcBef>
              <a:defRPr/>
            </a:pPr>
            <a:r>
              <a:rPr lang="en-US" dirty="0" smtClean="0">
                <a:solidFill>
                  <a:schemeClr val="bg2"/>
                </a:solidFill>
              </a:rPr>
              <a:t>RecoverPoint for VMs provides local and remote replication, synchronously or asynchronously, with continuous data protection for per-VM recovery to any point in time.  </a:t>
            </a:r>
          </a:p>
          <a:p>
            <a:pPr defTabSz="457158">
              <a:spcBef>
                <a:spcPts val="1199"/>
              </a:spcBef>
              <a:defRPr/>
            </a:pPr>
            <a:endParaRPr lang="en-US" dirty="0" smtClean="0">
              <a:solidFill>
                <a:schemeClr val="bg2"/>
              </a:solidFill>
            </a:endParaRPr>
          </a:p>
          <a:p>
            <a:pPr defTabSz="457158">
              <a:spcBef>
                <a:spcPts val="1199"/>
              </a:spcBef>
              <a:defRPr/>
            </a:pPr>
            <a:r>
              <a:rPr lang="en-US" dirty="0" smtClean="0">
                <a:solidFill>
                  <a:schemeClr val="bg2"/>
                </a:solidFill>
              </a:rPr>
              <a:t>&lt;3</a:t>
            </a:r>
            <a:r>
              <a:rPr lang="en-US" baseline="30000" dirty="0" smtClean="0">
                <a:solidFill>
                  <a:schemeClr val="bg2"/>
                </a:solidFill>
              </a:rPr>
              <a:t>rd</a:t>
            </a:r>
            <a:r>
              <a:rPr lang="en-US" dirty="0" smtClean="0">
                <a:solidFill>
                  <a:schemeClr val="bg2"/>
                </a:solidFill>
              </a:rPr>
              <a:t> click&gt; </a:t>
            </a:r>
          </a:p>
          <a:p>
            <a:pPr defTabSz="457158">
              <a:spcBef>
                <a:spcPts val="1199"/>
              </a:spcBef>
              <a:defRPr/>
            </a:pPr>
            <a:endParaRPr lang="en-US" dirty="0" smtClean="0">
              <a:solidFill>
                <a:schemeClr val="bg2"/>
              </a:solidFill>
            </a:endParaRPr>
          </a:p>
          <a:p>
            <a:pPr defTabSz="457158">
              <a:spcBef>
                <a:spcPts val="1199"/>
              </a:spcBef>
              <a:defRPr/>
            </a:pPr>
            <a:r>
              <a:rPr lang="en-US" dirty="0" smtClean="0">
                <a:solidFill>
                  <a:schemeClr val="bg2"/>
                </a:solidFill>
              </a:rPr>
              <a:t>The Journal holds the Point in Time history of all changes made in order to allow DVR-like roll back during recovery.  It supports both virtual disk types: VMDKs and RDMs.  </a:t>
            </a:r>
          </a:p>
          <a:p>
            <a:pPr defTabSz="457158">
              <a:spcBef>
                <a:spcPts val="1199"/>
              </a:spcBef>
              <a:defRPr/>
            </a:pPr>
            <a:endParaRPr lang="en-US" dirty="0" smtClean="0">
              <a:solidFill>
                <a:schemeClr val="bg2"/>
              </a:solidFill>
            </a:endParaRPr>
          </a:p>
          <a:p>
            <a:pPr defTabSz="457158">
              <a:spcBef>
                <a:spcPts val="1199"/>
              </a:spcBef>
              <a:defRPr/>
            </a:pPr>
            <a:r>
              <a:rPr lang="en-US" dirty="0" smtClean="0">
                <a:solidFill>
                  <a:schemeClr val="bg2"/>
                </a:solidFill>
              </a:rPr>
              <a:t>Its WAN optimization reduces WAN bandwidth consumption up to 90%.    It also ensures replication robustness, sustaining poor WAN conditions with up to 300 ms of latency and up to a 5% packet loss rate. </a:t>
            </a:r>
          </a:p>
          <a:p>
            <a:pPr defTabSz="457158">
              <a:spcBef>
                <a:spcPts val="1199"/>
              </a:spcBef>
              <a:defRPr/>
            </a:pPr>
            <a:endParaRPr lang="en-US" dirty="0">
              <a:solidFill>
                <a:schemeClr val="bg2"/>
              </a:solidFill>
            </a:endParaRPr>
          </a:p>
          <a:p>
            <a:endParaRPr lang="en-US" dirty="0"/>
          </a:p>
          <a:p>
            <a:endParaRPr lang="en-US" dirty="0"/>
          </a:p>
        </p:txBody>
      </p:sp>
    </p:spTree>
    <p:extLst>
      <p:ext uri="{BB962C8B-B14F-4D97-AF65-F5344CB8AC3E}">
        <p14:creationId xmlns:p14="http://schemas.microsoft.com/office/powerpoint/2010/main" val="41278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a:ea typeface="+mn-ea"/>
                <a:cs typeface="+mn-cs"/>
              </a:rPr>
              <a:t>Architecturally, RecoverPoint for Virtual Machines consists of three components, integrated in the VMware vSphere environment:</a:t>
            </a:r>
          </a:p>
          <a:p>
            <a:pPr marL="228600" indent="-228600">
              <a:buFont typeface="+mj-lt"/>
              <a:buAutoNum type="arabicPeriod"/>
            </a:pPr>
            <a:r>
              <a:rPr lang="en-US" sz="1200" b="0" kern="1200" dirty="0" smtClean="0">
                <a:solidFill>
                  <a:schemeClr val="tx1"/>
                </a:solidFill>
                <a:effectLst/>
                <a:latin typeface="Verdana"/>
                <a:ea typeface="+mn-ea"/>
                <a:cs typeface="+mn-cs"/>
              </a:rPr>
              <a:t>Embedded hypervisor splitter </a:t>
            </a:r>
          </a:p>
          <a:p>
            <a:pPr marL="228600" indent="-228600">
              <a:buFont typeface="+mj-lt"/>
              <a:buAutoNum type="arabicPeriod"/>
            </a:pPr>
            <a:r>
              <a:rPr lang="en-US" sz="1200" b="0" kern="1200" dirty="0" smtClean="0">
                <a:solidFill>
                  <a:schemeClr val="tx1"/>
                </a:solidFill>
                <a:effectLst/>
                <a:latin typeface="Verdana"/>
                <a:ea typeface="+mn-ea"/>
                <a:cs typeface="+mn-cs"/>
              </a:rPr>
              <a:t>Virtual appliance cluster (each cluster contains 2 to 8 </a:t>
            </a:r>
            <a:r>
              <a:rPr lang="en-US" sz="1200" b="0" kern="1200" dirty="0" err="1" smtClean="0">
                <a:solidFill>
                  <a:schemeClr val="tx1"/>
                </a:solidFill>
                <a:effectLst/>
                <a:latin typeface="Verdana"/>
                <a:ea typeface="+mn-ea"/>
                <a:cs typeface="+mn-cs"/>
              </a:rPr>
              <a:t>vRPAs</a:t>
            </a:r>
            <a:r>
              <a:rPr lang="en-US" sz="1200" b="0" kern="1200" dirty="0" smtClean="0">
                <a:solidFill>
                  <a:schemeClr val="tx1"/>
                </a:solidFill>
                <a:effectLst/>
                <a:latin typeface="Verdana"/>
                <a:ea typeface="+mn-ea"/>
                <a:cs typeface="+mn-cs"/>
              </a:rPr>
              <a:t>)</a:t>
            </a:r>
          </a:p>
          <a:p>
            <a:pPr marL="228600" indent="-228600">
              <a:buFont typeface="+mj-lt"/>
              <a:buAutoNum type="arabicPeriod"/>
            </a:pPr>
            <a:r>
              <a:rPr lang="en-US" sz="1200" b="0" kern="1200" dirty="0" err="1" smtClean="0">
                <a:solidFill>
                  <a:schemeClr val="tx1"/>
                </a:solidFill>
                <a:effectLst/>
                <a:latin typeface="Verdana"/>
                <a:ea typeface="+mn-ea"/>
                <a:cs typeface="+mn-cs"/>
              </a:rPr>
              <a:t>vCenter</a:t>
            </a:r>
            <a:r>
              <a:rPr lang="en-US" sz="1200" b="0" kern="1200" dirty="0" smtClean="0">
                <a:solidFill>
                  <a:schemeClr val="tx1"/>
                </a:solidFill>
                <a:effectLst/>
                <a:latin typeface="Verdana"/>
                <a:ea typeface="+mn-ea"/>
                <a:cs typeface="+mn-cs"/>
              </a:rPr>
              <a:t> Plug-in</a:t>
            </a:r>
          </a:p>
          <a:p>
            <a:endParaRPr lang="en-US" b="0" dirty="0" smtClean="0"/>
          </a:p>
          <a:p>
            <a:endParaRPr lang="en-US" dirty="0"/>
          </a:p>
        </p:txBody>
      </p:sp>
    </p:spTree>
    <p:extLst>
      <p:ext uri="{BB962C8B-B14F-4D97-AF65-F5344CB8AC3E}">
        <p14:creationId xmlns:p14="http://schemas.microsoft.com/office/powerpoint/2010/main" val="51410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b="0" dirty="0" smtClean="0"/>
              <a:t>Here I will talk about the use cases and operations behind our RecoverPoint</a:t>
            </a:r>
            <a:r>
              <a:rPr lang="en-US" b="0" baseline="0" dirty="0" smtClean="0"/>
              <a:t> portfolio:</a:t>
            </a:r>
          </a:p>
          <a:p>
            <a:pPr marL="0" marR="0" indent="0" algn="l" defTabSz="457200" rtl="0" eaLnBrk="1" fontAlgn="auto" latinLnBrk="0" hangingPunct="1">
              <a:lnSpc>
                <a:spcPct val="100000"/>
              </a:lnSpc>
              <a:spcBef>
                <a:spcPts val="120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1200"/>
              </a:spcBef>
              <a:spcAft>
                <a:spcPts val="0"/>
              </a:spcAft>
              <a:buClrTx/>
              <a:buSzTx/>
              <a:buFontTx/>
              <a:buNone/>
              <a:tabLst/>
              <a:defRPr/>
            </a:pPr>
            <a:r>
              <a:rPr lang="en-US" b="1" dirty="0" smtClean="0"/>
              <a:t>Use Cases</a:t>
            </a:r>
            <a:r>
              <a:rPr lang="en-US" dirty="0" smtClean="0"/>
              <a:t>:</a:t>
            </a:r>
            <a:r>
              <a:rPr lang="en-US" baseline="0" dirty="0" smtClean="0"/>
              <a:t> </a:t>
            </a:r>
          </a:p>
          <a:p>
            <a:pPr marL="0" marR="0" indent="0" algn="l" defTabSz="457200" rtl="0" eaLnBrk="1" fontAlgn="auto" latinLnBrk="0" hangingPunct="1">
              <a:lnSpc>
                <a:spcPct val="100000"/>
              </a:lnSpc>
              <a:spcBef>
                <a:spcPts val="120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aseline="0" dirty="0" smtClean="0"/>
              <a:t>(</a:t>
            </a:r>
            <a:r>
              <a:rPr lang="en-US" dirty="0" smtClean="0"/>
              <a:t>read the slide) </a:t>
            </a: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dirty="0" smtClean="0"/>
          </a:p>
          <a:p>
            <a:pPr marL="0" marR="0" indent="0" algn="l" defTabSz="457200" rtl="0" eaLnBrk="1" fontAlgn="auto" latinLnBrk="0" hangingPunct="1">
              <a:lnSpc>
                <a:spcPct val="100000"/>
              </a:lnSpc>
              <a:spcBef>
                <a:spcPts val="1200"/>
              </a:spcBef>
              <a:spcAft>
                <a:spcPts val="0"/>
              </a:spcAft>
              <a:buClrTx/>
              <a:buSzTx/>
              <a:buFontTx/>
              <a:buNone/>
              <a:tabLst/>
              <a:defRPr/>
            </a:pPr>
            <a:r>
              <a:rPr lang="en-US" b="1" dirty="0" smtClean="0"/>
              <a:t>Operations</a:t>
            </a:r>
            <a:r>
              <a:rPr lang="en-US" dirty="0" smtClean="0"/>
              <a:t>:</a:t>
            </a:r>
            <a:r>
              <a:rPr lang="en-US" baseline="0" dirty="0" smtClean="0"/>
              <a:t> </a:t>
            </a:r>
          </a:p>
          <a:p>
            <a:pPr marL="0" marR="0" indent="0" algn="l" defTabSz="457200" rtl="0" eaLnBrk="1" fontAlgn="auto" latinLnBrk="0" hangingPunct="1">
              <a:lnSpc>
                <a:spcPct val="100000"/>
              </a:lnSpc>
              <a:spcBef>
                <a:spcPts val="1200"/>
              </a:spcBef>
              <a:spcAft>
                <a:spcPts val="0"/>
              </a:spcAft>
              <a:buClrTx/>
              <a:buSzTx/>
              <a:buFontTx/>
              <a:buNone/>
              <a:tabLst/>
              <a:defRPr/>
            </a:pPr>
            <a:endParaRPr lang="en-US" sz="800" i="1"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i="0" u="sng" baseline="0" dirty="0" smtClean="0"/>
              <a:t>Test/Test &amp; Promote</a:t>
            </a:r>
            <a:r>
              <a:rPr lang="en-US" i="0" u="none" baseline="0" dirty="0" smtClean="0"/>
              <a:t> </a:t>
            </a:r>
            <a:r>
              <a:rPr lang="en-US" baseline="0" dirty="0" smtClean="0"/>
              <a:t>– You can test point in time while continuing replication for protected VMs. You can save time by being able to directly move from a test to a failover/failback without the need to scroll back in the journal again.</a:t>
            </a: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i="0" u="sng"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i="0" u="sng" baseline="0" dirty="0" smtClean="0">
                <a:solidFill>
                  <a:srgbClr val="FF0000"/>
                </a:solidFill>
              </a:rPr>
              <a:t>Recover Production</a:t>
            </a:r>
            <a:r>
              <a:rPr lang="en-US" i="0" u="none" baseline="0" dirty="0" smtClean="0">
                <a:solidFill>
                  <a:srgbClr val="FF0000"/>
                </a:solidFill>
              </a:rPr>
              <a:t> </a:t>
            </a:r>
            <a:r>
              <a:rPr lang="en-US" baseline="0" dirty="0" smtClean="0">
                <a:solidFill>
                  <a:srgbClr val="FF0000"/>
                </a:solidFill>
              </a:rPr>
              <a:t>– You can quickly </a:t>
            </a:r>
            <a:r>
              <a:rPr lang="en-US" sz="1200" b="0" i="0" u="none" strike="noStrike" kern="1200" baseline="0" dirty="0" smtClean="0">
                <a:solidFill>
                  <a:srgbClr val="FF0000"/>
                </a:solidFill>
                <a:latin typeface="Verdana"/>
                <a:ea typeface="+mn-ea"/>
                <a:cs typeface="+mn-cs"/>
              </a:rPr>
              <a:t>correct file or logical corruption by rolling the production back to a previous point-in-time, </a:t>
            </a:r>
            <a:r>
              <a:rPr lang="en-US" baseline="0" dirty="0" smtClean="0">
                <a:solidFill>
                  <a:srgbClr val="FF0000"/>
                </a:solidFill>
              </a:rPr>
              <a:t>restore your production VM or deleted/corrupted VMDKs</a:t>
            </a: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i="0" u="sng" baseline="0" dirty="0" smtClean="0"/>
              <a:t>Failback/Failover &amp; Replication</a:t>
            </a:r>
            <a:r>
              <a:rPr lang="en-US" i="0" u="none" baseline="0" dirty="0" smtClean="0"/>
              <a:t> </a:t>
            </a:r>
            <a:r>
              <a:rPr lang="en-US" baseline="0" dirty="0" smtClean="0"/>
              <a:t>– You can failback to the production site or failover to the DR site and automatically applies reverse replication when possible. </a:t>
            </a:r>
          </a:p>
        </p:txBody>
      </p:sp>
    </p:spTree>
    <p:extLst>
      <p:ext uri="{BB962C8B-B14F-4D97-AF65-F5344CB8AC3E}">
        <p14:creationId xmlns:p14="http://schemas.microsoft.com/office/powerpoint/2010/main" val="281996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smtClean="0"/>
              <a:t>This slide describes the data flow from an application host to the production volumes and its replication on a remote site</a:t>
            </a:r>
            <a:r>
              <a:rPr lang="en-US" baseline="0" dirty="0" smtClean="0"/>
              <a:t>.  It describes the flow of </a:t>
            </a:r>
            <a:r>
              <a:rPr lang="en-US" dirty="0" smtClean="0"/>
              <a:t>Virtual RecoverPoint Appliances (</a:t>
            </a:r>
            <a:r>
              <a:rPr lang="en-US" dirty="0" err="1" smtClean="0"/>
              <a:t>vRPA</a:t>
            </a:r>
            <a:r>
              <a:rPr lang="en-US" dirty="0" smtClean="0"/>
              <a:t>). </a:t>
            </a:r>
          </a:p>
          <a:p>
            <a:r>
              <a:rPr lang="en-US" i="1" dirty="0" smtClean="0">
                <a:solidFill>
                  <a:schemeClr val="tx2"/>
                </a:solidFill>
              </a:rPr>
              <a:t>(</a:t>
            </a:r>
            <a:r>
              <a:rPr lang="en-US" i="1" dirty="0" smtClean="0">
                <a:solidFill>
                  <a:schemeClr val="tx2"/>
                </a:solidFill>
                <a:latin typeface="MetaBoldLF-Roman" pitchFamily="34" charset="0"/>
              </a:rPr>
              <a:t>Note to Presenter:</a:t>
            </a:r>
            <a:r>
              <a:rPr lang="en-US" i="1" dirty="0" smtClean="0">
                <a:solidFill>
                  <a:schemeClr val="tx2"/>
                </a:solidFill>
              </a:rPr>
              <a:t> Click now in Slide Show mode and as indicated or animation.)</a:t>
            </a:r>
            <a:r>
              <a:rPr lang="en-US" dirty="0" smtClean="0"/>
              <a:t> An application server issues a write to a LUN that is being protected by RecoverPoint. This write is split by an array splitter running in the VNX storage processor. </a:t>
            </a:r>
          </a:p>
          <a:p>
            <a:pPr lvl="1"/>
            <a:r>
              <a:rPr lang="en-US" dirty="0" smtClean="0"/>
              <a:t>(Note to Presenter: Click now in Slide Show mode for animation.) The I/O is split by an array-based splitter, which is included with all VNX arrays. The VNX array will intercept all writes to LUNs being protected by RecoverPoint, and will send a copies to RecoverPoint via the </a:t>
            </a:r>
            <a:r>
              <a:rPr lang="en-US" dirty="0" err="1" smtClean="0"/>
              <a:t>vRPA</a:t>
            </a:r>
            <a:r>
              <a:rPr lang="en-US" dirty="0" smtClean="0"/>
              <a:t>. </a:t>
            </a:r>
          </a:p>
          <a:p>
            <a:r>
              <a:rPr lang="en-US" dirty="0" smtClean="0"/>
              <a:t>In all cases, the original write travels though its normal path to the production LUN.</a:t>
            </a:r>
          </a:p>
          <a:p>
            <a:r>
              <a:rPr lang="en-US" i="1" dirty="0" smtClean="0">
                <a:solidFill>
                  <a:schemeClr val="tx2"/>
                </a:solidFill>
              </a:rPr>
              <a:t>(</a:t>
            </a:r>
            <a:r>
              <a:rPr lang="en-US" i="1" dirty="0" smtClean="0">
                <a:solidFill>
                  <a:schemeClr val="tx2"/>
                </a:solidFill>
                <a:latin typeface="MetaBoldLF-Roman" pitchFamily="34" charset="0"/>
              </a:rPr>
              <a:t>Click)  </a:t>
            </a:r>
            <a:r>
              <a:rPr lang="en-US" dirty="0" smtClean="0"/>
              <a:t>When the copy of the write is received by RecoverPoint, it is immediately acknowledged back (ACK) from RecoverPoint, unless synchronous remote replication is in effect. If synchronous replication is in effect, the ACK is delayed until the write has been received at the remote site. Once the ACK is issued, it is processed by the splitter, where it is held until the ACK is received back from the production LUN. With both ACKs received, the ACK is sent back to the host, and I/O continues normally. </a:t>
            </a:r>
          </a:p>
          <a:p>
            <a:r>
              <a:rPr lang="en-US" i="1" dirty="0" smtClean="0">
                <a:solidFill>
                  <a:schemeClr val="tx2"/>
                </a:solidFill>
              </a:rPr>
              <a:t>(</a:t>
            </a:r>
            <a:r>
              <a:rPr lang="en-US" i="1" dirty="0" smtClean="0">
                <a:solidFill>
                  <a:schemeClr val="tx2"/>
                </a:solidFill>
                <a:latin typeface="MetaBoldLF-Roman" pitchFamily="34" charset="0"/>
              </a:rPr>
              <a:t>Click)  </a:t>
            </a:r>
            <a:r>
              <a:rPr lang="en-US" dirty="0" smtClean="0"/>
              <a:t>Read Step Number 4 on the slide, then click again for next step.) Once the appliance receives the write, it will bundle this write up with others into a package. Redundant blocks are eliminated from the package, and the remaining writes are sequenced and stored with their corresponding time stamp and bookmark information. The package is then compressed, and an MD-5 checksum is generated for the package.</a:t>
            </a:r>
          </a:p>
          <a:p>
            <a:r>
              <a:rPr lang="en-US" dirty="0" smtClean="0"/>
              <a:t>The package is then scheduled for delivery across the IP network to the remote RecoverPoint. </a:t>
            </a:r>
            <a:r>
              <a:rPr lang="en-US" i="1" dirty="0" smtClean="0">
                <a:solidFill>
                  <a:schemeClr val="tx2"/>
                </a:solidFill>
              </a:rPr>
              <a:t>((</a:t>
            </a:r>
            <a:r>
              <a:rPr lang="en-US" i="1" dirty="0" smtClean="0">
                <a:solidFill>
                  <a:schemeClr val="tx2"/>
                </a:solidFill>
                <a:latin typeface="MetaBoldLF-Roman" pitchFamily="34" charset="0"/>
              </a:rPr>
              <a:t>Click)  </a:t>
            </a:r>
            <a:r>
              <a:rPr lang="en-US" dirty="0" smtClean="0"/>
              <a:t>Once received there, RecoverPoint verifies the checksum to ensure the package was not corrupted in the transmission. </a:t>
            </a:r>
            <a:r>
              <a:rPr lang="en-US" i="1" dirty="0" smtClean="0">
                <a:solidFill>
                  <a:schemeClr val="tx2"/>
                </a:solidFill>
              </a:rPr>
              <a:t>((</a:t>
            </a:r>
            <a:r>
              <a:rPr lang="en-US" i="1" dirty="0" smtClean="0">
                <a:solidFill>
                  <a:schemeClr val="tx2"/>
                </a:solidFill>
                <a:latin typeface="MetaBoldLF-Roman" pitchFamily="34" charset="0"/>
              </a:rPr>
              <a:t>Click)  </a:t>
            </a:r>
            <a:r>
              <a:rPr lang="en-US" dirty="0" smtClean="0"/>
              <a:t>The data is then uncompressed and written to the journal volume. </a:t>
            </a:r>
            <a:r>
              <a:rPr lang="en-US" i="1" dirty="0" smtClean="0">
                <a:solidFill>
                  <a:schemeClr val="tx2"/>
                </a:solidFill>
              </a:rPr>
              <a:t>((</a:t>
            </a:r>
            <a:r>
              <a:rPr lang="en-US" i="1" dirty="0" smtClean="0">
                <a:solidFill>
                  <a:schemeClr val="tx2"/>
                </a:solidFill>
                <a:latin typeface="MetaBoldLF-Roman" pitchFamily="34" charset="0"/>
              </a:rPr>
              <a:t>Click)  </a:t>
            </a:r>
            <a:r>
              <a:rPr lang="en-US" dirty="0" smtClean="0"/>
              <a:t>Once the data has been written to the journal volume, it is distributed to the remote volumes, ensuring that write-order sequence is preserved.</a:t>
            </a: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1100" kern="1200" dirty="0" smtClean="0">
                <a:solidFill>
                  <a:schemeClr val="tx1"/>
                </a:solidFill>
                <a:effectLst/>
                <a:latin typeface="Verdana" pitchFamily="34" charset="0"/>
                <a:ea typeface="+mn-ea"/>
                <a:cs typeface="Arial" pitchFamily="34" charset="0"/>
              </a:rPr>
              <a:t>When a storage failure occurs on the production site </a:t>
            </a:r>
            <a:r>
              <a:rPr lang="en-US" sz="1100" i="1" kern="1200" dirty="0" smtClean="0">
                <a:solidFill>
                  <a:schemeClr val="tx1"/>
                </a:solidFill>
                <a:effectLst/>
                <a:latin typeface="Verdana" pitchFamily="34" charset="0"/>
                <a:ea typeface="+mn-ea"/>
                <a:cs typeface="Arial" pitchFamily="34" charset="0"/>
              </a:rPr>
              <a:t>(Click)  </a:t>
            </a:r>
            <a:r>
              <a:rPr lang="en-US" sz="1100" kern="1200" dirty="0" err="1" smtClean="0">
                <a:solidFill>
                  <a:schemeClr val="tx1"/>
                </a:solidFill>
                <a:effectLst/>
                <a:latin typeface="Verdana" pitchFamily="34" charset="0"/>
                <a:ea typeface="+mn-ea"/>
                <a:cs typeface="Arial" pitchFamily="34" charset="0"/>
              </a:rPr>
              <a:t>RecoverPoint’s</a:t>
            </a:r>
            <a:r>
              <a:rPr lang="en-US" sz="1100" kern="1200" dirty="0" smtClean="0">
                <a:solidFill>
                  <a:schemeClr val="tx1"/>
                </a:solidFill>
                <a:effectLst/>
                <a:latin typeface="Verdana" pitchFamily="34" charset="0"/>
                <a:ea typeface="+mn-ea"/>
                <a:cs typeface="Arial" pitchFamily="34" charset="0"/>
              </a:rPr>
              <a:t> recovery process will redefine the connection between the remote volume and the application residing on the local host allowing the application to seamlessly connect to the remote volume viewing it as if it is the local storage volume,</a:t>
            </a:r>
          </a:p>
          <a:p>
            <a:endParaRPr lang="en-US" dirty="0" smtClean="0"/>
          </a:p>
          <a:p>
            <a:r>
              <a:rPr lang="en-US" dirty="0" smtClean="0"/>
              <a:t>Now that you</a:t>
            </a:r>
            <a:r>
              <a:rPr lang="en-US" baseline="0" dirty="0" smtClean="0"/>
              <a:t> are familiar with RecoverPoint architecture we will take a closer look at how </a:t>
            </a:r>
            <a:r>
              <a:rPr lang="en-US" sz="1100" dirty="0" smtClean="0">
                <a:latin typeface="Verdana" pitchFamily="34" charset="0"/>
              </a:rPr>
              <a:t>RecoverPoint family protects VNX storage.</a:t>
            </a:r>
            <a:endParaRPr lang="en-US" dirty="0" smtClean="0"/>
          </a:p>
          <a:p>
            <a:endParaRPr lang="en-US" dirty="0" smtClean="0"/>
          </a:p>
          <a:p>
            <a:endParaRPr lang="en-US" dirty="0" smtClean="0"/>
          </a:p>
        </p:txBody>
      </p:sp>
      <p:sp>
        <p:nvSpPr>
          <p:cNvPr id="196610" name="Slide Image Placeholder 4"/>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69609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p:txBody>
          <a:bodyPr>
            <a:normAutofit fontScale="85000" lnSpcReduction="20000"/>
          </a:bodyPr>
          <a:lstStyle/>
          <a:p>
            <a:r>
              <a:rPr lang="en-US" sz="1200" kern="1200" dirty="0" smtClean="0">
                <a:solidFill>
                  <a:schemeClr val="tx1"/>
                </a:solidFill>
                <a:effectLst/>
                <a:latin typeface="Verdana"/>
                <a:ea typeface="+mn-ea"/>
                <a:cs typeface="+mn-cs"/>
              </a:rPr>
              <a:t>Now, lets get</a:t>
            </a:r>
            <a:r>
              <a:rPr lang="en-US" sz="1200" kern="1200" baseline="0" dirty="0" smtClean="0">
                <a:solidFill>
                  <a:schemeClr val="tx1"/>
                </a:solidFill>
                <a:effectLst/>
                <a:latin typeface="Verdana"/>
                <a:ea typeface="+mn-ea"/>
                <a:cs typeface="+mn-cs"/>
              </a:rPr>
              <a:t> into the Architecture highlights. </a:t>
            </a:r>
            <a:r>
              <a:rPr lang="en-US" sz="1200" kern="1200" dirty="0" smtClean="0">
                <a:solidFill>
                  <a:schemeClr val="tx1"/>
                </a:solidFill>
                <a:effectLst/>
                <a:latin typeface="Verdana"/>
                <a:ea typeface="+mn-ea"/>
                <a:cs typeface="+mn-cs"/>
              </a:rPr>
              <a:t>RecoverPoint for Virtual architecture provides:</a:t>
            </a:r>
          </a:p>
          <a:p>
            <a:endParaRPr lang="en-US" sz="1200" kern="1200" dirty="0" smtClean="0">
              <a:solidFill>
                <a:schemeClr val="tx1"/>
              </a:solidFill>
              <a:effectLst/>
              <a:latin typeface="Verdana"/>
              <a:ea typeface="+mn-ea"/>
              <a:cs typeface="+mn-cs"/>
            </a:endParaRP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Verdana"/>
                <a:ea typeface="+mn-ea"/>
                <a:cs typeface="+mn-cs"/>
              </a:rPr>
              <a:t>Maximum</a:t>
            </a:r>
            <a:r>
              <a:rPr lang="en-US" sz="1200" b="1" kern="1200" baseline="0" dirty="0" smtClean="0">
                <a:solidFill>
                  <a:schemeClr val="tx1"/>
                </a:solidFill>
                <a:effectLst/>
                <a:latin typeface="Verdana"/>
                <a:ea typeface="+mn-ea"/>
                <a:cs typeface="+mn-cs"/>
              </a:rPr>
              <a:t> Availability: </a:t>
            </a:r>
            <a:r>
              <a:rPr lang="en-US" sz="1200" kern="1200" baseline="0" dirty="0" smtClean="0">
                <a:solidFill>
                  <a:schemeClr val="tx1"/>
                </a:solidFill>
                <a:effectLst/>
                <a:latin typeface="Verdana"/>
                <a:ea typeface="+mn-ea"/>
                <a:cs typeface="+mn-cs"/>
              </a:rPr>
              <a:t/>
            </a:r>
            <a:br>
              <a:rPr lang="en-US" sz="1200" kern="1200" baseline="0" dirty="0" smtClean="0">
                <a:solidFill>
                  <a:schemeClr val="tx1"/>
                </a:solidFill>
                <a:effectLst/>
                <a:latin typeface="Verdana"/>
                <a:ea typeface="+mn-ea"/>
                <a:cs typeface="+mn-cs"/>
              </a:rPr>
            </a:br>
            <a:r>
              <a:rPr lang="en-US" altLang="ja-JP" dirty="0" smtClean="0"/>
              <a:t>RecoverPoint for VMs provides</a:t>
            </a:r>
            <a:r>
              <a:rPr lang="en-US" altLang="ja-JP" baseline="0" dirty="0" smtClean="0"/>
              <a:t> high resiliency, by managing a cluster of virtual appliances that can automatically handle planned or unplanned unavailability of a specific virtual appliance (there is no single point of failure!) </a:t>
            </a:r>
            <a:br>
              <a:rPr lang="en-US" altLang="ja-JP" baseline="0" dirty="0" smtClean="0"/>
            </a:br>
            <a:endParaRPr lang="en-US" altLang="ja-JP" b="1"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Verdana"/>
                <a:ea typeface="+mn-ea"/>
                <a:cs typeface="+mn-cs"/>
              </a:rPr>
              <a:t>Minimizing bandwidth costs: </a:t>
            </a:r>
            <a:r>
              <a:rPr lang="en-US" sz="1200" kern="1200" baseline="0" dirty="0" smtClean="0">
                <a:solidFill>
                  <a:schemeClr val="tx1"/>
                </a:solidFill>
                <a:effectLst/>
                <a:latin typeface="Verdana"/>
                <a:ea typeface="+mn-ea"/>
                <a:cs typeface="+mn-cs"/>
              </a:rPr>
              <a:t/>
            </a:r>
            <a:br>
              <a:rPr lang="en-US" sz="1200" kern="1200" baseline="0" dirty="0" smtClean="0">
                <a:solidFill>
                  <a:schemeClr val="tx1"/>
                </a:solidFill>
                <a:effectLst/>
                <a:latin typeface="Verdana"/>
                <a:ea typeface="+mn-ea"/>
                <a:cs typeface="+mn-cs"/>
              </a:rPr>
            </a:br>
            <a:r>
              <a:rPr lang="en-US" sz="1200" kern="1200" dirty="0" smtClean="0">
                <a:solidFill>
                  <a:schemeClr val="tx1"/>
                </a:solidFill>
                <a:effectLst/>
                <a:latin typeface="Verdana"/>
                <a:ea typeface="+mn-ea"/>
                <a:cs typeface="+mn-cs"/>
              </a:rPr>
              <a:t>RecoverPoint for Virtual Machines reduces WAN bandwidth consumption by up to 90%.  It also ensures replication robustness, sustaining poor WAN conditions with up to 300 msec of latency and up to a 5% packet loss. </a:t>
            </a:r>
            <a:br>
              <a:rPr lang="en-US" sz="1200" kern="1200" dirty="0" smtClean="0">
                <a:solidFill>
                  <a:schemeClr val="tx1"/>
                </a:solidFill>
                <a:effectLst/>
                <a:latin typeface="Verdana"/>
                <a:ea typeface="+mn-ea"/>
                <a:cs typeface="+mn-cs"/>
              </a:rPr>
            </a:br>
            <a:endParaRPr lang="en-US" sz="1200" kern="1200" dirty="0" smtClean="0">
              <a:solidFill>
                <a:schemeClr val="tx1"/>
              </a:solidFill>
              <a:effectLst/>
              <a:latin typeface="Verdana"/>
              <a:ea typeface="+mn-ea"/>
              <a:cs typeface="+mn-cs"/>
            </a:endParaRP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Verdana"/>
                <a:ea typeface="+mn-ea"/>
                <a:cs typeface="+mn-cs"/>
              </a:rPr>
              <a:t>Flexible deployment </a:t>
            </a:r>
            <a:br>
              <a:rPr lang="en-US" sz="1200" b="1" kern="1200" baseline="0" dirty="0" smtClean="0">
                <a:solidFill>
                  <a:schemeClr val="tx1"/>
                </a:solidFill>
                <a:effectLst/>
                <a:latin typeface="Verdana"/>
                <a:ea typeface="+mn-ea"/>
                <a:cs typeface="+mn-cs"/>
              </a:rPr>
            </a:br>
            <a:r>
              <a:rPr lang="en-US" sz="1200" kern="1200" baseline="0" dirty="0" smtClean="0">
                <a:solidFill>
                  <a:schemeClr val="tx1"/>
                </a:solidFill>
                <a:effectLst/>
                <a:latin typeface="Verdana"/>
                <a:ea typeface="+mn-ea"/>
                <a:cs typeface="+mn-cs"/>
              </a:rPr>
              <a:t>By allowing the vRPA to be on a separate cluster than protected VMs.</a:t>
            </a: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200" b="1" kern="1200" dirty="0" smtClean="0">
              <a:solidFill>
                <a:schemeClr val="tx1"/>
              </a:solidFill>
              <a:effectLst/>
              <a:latin typeface="Verdana"/>
              <a:ea typeface="+mn-ea"/>
              <a:cs typeface="+mn-cs"/>
            </a:endParaRP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Verdana"/>
                <a:ea typeface="+mn-ea"/>
                <a:cs typeface="+mn-cs"/>
              </a:rPr>
              <a:t>DVR like roll-back:</a:t>
            </a:r>
            <a:r>
              <a:rPr lang="en-US" sz="1200" b="1" kern="1200" baseline="0" dirty="0" smtClean="0">
                <a:solidFill>
                  <a:schemeClr val="tx1"/>
                </a:solidFill>
                <a:effectLst/>
                <a:latin typeface="Verdana"/>
                <a:ea typeface="+mn-ea"/>
                <a:cs typeface="+mn-cs"/>
              </a:rPr>
              <a:t> </a:t>
            </a:r>
            <a:br>
              <a:rPr lang="en-US" sz="1200" b="1" kern="1200" baseline="0" dirty="0" smtClean="0">
                <a:solidFill>
                  <a:schemeClr val="tx1"/>
                </a:solidFill>
                <a:effectLst/>
                <a:latin typeface="Verdana"/>
                <a:ea typeface="+mn-ea"/>
                <a:cs typeface="+mn-cs"/>
              </a:rPr>
            </a:br>
            <a:r>
              <a:rPr lang="en-US" sz="1200" b="1" kern="1200" dirty="0" smtClean="0">
                <a:solidFill>
                  <a:schemeClr val="tx1"/>
                </a:solidFill>
                <a:effectLst/>
                <a:latin typeface="Verdana"/>
                <a:ea typeface="+mn-ea"/>
                <a:cs typeface="+mn-cs"/>
              </a:rPr>
              <a:t>The Journal </a:t>
            </a:r>
            <a:r>
              <a:rPr lang="en-US" sz="1200" kern="1200" dirty="0" smtClean="0">
                <a:solidFill>
                  <a:schemeClr val="tx1"/>
                </a:solidFill>
                <a:effectLst/>
                <a:latin typeface="Verdana"/>
                <a:ea typeface="+mn-ea"/>
                <a:cs typeface="+mn-cs"/>
              </a:rPr>
              <a:t>(managed as a VMDK) on the virtual appliance </a:t>
            </a:r>
            <a:r>
              <a:rPr lang="en-US" sz="1200" b="1" kern="1200" dirty="0" smtClean="0">
                <a:solidFill>
                  <a:schemeClr val="tx1"/>
                </a:solidFill>
                <a:effectLst/>
                <a:latin typeface="Verdana"/>
                <a:ea typeface="+mn-ea"/>
                <a:cs typeface="+mn-cs"/>
              </a:rPr>
              <a:t>holds the Point in Time history</a:t>
            </a:r>
            <a:r>
              <a:rPr lang="en-US" sz="1200" kern="1200" dirty="0" smtClean="0">
                <a:solidFill>
                  <a:schemeClr val="tx1"/>
                </a:solidFill>
                <a:effectLst/>
                <a:latin typeface="Verdana"/>
                <a:ea typeface="+mn-ea"/>
                <a:cs typeface="+mn-cs"/>
              </a:rPr>
              <a:t> of all changes made in order to allow DVR-like roll back during recovery.  </a:t>
            </a:r>
            <a:br>
              <a:rPr lang="en-US" sz="1200" kern="1200" dirty="0" smtClean="0">
                <a:solidFill>
                  <a:schemeClr val="tx1"/>
                </a:solidFill>
                <a:effectLst/>
                <a:latin typeface="Verdana"/>
                <a:ea typeface="+mn-ea"/>
                <a:cs typeface="+mn-cs"/>
              </a:rPr>
            </a:br>
            <a:endParaRPr lang="en-US" sz="1200" kern="1200" dirty="0" smtClean="0">
              <a:solidFill>
                <a:schemeClr val="tx1"/>
              </a:solidFill>
              <a:effectLst/>
              <a:latin typeface="Verdana"/>
              <a:ea typeface="+mn-ea"/>
              <a:cs typeface="+mn-cs"/>
            </a:endParaRPr>
          </a:p>
          <a:p>
            <a:endParaRPr lang="en-US" altLang="ja-JP" dirty="0" smtClean="0"/>
          </a:p>
        </p:txBody>
      </p:sp>
      <p:sp>
        <p:nvSpPr>
          <p:cNvPr id="6" name="Slide Image Placeholder 5"/>
          <p:cNvSpPr>
            <a:spLocks noGrp="1" noRot="1" noChangeAspect="1"/>
          </p:cNvSpPr>
          <p:nvPr>
            <p:ph type="sldImg"/>
          </p:nvPr>
        </p:nvSpPr>
        <p:spPr>
          <a:xfrm>
            <a:off x="1058863" y="685800"/>
            <a:ext cx="4740275" cy="2667000"/>
          </a:xfrm>
        </p:spPr>
      </p:sp>
    </p:spTree>
    <p:extLst>
      <p:ext uri="{BB962C8B-B14F-4D97-AF65-F5344CB8AC3E}">
        <p14:creationId xmlns:p14="http://schemas.microsoft.com/office/powerpoint/2010/main" val="114470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none" dirty="0" smtClean="0"/>
              <a:t>Scalable Policy Management.</a:t>
            </a:r>
            <a:endParaRPr lang="en-US" b="1" dirty="0" smtClean="0"/>
          </a:p>
          <a:p>
            <a:pPr marL="515938" lvl="1" indent="-171450">
              <a:buFont typeface="Arial" panose="020B0604020202020204" pitchFamily="34" charset="0"/>
              <a:buChar char="•"/>
            </a:pPr>
            <a:r>
              <a:rPr lang="en-US" dirty="0" smtClean="0"/>
              <a:t>Define the desired protection</a:t>
            </a:r>
            <a:r>
              <a:rPr lang="en-US" baseline="0" dirty="0" smtClean="0"/>
              <a:t> policy, down to a single VM granularity, or manage multiple VMs within a single consistency groups (for example: managing </a:t>
            </a:r>
            <a:r>
              <a:rPr lang="en-US" baseline="0" dirty="0" err="1" smtClean="0"/>
              <a:t>vApps</a:t>
            </a:r>
            <a:r>
              <a:rPr lang="en-US" baseline="0" dirty="0" smtClean="0"/>
              <a:t> policy)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Consistency across VMs..</a:t>
            </a:r>
          </a:p>
          <a:p>
            <a:pPr marL="515938" lvl="1" indent="-171450">
              <a:buFont typeface="Arial" panose="020B0604020202020204" pitchFamily="34" charset="0"/>
              <a:buChar char="•"/>
            </a:pPr>
            <a:r>
              <a:rPr lang="en-US" b="0" baseline="0" dirty="0" smtClean="0"/>
              <a:t>Achieve</a:t>
            </a:r>
            <a:r>
              <a:rPr lang="en-US" b="1" baseline="0" dirty="0" smtClean="0"/>
              <a:t> </a:t>
            </a:r>
            <a:r>
              <a:rPr lang="en-US" baseline="0" dirty="0" smtClean="0"/>
              <a:t>consistency across multiple VMs and even across the entire system, by protecting multiple VMs in the same consistency group, or linking several consistency groups into group sets and setting application consistent bookmarks across the group set</a:t>
            </a:r>
          </a:p>
          <a:p>
            <a:pPr marL="515938" lvl="1" indent="-171450">
              <a:buFont typeface="Arial" panose="020B0604020202020204" pitchFamily="34" charset="0"/>
              <a:buChar char="•"/>
            </a:pPr>
            <a:r>
              <a:rPr lang="en-US" baseline="0" dirty="0" smtClean="0"/>
              <a:t>RecoverPoint for VMs can protect VMs of the same </a:t>
            </a:r>
            <a:r>
              <a:rPr lang="en-US" baseline="0" dirty="0" err="1" smtClean="0"/>
              <a:t>vCenter</a:t>
            </a:r>
            <a:r>
              <a:rPr lang="en-US" baseline="0" dirty="0" smtClean="0"/>
              <a:t> that resides on different ESXi hosts and different ESXi clusters by the same Consistency Group or Group Set</a:t>
            </a:r>
          </a:p>
          <a:p>
            <a:pPr marL="0" lv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1" baseline="0" dirty="0" smtClean="0"/>
              <a:t>Enables zero RPO..</a:t>
            </a:r>
            <a:endParaRPr lang="en-US" baseline="0" dirty="0" smtClean="0"/>
          </a:p>
          <a:p>
            <a:pPr marL="515938" lvl="1" indent="-171450">
              <a:buFont typeface="Arial" panose="020B0604020202020204" pitchFamily="34" charset="0"/>
              <a:buChar char="•"/>
            </a:pPr>
            <a:r>
              <a:rPr lang="en-US" baseline="0" dirty="0" smtClean="0"/>
              <a:t>RecoverPoint for VMs offers the best RPO in the market, down to RPO=0 seconds, by enabling synchronous replication </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1" baseline="0" dirty="0" smtClean="0"/>
              <a:t>Dynamically Switch..</a:t>
            </a:r>
            <a:endParaRPr lang="en-US" baseline="0" dirty="0" smtClean="0"/>
          </a:p>
          <a:p>
            <a:pPr marL="515938" lvl="1" indent="-171450">
              <a:buFont typeface="Arial" panose="020B0604020202020204" pitchFamily="34" charset="0"/>
              <a:buChar char="•"/>
            </a:pPr>
            <a:r>
              <a:rPr lang="en-US" baseline="0" dirty="0" smtClean="0"/>
              <a:t>RecoverPoint for VMs can dynamically switch between Sync and </a:t>
            </a:r>
            <a:r>
              <a:rPr lang="en-US" baseline="0" dirty="0" err="1" smtClean="0"/>
              <a:t>Async</a:t>
            </a:r>
            <a:r>
              <a:rPr lang="en-US" baseline="0" dirty="0" smtClean="0"/>
              <a:t> replication, in order to provide the best protection possible, according to real time bandwidth limitations.</a:t>
            </a:r>
          </a:p>
          <a:p>
            <a:pPr marL="171450" lvl="0" indent="-171450">
              <a:buFont typeface="Arial" panose="020B0604020202020204" pitchFamily="34" charset="0"/>
              <a:buChar char="•"/>
            </a:pPr>
            <a:endParaRPr lang="en-US" baseline="0" dirty="0" smtClean="0"/>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i="0" kern="1200" baseline="0" dirty="0" smtClean="0">
                <a:solidFill>
                  <a:schemeClr val="tx1"/>
                </a:solidFill>
                <a:effectLst/>
                <a:latin typeface="Verdana"/>
                <a:ea typeface="+mn-ea"/>
                <a:cs typeface="+mn-cs"/>
              </a:rPr>
              <a:t>Support </a:t>
            </a:r>
            <a:r>
              <a:rPr lang="en-US" sz="1200" b="1" i="0" kern="1200" baseline="0" dirty="0" err="1" smtClean="0">
                <a:solidFill>
                  <a:schemeClr val="tx1"/>
                </a:solidFill>
                <a:effectLst/>
                <a:latin typeface="Verdana"/>
                <a:ea typeface="+mn-ea"/>
                <a:cs typeface="+mn-cs"/>
              </a:rPr>
              <a:t>vMotion</a:t>
            </a:r>
            <a:r>
              <a:rPr lang="en-US" sz="1200" b="1" i="0" kern="1200" baseline="0" dirty="0" smtClean="0">
                <a:solidFill>
                  <a:schemeClr val="tx1"/>
                </a:solidFill>
                <a:effectLst/>
                <a:latin typeface="Verdana"/>
                <a:ea typeface="+mn-ea"/>
                <a:cs typeface="+mn-cs"/>
              </a:rPr>
              <a:t> and Storage </a:t>
            </a:r>
            <a:r>
              <a:rPr lang="en-US" sz="1200" b="1" i="0" kern="1200" baseline="0" dirty="0" err="1" smtClean="0">
                <a:solidFill>
                  <a:schemeClr val="tx1"/>
                </a:solidFill>
                <a:effectLst/>
                <a:latin typeface="Verdana"/>
                <a:ea typeface="+mn-ea"/>
                <a:cs typeface="+mn-cs"/>
              </a:rPr>
              <a:t>vMotion</a:t>
            </a:r>
            <a:r>
              <a:rPr lang="en-US" sz="1200" b="1" i="0" kern="1200" baseline="0" dirty="0" smtClean="0">
                <a:solidFill>
                  <a:schemeClr val="tx1"/>
                </a:solidFill>
                <a:effectLst/>
                <a:latin typeface="Verdana"/>
                <a:ea typeface="+mn-ea"/>
                <a:cs typeface="+mn-cs"/>
              </a:rPr>
              <a:t> </a:t>
            </a:r>
            <a:r>
              <a:rPr lang="en-US" sz="1200" b="0" i="0" kern="1200" baseline="0" dirty="0" smtClean="0">
                <a:solidFill>
                  <a:schemeClr val="tx1"/>
                </a:solidFill>
                <a:effectLst/>
                <a:latin typeface="Verdana"/>
                <a:ea typeface="+mn-ea"/>
                <a:cs typeface="+mn-cs"/>
              </a:rPr>
              <a:t>for continues protection while VMware is changing the environment</a:t>
            </a:r>
            <a:endParaRPr lang="en-US" dirty="0" smtClean="0"/>
          </a:p>
          <a:p>
            <a:pPr marL="0" marR="0" indent="0" algn="l" defTabSz="4572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sz="1200" kern="1200" dirty="0" smtClean="0">
              <a:solidFill>
                <a:schemeClr val="tx1"/>
              </a:solidFill>
              <a:effectLst/>
              <a:latin typeface="Verdana"/>
              <a:ea typeface="+mn-ea"/>
              <a:cs typeface="+mn-cs"/>
            </a:endParaRPr>
          </a:p>
          <a:p>
            <a:pPr marL="171450" marR="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kern="1200" dirty="0" smtClean="0">
                <a:solidFill>
                  <a:schemeClr val="tx1"/>
                </a:solidFill>
                <a:effectLst/>
                <a:latin typeface="Verdana"/>
                <a:ea typeface="+mn-ea"/>
                <a:cs typeface="+mn-cs"/>
              </a:rPr>
              <a:t>RecoverPoint for VMs support both virtual disk types: </a:t>
            </a:r>
            <a:r>
              <a:rPr lang="en-US" sz="1200" b="1" kern="1200" dirty="0" smtClean="0">
                <a:solidFill>
                  <a:schemeClr val="tx1"/>
                </a:solidFill>
                <a:effectLst/>
                <a:latin typeface="Verdana"/>
                <a:ea typeface="+mn-ea"/>
                <a:cs typeface="+mn-cs"/>
              </a:rPr>
              <a:t>VMDKs and RDMs</a:t>
            </a:r>
            <a:r>
              <a:rPr lang="en-US" sz="1200" b="1" kern="1200" baseline="0" dirty="0" smtClean="0">
                <a:solidFill>
                  <a:schemeClr val="tx1"/>
                </a:solidFill>
                <a:effectLst/>
                <a:latin typeface="Verdana"/>
                <a:ea typeface="+mn-ea"/>
                <a:cs typeface="+mn-cs"/>
              </a:rPr>
              <a:t> </a:t>
            </a:r>
          </a:p>
          <a:p>
            <a:pPr marL="515938" marR="0" lvl="1"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Verdana"/>
                <a:ea typeface="+mn-ea"/>
                <a:cs typeface="+mn-cs"/>
              </a:rPr>
              <a:t>Protecting VMDKs and RDMS is supported</a:t>
            </a:r>
          </a:p>
          <a:p>
            <a:pPr marL="515938" marR="0" lvl="1"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Verdana"/>
                <a:ea typeface="+mn-ea"/>
                <a:cs typeface="+mn-cs"/>
              </a:rPr>
              <a:t>Replica VM copy: by default, the replica VM is created with VMDKs, it is possible to manually select existing VM with RDM as the replica target</a:t>
            </a:r>
            <a:endParaRPr lang="en-US" sz="1200" kern="1200" dirty="0" smtClean="0">
              <a:solidFill>
                <a:schemeClr val="tx1"/>
              </a:solidFill>
              <a:effectLst/>
              <a:latin typeface="Verdana"/>
              <a:ea typeface="+mn-ea"/>
              <a:cs typeface="+mn-cs"/>
            </a:endParaRP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2114278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6799118" cy="2387600"/>
          </a:xfrm>
        </p:spPr>
        <p:txBody>
          <a:bodyPr vert="horz" lIns="91440" tIns="45720" rIns="91440" bIns="45720" rtlCol="0" anchor="b">
            <a:normAutofit/>
          </a:bodyPr>
          <a:lstStyle>
            <a:lvl1pPr>
              <a:defRPr lang="cs-CZ" sz="6000">
                <a:solidFill>
                  <a:schemeClr val="accent5">
                    <a:lumMod val="50000"/>
                  </a:schemeClr>
                </a:solidFill>
              </a:defRPr>
            </a:lvl1pPr>
          </a:lstStyle>
          <a:p>
            <a:pPr lvl="0"/>
            <a:r>
              <a:rPr lang="cs-CZ" smtClean="0"/>
              <a:t>Kliknutím lze upravit styl.</a:t>
            </a:r>
            <a:endParaRPr lang="cs-CZ"/>
          </a:p>
        </p:txBody>
      </p:sp>
      <p:sp>
        <p:nvSpPr>
          <p:cNvPr id="3" name="Subtitle 2"/>
          <p:cNvSpPr>
            <a:spLocks noGrp="1"/>
          </p:cNvSpPr>
          <p:nvPr>
            <p:ph type="subTitle" idx="1"/>
          </p:nvPr>
        </p:nvSpPr>
        <p:spPr>
          <a:xfrm>
            <a:off x="1524000" y="3602038"/>
            <a:ext cx="679911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0198" y="-825500"/>
            <a:ext cx="7497935" cy="8021639"/>
          </a:xfrm>
          <a:prstGeom prst="rect">
            <a:avLst/>
          </a:prstGeom>
          <a:effectLst/>
        </p:spPr>
      </p:pic>
      <p:sp>
        <p:nvSpPr>
          <p:cNvPr id="12" name="Rectangle 11"/>
          <p:cNvSpPr/>
          <p:nvPr userDrawn="1"/>
        </p:nvSpPr>
        <p:spPr>
          <a:xfrm>
            <a:off x="2959100" y="6124810"/>
            <a:ext cx="6007100" cy="5668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67146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bwMode="gray">
          <a:xfrm>
            <a:off x="488951" y="433918"/>
            <a:ext cx="11214100" cy="613833"/>
          </a:xfrm>
          <a:prstGeom prst="rect">
            <a:avLst/>
          </a:prstGeom>
          <a:noFill/>
        </p:spPr>
        <p:txBody>
          <a:bodyPr lIns="0" tIns="0" rIns="0" bIns="0" anchor="t" anchorCtr="0"/>
          <a:lstStyle>
            <a:lvl1pPr>
              <a:lnSpc>
                <a:spcPct val="90000"/>
              </a:lnSpc>
              <a:defRPr sz="4267">
                <a:solidFill>
                  <a:schemeClr val="tx2"/>
                </a:solidFill>
                <a:latin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5791824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88951" y="1047752"/>
            <a:ext cx="11214100" cy="461625"/>
          </a:xfrm>
          <a:prstGeom prst="rect">
            <a:avLst/>
          </a:prstGeom>
          <a:noFill/>
        </p:spPr>
        <p:txBody>
          <a:bodyPr lIns="0" tIns="0" rIns="0" bIns="0" anchor="t" anchorCtr="0"/>
          <a:lstStyle>
            <a:lvl1pPr marL="0" indent="0">
              <a:spcBef>
                <a:spcPts val="0"/>
              </a:spcBef>
              <a:buNone/>
              <a:tabLst/>
              <a:defRPr sz="2667" b="0">
                <a:solidFill>
                  <a:schemeClr val="bg2"/>
                </a:solidFill>
                <a:latin typeface="Verdana"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5" name="Title 1"/>
          <p:cNvSpPr>
            <a:spLocks noGrp="1"/>
          </p:cNvSpPr>
          <p:nvPr>
            <p:ph type="title"/>
          </p:nvPr>
        </p:nvSpPr>
        <p:spPr bwMode="gray">
          <a:xfrm>
            <a:off x="488951" y="433918"/>
            <a:ext cx="11214100" cy="613833"/>
          </a:xfrm>
          <a:prstGeom prst="rect">
            <a:avLst/>
          </a:prstGeom>
          <a:noFill/>
        </p:spPr>
        <p:txBody>
          <a:bodyPr lIns="0" tIns="0" rIns="0" bIns="0" anchor="t" anchorCtr="0"/>
          <a:lstStyle>
            <a:lvl1pPr>
              <a:lnSpc>
                <a:spcPct val="90000"/>
              </a:lnSpc>
              <a:defRPr sz="4267">
                <a:solidFill>
                  <a:schemeClr val="tx2"/>
                </a:solidFill>
                <a:latin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180297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505885" y="937334"/>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97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Layout 1">
    <p:spTree>
      <p:nvGrpSpPr>
        <p:cNvPr id="1" name=""/>
        <p:cNvGrpSpPr/>
        <p:nvPr/>
      </p:nvGrpSpPr>
      <p:grpSpPr>
        <a:xfrm>
          <a:off x="0" y="0"/>
          <a:ext cx="0" cy="0"/>
          <a:chOff x="0" y="0"/>
          <a:chExt cx="0" cy="0"/>
        </a:xfrm>
      </p:grpSpPr>
      <p:sp>
        <p:nvSpPr>
          <p:cNvPr id="7" name="Picture Placeholder 2"/>
          <p:cNvSpPr>
            <a:spLocks noGrp="1"/>
          </p:cNvSpPr>
          <p:nvPr>
            <p:ph type="pic" idx="11"/>
          </p:nvPr>
        </p:nvSpPr>
        <p:spPr>
          <a:xfrm>
            <a:off x="0" y="3173"/>
            <a:ext cx="12192000" cy="6649511"/>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2" name="Title 1"/>
          <p:cNvSpPr>
            <a:spLocks noGrp="1"/>
          </p:cNvSpPr>
          <p:nvPr>
            <p:ph type="ctrTitle"/>
          </p:nvPr>
        </p:nvSpPr>
        <p:spPr>
          <a:xfrm>
            <a:off x="505883" y="5486401"/>
            <a:ext cx="9247716" cy="551985"/>
          </a:xfrm>
          <a:prstGeom prst="rect">
            <a:avLst/>
          </a:prstGeom>
        </p:spPr>
        <p:txBody>
          <a:bodyPr lIns="0" tIns="0" rIns="0" bIns="0" anchor="t" anchorCtr="0"/>
          <a:lstStyle>
            <a:lvl1pPr algn="l">
              <a:lnSpc>
                <a:spcPct val="80000"/>
              </a:lnSpc>
              <a:defRPr sz="3733">
                <a:solidFill>
                  <a:schemeClr val="tx2"/>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505883" y="6047820"/>
            <a:ext cx="9247716" cy="359992"/>
          </a:xfrm>
          <a:prstGeom prst="rect">
            <a:avLst/>
          </a:prstGeom>
        </p:spPr>
        <p:txBody>
          <a:bodyPr lIns="0" tIns="0" rIns="0" bIns="0"/>
          <a:lstStyle>
            <a:lvl1pPr marL="0" indent="0" algn="l">
              <a:buNone/>
              <a:defRPr sz="2133">
                <a:solidFill>
                  <a:schemeClr val="bg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0041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Layout 2">
    <p:spTree>
      <p:nvGrpSpPr>
        <p:cNvPr id="1" name=""/>
        <p:cNvGrpSpPr/>
        <p:nvPr/>
      </p:nvGrpSpPr>
      <p:grpSpPr>
        <a:xfrm>
          <a:off x="0" y="0"/>
          <a:ext cx="0" cy="0"/>
          <a:chOff x="0" y="0"/>
          <a:chExt cx="0" cy="0"/>
        </a:xfrm>
      </p:grpSpPr>
      <p:sp>
        <p:nvSpPr>
          <p:cNvPr id="2" name="Title 1"/>
          <p:cNvSpPr>
            <a:spLocks noGrp="1"/>
          </p:cNvSpPr>
          <p:nvPr>
            <p:ph type="ctrTitle"/>
          </p:nvPr>
        </p:nvSpPr>
        <p:spPr>
          <a:xfrm>
            <a:off x="4885328" y="1226482"/>
            <a:ext cx="6900272" cy="1592919"/>
          </a:xfrm>
          <a:prstGeom prst="rect">
            <a:avLst/>
          </a:prstGeom>
        </p:spPr>
        <p:txBody>
          <a:bodyPr lIns="0" tIns="0" rIns="0" bIns="0" anchor="b" anchorCtr="0"/>
          <a:lstStyle>
            <a:lvl1pPr algn="l">
              <a:lnSpc>
                <a:spcPct val="90000"/>
              </a:lnSpc>
              <a:defRPr>
                <a:solidFill>
                  <a:schemeClr val="tx2"/>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4885328" y="3254375"/>
            <a:ext cx="6900272" cy="1089025"/>
          </a:xfrm>
          <a:prstGeom prst="rect">
            <a:avLst/>
          </a:prstGeom>
        </p:spPr>
        <p:txBody>
          <a:bodyPr lIns="0" tIns="0" rIns="0" bIns="0"/>
          <a:lstStyle>
            <a:lvl1pPr marL="0" indent="0" algn="l">
              <a:buNone/>
              <a:defRPr sz="3200">
                <a:solidFill>
                  <a:srgbClr val="717074"/>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2"/>
          <p:cNvSpPr>
            <a:spLocks noGrp="1"/>
          </p:cNvSpPr>
          <p:nvPr>
            <p:ph type="pic" idx="11"/>
          </p:nvPr>
        </p:nvSpPr>
        <p:spPr>
          <a:xfrm>
            <a:off x="0" y="3173"/>
            <a:ext cx="4368800" cy="6854827"/>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5" name="Content Placeholder 4"/>
          <p:cNvSpPr>
            <a:spLocks noGrp="1"/>
          </p:cNvSpPr>
          <p:nvPr>
            <p:ph sz="quarter" idx="10"/>
          </p:nvPr>
        </p:nvSpPr>
        <p:spPr>
          <a:xfrm>
            <a:off x="4885328" y="4443918"/>
            <a:ext cx="6900272" cy="477276"/>
          </a:xfrm>
          <a:prstGeom prst="rect">
            <a:avLst/>
          </a:prstGeom>
        </p:spPr>
        <p:txBody>
          <a:bodyPr vert="horz" lIns="0" tIns="0" rIns="0" bIns="0"/>
          <a:lstStyle>
            <a:lvl1pPr marL="0" indent="0">
              <a:spcBef>
                <a:spcPts val="1600"/>
              </a:spcBef>
              <a:buClr>
                <a:schemeClr val="tx2"/>
              </a:buClr>
              <a:buNone/>
              <a:defRPr sz="24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272572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with text">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226482"/>
            <a:ext cx="8128000" cy="1592919"/>
          </a:xfrm>
          <a:prstGeom prst="rect">
            <a:avLst/>
          </a:prstGeom>
        </p:spPr>
        <p:txBody>
          <a:bodyPr lIns="0" tIns="0" rIns="0" bIns="0" anchor="b" anchorCtr="0"/>
          <a:lstStyle>
            <a:lvl1pPr algn="l">
              <a:lnSpc>
                <a:spcPct val="90000"/>
              </a:lnSpc>
              <a:defRPr>
                <a:solidFill>
                  <a:schemeClr val="tx2"/>
                </a:solidFill>
                <a:latin typeface="+mj-l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3657600" y="3225800"/>
            <a:ext cx="8128000" cy="2540000"/>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875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2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0"/>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505884" y="1320800"/>
            <a:ext cx="11277600" cy="4572000"/>
          </a:xfrm>
          <a:prstGeom prst="rect">
            <a:avLst/>
          </a:prstGeom>
        </p:spPr>
        <p:txBody>
          <a:bodyPr vert="horz" lIns="0" tIns="0" rIns="0" bIns="0"/>
          <a:lstStyle>
            <a:lvl1pPr marL="304792" indent="-304792">
              <a:spcBef>
                <a:spcPts val="1600"/>
              </a:spcBef>
              <a:buClr>
                <a:schemeClr val="tx2"/>
              </a:buClr>
              <a:defRPr sz="3200">
                <a:solidFill>
                  <a:schemeClr val="bg2"/>
                </a:solidFill>
              </a:defRPr>
            </a:lvl1pPr>
            <a:lvl2pPr>
              <a:spcBef>
                <a:spcPts val="400"/>
              </a:spcBef>
              <a:buClr>
                <a:schemeClr val="tx2"/>
              </a:buClr>
              <a:defRPr sz="2667">
                <a:solidFill>
                  <a:schemeClr val="bg2"/>
                </a:solidFill>
              </a:defRPr>
            </a:lvl2pPr>
            <a:lvl3pPr marL="1445648" indent="-226478">
              <a:spcBef>
                <a:spcPts val="400"/>
              </a:spcBef>
              <a:buClr>
                <a:schemeClr val="tx2"/>
              </a:buClr>
              <a:defRPr sz="2133">
                <a:solidFill>
                  <a:schemeClr val="bg2"/>
                </a:solidFill>
              </a:defRPr>
            </a:lvl3pPr>
            <a:lvl4pPr marL="1907070" indent="-224361">
              <a:spcBef>
                <a:spcPts val="400"/>
              </a:spcBef>
              <a:buClr>
                <a:schemeClr val="tx2"/>
              </a:buClr>
              <a:defRPr sz="1600">
                <a:solidFill>
                  <a:schemeClr val="bg2"/>
                </a:solidFill>
              </a:defRPr>
            </a:lvl4pPr>
            <a:lvl5pPr marL="2360025" indent="-226478">
              <a:spcBef>
                <a:spcPts val="400"/>
              </a:spcBef>
              <a:buClr>
                <a:schemeClr val="tx2"/>
              </a:buClr>
              <a:buFont typeface="Arial"/>
              <a:buChar char="•"/>
              <a:defRPr sz="1467">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337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45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chemeClr val="bg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381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cs-CZ"/>
          </a:p>
        </p:txBody>
      </p:sp>
      <p:sp>
        <p:nvSpPr>
          <p:cNvPr id="3" name="Content Placeholder 2"/>
          <p:cNvSpPr>
            <a:spLocks noGrp="1"/>
          </p:cNvSpPr>
          <p:nvPr>
            <p:ph idx="1"/>
          </p:nvPr>
        </p:nvSpPr>
        <p:spPr>
          <a:xfrm>
            <a:off x="838200" y="1178560"/>
            <a:ext cx="10515600" cy="48564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4574220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0"/>
            <a:ext cx="11277600" cy="609600"/>
          </a:xfrm>
          <a:prstGeom prst="rect">
            <a:avLst/>
          </a:prstGeom>
        </p:spPr>
        <p:txBody>
          <a:bodyPr lIns="0" tIns="0" rIns="0" bIns="0" anchor="t" anchorCtr="0"/>
          <a:lstStyle>
            <a:lvl1pPr algn="l">
              <a:lnSpc>
                <a:spcPct val="90000"/>
              </a:lnSpc>
              <a:defRPr sz="4267">
                <a:solidFill>
                  <a:schemeClr val="tx2"/>
                </a:solidFill>
                <a:latin typeface="+mj-l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505884" y="1727200"/>
            <a:ext cx="11277600" cy="4165600"/>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594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graphic area on lef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3657600" y="1320799"/>
            <a:ext cx="8128000" cy="4572000"/>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508000" y="1320800"/>
            <a:ext cx="2844800" cy="4572000"/>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Tree>
    <p:extLst>
      <p:ext uri="{BB962C8B-B14F-4D97-AF65-F5344CB8AC3E}">
        <p14:creationId xmlns:p14="http://schemas.microsoft.com/office/powerpoint/2010/main" val="14790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0"/>
            <a:ext cx="11277600" cy="609600"/>
          </a:xfrm>
          <a:prstGeom prst="rect">
            <a:avLst/>
          </a:prstGeom>
        </p:spPr>
        <p:txBody>
          <a:bodyPr lIns="0" tIns="0" rIns="0" bIns="0" anchor="t" anchorCtr="0"/>
          <a:lstStyle>
            <a:lvl1pPr algn="l">
              <a:lnSpc>
                <a:spcPct val="90000"/>
              </a:lnSpc>
              <a:defRPr sz="4267">
                <a:solidFill>
                  <a:schemeClr val="tx2"/>
                </a:solidFill>
                <a:latin typeface="+mj-l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3657600" y="1727199"/>
            <a:ext cx="8128000" cy="4165600"/>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508000" y="1727200"/>
            <a:ext cx="2844800" cy="4165600"/>
          </a:xfrm>
          <a:prstGeom prst="rect">
            <a:avLst/>
          </a:prstGeom>
        </p:spPr>
        <p:txBody>
          <a:bodyPr/>
          <a:lstStyle>
            <a:lvl1pPr marL="0" indent="0">
              <a:buNone/>
              <a:defRPr sz="2400">
                <a:solidFill>
                  <a:schemeClr val="bg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7"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844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505884" y="1320800"/>
            <a:ext cx="5384800" cy="4572000"/>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quarter" idx="11"/>
          </p:nvPr>
        </p:nvSpPr>
        <p:spPr>
          <a:xfrm>
            <a:off x="6400800" y="1320800"/>
            <a:ext cx="5384800" cy="4572000"/>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18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column lef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0"/>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505884" y="1320800"/>
            <a:ext cx="5384800" cy="4572000"/>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38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 column righ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tx2"/>
                </a:solidFill>
                <a:latin typeface="+mj-lt"/>
              </a:defRPr>
            </a:lvl1pPr>
          </a:lstStyle>
          <a:p>
            <a:r>
              <a:rPr lang="en-US" smtClean="0"/>
              <a:t>Click to edit Master title style</a:t>
            </a:r>
            <a:endParaRPr lang="en-US" dirty="0"/>
          </a:p>
        </p:txBody>
      </p:sp>
      <p:sp>
        <p:nvSpPr>
          <p:cNvPr id="4" name="Content Placeholder 4"/>
          <p:cNvSpPr>
            <a:spLocks noGrp="1"/>
          </p:cNvSpPr>
          <p:nvPr>
            <p:ph sz="quarter" idx="11"/>
          </p:nvPr>
        </p:nvSpPr>
        <p:spPr>
          <a:xfrm>
            <a:off x="6400800" y="1320800"/>
            <a:ext cx="5384800" cy="4572000"/>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5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s with subtitles">
    <p:spTree>
      <p:nvGrpSpPr>
        <p:cNvPr id="1" name=""/>
        <p:cNvGrpSpPr/>
        <p:nvPr/>
      </p:nvGrpSpPr>
      <p:grpSpPr>
        <a:xfrm>
          <a:off x="0" y="0"/>
          <a:ext cx="0" cy="0"/>
          <a:chOff x="0" y="0"/>
          <a:chExt cx="0" cy="0"/>
        </a:xfrm>
      </p:grpSpPr>
      <p:sp>
        <p:nvSpPr>
          <p:cNvPr id="2" name="Title 1"/>
          <p:cNvSpPr>
            <a:spLocks noGrp="1"/>
          </p:cNvSpPr>
          <p:nvPr>
            <p:ph type="ctrTitle"/>
          </p:nvPr>
        </p:nvSpPr>
        <p:spPr>
          <a:xfrm>
            <a:off x="499117" y="304801"/>
            <a:ext cx="11277600" cy="609600"/>
          </a:xfrm>
          <a:prstGeom prst="rect">
            <a:avLst/>
          </a:prstGeom>
        </p:spPr>
        <p:txBody>
          <a:bodyPr lIns="0" tIns="0" rIns="0" bIns="0" anchor="t" anchorCtr="0"/>
          <a:lstStyle>
            <a:lvl1pPr algn="l">
              <a:lnSpc>
                <a:spcPct val="90000"/>
              </a:lnSpc>
              <a:defRPr sz="4267">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0" hasCustomPrompt="1"/>
          </p:nvPr>
        </p:nvSpPr>
        <p:spPr>
          <a:xfrm>
            <a:off x="499117" y="1349022"/>
            <a:ext cx="5384800" cy="4543777"/>
          </a:xfrm>
          <a:prstGeom prst="rect">
            <a:avLst/>
          </a:prstGeom>
        </p:spPr>
        <p:txBody>
          <a:bodyPr vert="horz" lIns="0" tIns="0" rIns="0" bIns="0"/>
          <a:lstStyle>
            <a:lvl1pPr marL="0" indent="0">
              <a:spcBef>
                <a:spcPts val="1600"/>
              </a:spcBef>
              <a:buClr>
                <a:schemeClr val="tx2"/>
              </a:buClr>
              <a:buNone/>
              <a:defRPr sz="2667">
                <a:solidFill>
                  <a:schemeClr val="tx2"/>
                </a:solidFill>
              </a:defRPr>
            </a:lvl1pPr>
            <a:lvl2pPr marL="226478" indent="-226478">
              <a:spcBef>
                <a:spcPts val="1600"/>
              </a:spcBef>
              <a:buClr>
                <a:schemeClr val="tx2"/>
              </a:buClr>
              <a:buFont typeface="Arial"/>
              <a:buChar char="•"/>
              <a:defRPr sz="2400">
                <a:solidFill>
                  <a:srgbClr val="717074"/>
                </a:solidFill>
              </a:defRPr>
            </a:lvl2pPr>
            <a:lvl3pPr marL="687900" indent="-224361">
              <a:spcBef>
                <a:spcPts val="400"/>
              </a:spcBef>
              <a:buClr>
                <a:schemeClr val="tx2"/>
              </a:buClr>
              <a:buFont typeface="Lucida Grande"/>
              <a:buChar char="­"/>
              <a:defRPr sz="1867">
                <a:solidFill>
                  <a:srgbClr val="717074"/>
                </a:solidFill>
              </a:defRPr>
            </a:lvl3pPr>
            <a:lvl4pPr marL="1140855" indent="-226478">
              <a:spcBef>
                <a:spcPts val="400"/>
              </a:spcBef>
              <a:buClr>
                <a:schemeClr val="tx2"/>
              </a:buClr>
              <a:buFont typeface="Arial"/>
              <a:buChar char="•"/>
              <a:defRPr sz="1467">
                <a:solidFill>
                  <a:srgbClr val="717074"/>
                </a:solidFill>
              </a:defRPr>
            </a:lvl4pPr>
            <a:lvl5pPr marL="1602277" indent="-224361">
              <a:spcBef>
                <a:spcPts val="400"/>
              </a:spcBef>
              <a:buClr>
                <a:schemeClr val="tx2"/>
              </a:buClr>
              <a:buFont typeface="Arial"/>
              <a:buChar char="–"/>
              <a:defRPr sz="140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1" hasCustomPrompt="1"/>
          </p:nvPr>
        </p:nvSpPr>
        <p:spPr>
          <a:xfrm>
            <a:off x="6412089" y="1349022"/>
            <a:ext cx="5384800" cy="4543777"/>
          </a:xfrm>
          <a:prstGeom prst="rect">
            <a:avLst/>
          </a:prstGeom>
        </p:spPr>
        <p:txBody>
          <a:bodyPr vert="horz" lIns="0" tIns="0" rIns="0" bIns="0"/>
          <a:lstStyle>
            <a:lvl1pPr marL="0" indent="0">
              <a:spcBef>
                <a:spcPts val="1600"/>
              </a:spcBef>
              <a:buClr>
                <a:schemeClr val="tx2"/>
              </a:buClr>
              <a:buNone/>
              <a:defRPr sz="2667">
                <a:solidFill>
                  <a:schemeClr val="tx2"/>
                </a:solidFill>
              </a:defRPr>
            </a:lvl1pPr>
            <a:lvl2pPr marL="226478" indent="-226478">
              <a:spcBef>
                <a:spcPts val="1600"/>
              </a:spcBef>
              <a:buClr>
                <a:schemeClr val="tx2"/>
              </a:buClr>
              <a:buFont typeface="Arial"/>
              <a:buChar char="•"/>
              <a:defRPr sz="2400">
                <a:solidFill>
                  <a:srgbClr val="717074"/>
                </a:solidFill>
              </a:defRPr>
            </a:lvl2pPr>
            <a:lvl3pPr marL="687900" indent="-224361">
              <a:spcBef>
                <a:spcPts val="400"/>
              </a:spcBef>
              <a:buClr>
                <a:schemeClr val="tx2"/>
              </a:buClr>
              <a:buFont typeface="Lucida Grande"/>
              <a:buChar char="­"/>
              <a:defRPr sz="1867">
                <a:solidFill>
                  <a:srgbClr val="717074"/>
                </a:solidFill>
              </a:defRPr>
            </a:lvl3pPr>
            <a:lvl4pPr marL="1140855" indent="-226478">
              <a:spcBef>
                <a:spcPts val="400"/>
              </a:spcBef>
              <a:buClr>
                <a:schemeClr val="tx2"/>
              </a:buClr>
              <a:buFont typeface="Arial"/>
              <a:buChar char="•"/>
              <a:defRPr sz="1467">
                <a:solidFill>
                  <a:srgbClr val="717074"/>
                </a:solidFill>
              </a:defRPr>
            </a:lvl4pPr>
            <a:lvl5pPr marL="1602277" indent="-224361">
              <a:spcBef>
                <a:spcPts val="400"/>
              </a:spcBef>
              <a:buClr>
                <a:schemeClr val="tx2"/>
              </a:buClr>
              <a:buFont typeface="Arial"/>
              <a:buChar char="–"/>
              <a:defRPr sz="140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29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SA footer only">
    <p:spTree>
      <p:nvGrpSpPr>
        <p:cNvPr id="1" name=""/>
        <p:cNvGrpSpPr/>
        <p:nvPr/>
      </p:nvGrpSpPr>
      <p:grpSpPr>
        <a:xfrm>
          <a:off x="0" y="0"/>
          <a:ext cx="0" cy="0"/>
          <a:chOff x="0" y="0"/>
          <a:chExt cx="0" cy="0"/>
        </a:xfrm>
      </p:grpSpPr>
      <p:grpSp>
        <p:nvGrpSpPr>
          <p:cNvPr id="11" name="Group 10"/>
          <p:cNvGrpSpPr/>
          <p:nvPr/>
        </p:nvGrpSpPr>
        <p:grpSpPr>
          <a:xfrm>
            <a:off x="10479193" y="6172201"/>
            <a:ext cx="790963" cy="685800"/>
            <a:chOff x="7859395" y="4489938"/>
            <a:chExt cx="593222" cy="514350"/>
          </a:xfrm>
        </p:grpSpPr>
        <p:sp>
          <p:nvSpPr>
            <p:cNvPr id="12" name="Rectangle 11"/>
            <p:cNvSpPr/>
            <p:nvPr/>
          </p:nvSpPr>
          <p:spPr>
            <a:xfrm>
              <a:off x="7859395" y="4489938"/>
              <a:ext cx="593222" cy="51435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grpSp>
        <p:nvGrpSpPr>
          <p:cNvPr id="5" name="Group 4"/>
          <p:cNvGrpSpPr/>
          <p:nvPr userDrawn="1"/>
        </p:nvGrpSpPr>
        <p:grpSpPr>
          <a:xfrm>
            <a:off x="10479193" y="5986584"/>
            <a:ext cx="790963" cy="871417"/>
            <a:chOff x="7859395" y="4489937"/>
            <a:chExt cx="593222" cy="653563"/>
          </a:xfrm>
        </p:grpSpPr>
        <p:sp>
          <p:nvSpPr>
            <p:cNvPr id="6" name="Rectangle 5"/>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37039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SA Title">
    <p:spTree>
      <p:nvGrpSpPr>
        <p:cNvPr id="1" name=""/>
        <p:cNvGrpSpPr/>
        <p:nvPr/>
      </p:nvGrpSpPr>
      <p:grpSpPr>
        <a:xfrm>
          <a:off x="0" y="0"/>
          <a:ext cx="0" cy="0"/>
          <a:chOff x="0" y="0"/>
          <a:chExt cx="0" cy="0"/>
        </a:xfrm>
      </p:grpSpPr>
      <p:sp>
        <p:nvSpPr>
          <p:cNvPr id="2" name="Title 1"/>
          <p:cNvSpPr>
            <a:spLocks noGrp="1"/>
          </p:cNvSpPr>
          <p:nvPr>
            <p:ph type="ctrTitle"/>
          </p:nvPr>
        </p:nvSpPr>
        <p:spPr>
          <a:xfrm>
            <a:off x="501224" y="304801"/>
            <a:ext cx="11277600" cy="609600"/>
          </a:xfrm>
          <a:prstGeom prst="rect">
            <a:avLst/>
          </a:prstGeom>
        </p:spPr>
        <p:txBody>
          <a:bodyPr lIns="0" tIns="0" rIns="0" bIns="0" anchor="t" anchorCtr="0"/>
          <a:lstStyle>
            <a:lvl1pPr algn="l">
              <a:lnSpc>
                <a:spcPct val="90000"/>
              </a:lnSpc>
              <a:defRPr sz="4267">
                <a:solidFill>
                  <a:schemeClr val="accent6"/>
                </a:solidFill>
              </a:defRPr>
            </a:lvl1pPr>
          </a:lstStyle>
          <a:p>
            <a:r>
              <a:rPr lang="en-US" smtClean="0"/>
              <a:t>Click to edit Master title style</a:t>
            </a:r>
            <a:endParaRPr lang="en-US" dirty="0"/>
          </a:p>
        </p:txBody>
      </p:sp>
      <p:grpSp>
        <p:nvGrpSpPr>
          <p:cNvPr id="9" name="Group 8"/>
          <p:cNvGrpSpPr/>
          <p:nvPr/>
        </p:nvGrpSpPr>
        <p:grpSpPr>
          <a:xfrm>
            <a:off x="10479193" y="6172201"/>
            <a:ext cx="790963" cy="685800"/>
            <a:chOff x="7859395" y="4489938"/>
            <a:chExt cx="593222" cy="514350"/>
          </a:xfrm>
        </p:grpSpPr>
        <p:sp>
          <p:nvSpPr>
            <p:cNvPr id="10" name="Rectangle 9"/>
            <p:cNvSpPr/>
            <p:nvPr/>
          </p:nvSpPr>
          <p:spPr>
            <a:xfrm>
              <a:off x="7859395" y="4489938"/>
              <a:ext cx="593222" cy="51435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grpSp>
        <p:nvGrpSpPr>
          <p:cNvPr id="6" name="Group 5"/>
          <p:cNvGrpSpPr/>
          <p:nvPr userDrawn="1"/>
        </p:nvGrpSpPr>
        <p:grpSpPr>
          <a:xfrm>
            <a:off x="10479193" y="5986584"/>
            <a:ext cx="790963" cy="871417"/>
            <a:chOff x="7859395" y="4489937"/>
            <a:chExt cx="593222" cy="653563"/>
          </a:xfrm>
        </p:grpSpPr>
        <p:sp>
          <p:nvSpPr>
            <p:cNvPr id="7" name="Rectangle 6"/>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33828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SA 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accent6"/>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p:nvGrpSpPr>
        <p:grpSpPr>
          <a:xfrm>
            <a:off x="10479193" y="6172201"/>
            <a:ext cx="790963" cy="685800"/>
            <a:chOff x="7859395" y="4489938"/>
            <a:chExt cx="593222" cy="514350"/>
          </a:xfrm>
        </p:grpSpPr>
        <p:sp>
          <p:nvSpPr>
            <p:cNvPr id="11" name="Rectangle 10"/>
            <p:cNvSpPr/>
            <p:nvPr/>
          </p:nvSpPr>
          <p:spPr>
            <a:xfrm>
              <a:off x="7859395" y="4489938"/>
              <a:ext cx="593222" cy="51435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grpSp>
        <p:nvGrpSpPr>
          <p:cNvPr id="7" name="Group 6"/>
          <p:cNvGrpSpPr/>
          <p:nvPr userDrawn="1"/>
        </p:nvGrpSpPr>
        <p:grpSpPr>
          <a:xfrm>
            <a:off x="10479193" y="5986584"/>
            <a:ext cx="790963" cy="871417"/>
            <a:chOff x="7859395" y="4489937"/>
            <a:chExt cx="593222" cy="653563"/>
          </a:xfrm>
        </p:grpSpPr>
        <p:sp>
          <p:nvSpPr>
            <p:cNvPr id="8" name="Rectangle 7"/>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10490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118350" cy="2852737"/>
          </a:xfrm>
        </p:spPr>
        <p:txBody>
          <a:bodyPr anchor="b"/>
          <a:lstStyle>
            <a:lvl1pPr>
              <a:defRPr sz="6000"/>
            </a:lvl1pPr>
          </a:lstStyle>
          <a:p>
            <a:r>
              <a:rPr lang="cs-CZ" smtClean="0"/>
              <a:t>Kliknutím lze upravit styl.</a:t>
            </a:r>
            <a:endParaRPr lang="cs-CZ"/>
          </a:p>
        </p:txBody>
      </p:sp>
      <p:sp>
        <p:nvSpPr>
          <p:cNvPr id="3" name="Text Placeholder 2"/>
          <p:cNvSpPr>
            <a:spLocks noGrp="1"/>
          </p:cNvSpPr>
          <p:nvPr>
            <p:ph type="body" idx="1"/>
          </p:nvPr>
        </p:nvSpPr>
        <p:spPr>
          <a:xfrm>
            <a:off x="831850" y="4589463"/>
            <a:ext cx="7118350" cy="139223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0198" y="-825500"/>
            <a:ext cx="7497935" cy="8021639"/>
          </a:xfrm>
          <a:prstGeom prst="rect">
            <a:avLst/>
          </a:prstGeom>
          <a:effectLst/>
        </p:spPr>
      </p:pic>
      <p:sp>
        <p:nvSpPr>
          <p:cNvPr id="8" name="Rectangle 7"/>
          <p:cNvSpPr/>
          <p:nvPr userDrawn="1"/>
        </p:nvSpPr>
        <p:spPr>
          <a:xfrm>
            <a:off x="7120198" y="6124810"/>
            <a:ext cx="1846002" cy="5668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254470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SA 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accent6"/>
                </a:solidFill>
              </a:defRPr>
            </a:lvl1pPr>
          </a:lstStyle>
          <a:p>
            <a:r>
              <a:rPr lang="en-US" smtClean="0"/>
              <a:t>Click to edit Master title style</a:t>
            </a:r>
            <a:endParaRPr lang="en-US" dirty="0"/>
          </a:p>
        </p:txBody>
      </p:sp>
      <p:sp>
        <p:nvSpPr>
          <p:cNvPr id="7" name="Content Placeholder 3"/>
          <p:cNvSpPr>
            <a:spLocks noGrp="1"/>
          </p:cNvSpPr>
          <p:nvPr>
            <p:ph sz="quarter" idx="10"/>
          </p:nvPr>
        </p:nvSpPr>
        <p:spPr bwMode="gray">
          <a:xfrm>
            <a:off x="505885" y="1320800"/>
            <a:ext cx="11214100" cy="4622800"/>
          </a:xfrm>
          <a:prstGeom prst="rect">
            <a:avLst/>
          </a:prstGeom>
          <a:noFill/>
        </p:spPr>
        <p:txBody>
          <a:bodyPr lIns="0" tIns="0" rIns="0" bIns="0">
            <a:noAutofit/>
          </a:bodyPr>
          <a:lstStyle>
            <a:lvl1pPr marL="304792" indent="-304792">
              <a:spcBef>
                <a:spcPts val="1600"/>
              </a:spcBef>
              <a:buClr>
                <a:schemeClr val="accent6"/>
              </a:buClr>
              <a:buFont typeface="Arial"/>
              <a:buChar char="•"/>
              <a:defRPr sz="3200">
                <a:solidFill>
                  <a:srgbClr val="717074"/>
                </a:solidFill>
                <a:latin typeface="Verdana" pitchFamily="34" charset="0"/>
              </a:defRPr>
            </a:lvl1pPr>
            <a:lvl2pPr>
              <a:spcBef>
                <a:spcPts val="400"/>
              </a:spcBef>
              <a:buClr>
                <a:schemeClr val="accent6"/>
              </a:buClr>
              <a:buFont typeface="Verdana" pitchFamily="34" charset="0"/>
              <a:buChar char="–"/>
              <a:defRPr sz="2667">
                <a:solidFill>
                  <a:srgbClr val="717074"/>
                </a:solidFill>
                <a:latin typeface="Verdana" pitchFamily="34" charset="0"/>
              </a:defRPr>
            </a:lvl2pPr>
            <a:lvl3pPr>
              <a:spcBef>
                <a:spcPts val="400"/>
              </a:spcBef>
              <a:buClr>
                <a:schemeClr val="accent6"/>
              </a:buClr>
              <a:buFont typeface="Verdana" pitchFamily="34" charset="0"/>
              <a:buChar char="▪"/>
              <a:defRPr sz="2133">
                <a:solidFill>
                  <a:srgbClr val="717074"/>
                </a:solidFill>
                <a:latin typeface="Verdana" pitchFamily="34" charset="0"/>
              </a:defRPr>
            </a:lvl3pPr>
            <a:lvl4pPr marL="2211862" indent="-383108">
              <a:spcBef>
                <a:spcPts val="400"/>
              </a:spcBef>
              <a:buClr>
                <a:schemeClr val="accent6"/>
              </a:buClr>
              <a:buFont typeface="Verdana" pitchFamily="34" charset="0"/>
              <a:buChar char="—"/>
              <a:defRPr sz="1600">
                <a:solidFill>
                  <a:srgbClr val="717074"/>
                </a:solidFill>
                <a:latin typeface="Verdana" pitchFamily="34" charset="0"/>
              </a:defRPr>
            </a:lvl4pPr>
            <a:lvl5pPr marL="2666933" indent="-228594">
              <a:spcBef>
                <a:spcPts val="400"/>
              </a:spcBef>
              <a:buClr>
                <a:schemeClr val="accent6"/>
              </a:buClr>
              <a:buFont typeface="Arial"/>
              <a:buChar char="•"/>
              <a:defRPr sz="1467">
                <a:solidFill>
                  <a:srgbClr val="717074"/>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p:nvGrpSpPr>
        <p:grpSpPr>
          <a:xfrm>
            <a:off x="10479193" y="6172201"/>
            <a:ext cx="790963" cy="685800"/>
            <a:chOff x="7859395" y="4489938"/>
            <a:chExt cx="593222" cy="514350"/>
          </a:xfrm>
        </p:grpSpPr>
        <p:sp>
          <p:nvSpPr>
            <p:cNvPr id="12" name="Rectangle 11"/>
            <p:cNvSpPr/>
            <p:nvPr/>
          </p:nvSpPr>
          <p:spPr>
            <a:xfrm>
              <a:off x="7859395" y="4489938"/>
              <a:ext cx="593222" cy="51435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grpSp>
        <p:nvGrpSpPr>
          <p:cNvPr id="8" name="Group 7"/>
          <p:cNvGrpSpPr/>
          <p:nvPr userDrawn="1"/>
        </p:nvGrpSpPr>
        <p:grpSpPr>
          <a:xfrm>
            <a:off x="10479193" y="5986584"/>
            <a:ext cx="790963" cy="871417"/>
            <a:chOff x="7859395" y="4489937"/>
            <a:chExt cx="593222" cy="653563"/>
          </a:xfrm>
        </p:grpSpPr>
        <p:sp>
          <p:nvSpPr>
            <p:cNvPr id="9" name="Rectangle 8"/>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8243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RSA 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rgbClr val="CE3131"/>
                </a:solidFill>
              </a:defRPr>
            </a:lvl1pPr>
          </a:lstStyle>
          <a:p>
            <a:r>
              <a:rPr lang="en-US" smtClean="0"/>
              <a:t>Click to edit Master title style</a:t>
            </a:r>
            <a:endParaRPr lang="en-US" dirty="0"/>
          </a:p>
        </p:txBody>
      </p:sp>
      <p:sp>
        <p:nvSpPr>
          <p:cNvPr id="7" name="Content Placeholder 3"/>
          <p:cNvSpPr>
            <a:spLocks noGrp="1"/>
          </p:cNvSpPr>
          <p:nvPr>
            <p:ph sz="quarter" idx="10"/>
          </p:nvPr>
        </p:nvSpPr>
        <p:spPr bwMode="gray">
          <a:xfrm>
            <a:off x="505885" y="1682043"/>
            <a:ext cx="11214100" cy="4261556"/>
          </a:xfrm>
          <a:prstGeom prst="rect">
            <a:avLst/>
          </a:prstGeom>
          <a:noFill/>
        </p:spPr>
        <p:txBody>
          <a:bodyPr lIns="0" tIns="0" rIns="0" bIns="0">
            <a:noAutofit/>
          </a:bodyPr>
          <a:lstStyle>
            <a:lvl1pPr marL="304792" indent="-304792">
              <a:spcBef>
                <a:spcPts val="1600"/>
              </a:spcBef>
              <a:buClr>
                <a:schemeClr val="accent6"/>
              </a:buClr>
              <a:buFont typeface="Arial"/>
              <a:buChar char="•"/>
              <a:defRPr sz="3200">
                <a:solidFill>
                  <a:srgbClr val="717074"/>
                </a:solidFill>
                <a:latin typeface="Verdana" pitchFamily="34" charset="0"/>
              </a:defRPr>
            </a:lvl1pPr>
            <a:lvl2pPr>
              <a:spcBef>
                <a:spcPts val="400"/>
              </a:spcBef>
              <a:buClr>
                <a:schemeClr val="accent6"/>
              </a:buClr>
              <a:buFont typeface="Verdana" pitchFamily="34" charset="0"/>
              <a:buChar char="–"/>
              <a:defRPr sz="2667">
                <a:solidFill>
                  <a:srgbClr val="717074"/>
                </a:solidFill>
                <a:latin typeface="Verdana" pitchFamily="34" charset="0"/>
              </a:defRPr>
            </a:lvl2pPr>
            <a:lvl3pPr>
              <a:spcBef>
                <a:spcPts val="400"/>
              </a:spcBef>
              <a:buClr>
                <a:schemeClr val="accent6"/>
              </a:buClr>
              <a:buFont typeface="Verdana" pitchFamily="34" charset="0"/>
              <a:buChar char="▪"/>
              <a:defRPr sz="2133">
                <a:solidFill>
                  <a:srgbClr val="717074"/>
                </a:solidFill>
                <a:latin typeface="Verdana" pitchFamily="34" charset="0"/>
              </a:defRPr>
            </a:lvl3pPr>
            <a:lvl4pPr marL="2211862" indent="-383108">
              <a:spcBef>
                <a:spcPts val="400"/>
              </a:spcBef>
              <a:buClr>
                <a:schemeClr val="accent6"/>
              </a:buClr>
              <a:buFont typeface="Verdana" pitchFamily="34" charset="0"/>
              <a:buChar char="—"/>
              <a:defRPr sz="1600">
                <a:solidFill>
                  <a:srgbClr val="717074"/>
                </a:solidFill>
                <a:latin typeface="Verdana" pitchFamily="34" charset="0"/>
              </a:defRPr>
            </a:lvl4pPr>
            <a:lvl5pPr marL="2666933" indent="-228594">
              <a:spcBef>
                <a:spcPts val="400"/>
              </a:spcBef>
              <a:buClr>
                <a:schemeClr val="accent6"/>
              </a:buClr>
              <a:buFont typeface="Arial"/>
              <a:buChar char="•"/>
              <a:defRPr sz="1467">
                <a:solidFill>
                  <a:srgbClr val="717074"/>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grpSp>
        <p:nvGrpSpPr>
          <p:cNvPr id="8" name="Group 7"/>
          <p:cNvGrpSpPr/>
          <p:nvPr/>
        </p:nvGrpSpPr>
        <p:grpSpPr>
          <a:xfrm>
            <a:off x="10479193" y="6172201"/>
            <a:ext cx="790963" cy="685800"/>
            <a:chOff x="7859395" y="4489938"/>
            <a:chExt cx="593222" cy="514350"/>
          </a:xfrm>
        </p:grpSpPr>
        <p:sp>
          <p:nvSpPr>
            <p:cNvPr id="9" name="Rectangle 8"/>
            <p:cNvSpPr/>
            <p:nvPr/>
          </p:nvSpPr>
          <p:spPr>
            <a:xfrm>
              <a:off x="7859395" y="4489938"/>
              <a:ext cx="593222" cy="51435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grpSp>
        <p:nvGrpSpPr>
          <p:cNvPr id="11" name="Group 10"/>
          <p:cNvGrpSpPr/>
          <p:nvPr userDrawn="1"/>
        </p:nvGrpSpPr>
        <p:grpSpPr>
          <a:xfrm>
            <a:off x="10479193" y="5986584"/>
            <a:ext cx="790963" cy="871417"/>
            <a:chOff x="7859395" y="4489937"/>
            <a:chExt cx="593222" cy="653563"/>
          </a:xfrm>
        </p:grpSpPr>
        <p:sp>
          <p:nvSpPr>
            <p:cNvPr id="12" name="Rectangle 11"/>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22639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votal">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5883" y="304801"/>
            <a:ext cx="11214100" cy="613833"/>
          </a:xfrm>
          <a:prstGeom prst="rect">
            <a:avLst/>
          </a:prstGeom>
          <a:noFill/>
        </p:spPr>
        <p:txBody>
          <a:bodyPr lIns="0" tIns="0" rIns="0" bIns="0" anchor="t" anchorCtr="0"/>
          <a:lstStyle>
            <a:lvl1pPr algn="l">
              <a:lnSpc>
                <a:spcPct val="90000"/>
              </a:lnSpc>
              <a:defRPr sz="4267">
                <a:solidFill>
                  <a:schemeClr val="accent5"/>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505885" y="1320094"/>
            <a:ext cx="11214100" cy="4572705"/>
          </a:xfrm>
          <a:prstGeom prst="rect">
            <a:avLst/>
          </a:prstGeom>
          <a:noFill/>
        </p:spPr>
        <p:txBody>
          <a:bodyPr lIns="0" tIns="0" rIns="0" bIns="0">
            <a:noAutofit/>
          </a:bodyPr>
          <a:lstStyle>
            <a:lvl1pPr marL="304792" indent="-304792">
              <a:spcBef>
                <a:spcPts val="1600"/>
              </a:spcBef>
              <a:buClr>
                <a:schemeClr val="accent5"/>
              </a:buClr>
              <a:buFont typeface="Arial"/>
              <a:buChar char="•"/>
              <a:defRPr sz="3200">
                <a:solidFill>
                  <a:srgbClr val="717074"/>
                </a:solidFill>
                <a:latin typeface="Verdana" pitchFamily="34" charset="0"/>
              </a:defRPr>
            </a:lvl1pPr>
            <a:lvl2pPr>
              <a:spcBef>
                <a:spcPts val="400"/>
              </a:spcBef>
              <a:buClr>
                <a:schemeClr val="accent5"/>
              </a:buClr>
              <a:buFont typeface="Verdana" pitchFamily="34" charset="0"/>
              <a:buChar char="–"/>
              <a:defRPr sz="2667">
                <a:solidFill>
                  <a:srgbClr val="717074"/>
                </a:solidFill>
                <a:latin typeface="Verdana" pitchFamily="34" charset="0"/>
              </a:defRPr>
            </a:lvl2pPr>
            <a:lvl3pPr>
              <a:spcBef>
                <a:spcPts val="400"/>
              </a:spcBef>
              <a:buClr>
                <a:schemeClr val="accent5"/>
              </a:buClr>
              <a:buFont typeface="Verdana" pitchFamily="34" charset="0"/>
              <a:buChar char="▪"/>
              <a:defRPr sz="2133">
                <a:solidFill>
                  <a:srgbClr val="717074"/>
                </a:solidFill>
                <a:latin typeface="Verdana" pitchFamily="34" charset="0"/>
              </a:defRPr>
            </a:lvl3pPr>
            <a:lvl4pPr marL="2211862" indent="-383108">
              <a:spcBef>
                <a:spcPts val="400"/>
              </a:spcBef>
              <a:buClr>
                <a:schemeClr val="accent5"/>
              </a:buClr>
              <a:buFont typeface="Verdana" pitchFamily="34" charset="0"/>
              <a:buChar char="—"/>
              <a:defRPr sz="1600">
                <a:solidFill>
                  <a:srgbClr val="717074"/>
                </a:solidFill>
                <a:latin typeface="Verdana" pitchFamily="34" charset="0"/>
              </a:defRPr>
            </a:lvl4pPr>
            <a:lvl5pPr marL="2743131" indent="-304792">
              <a:spcBef>
                <a:spcPts val="400"/>
              </a:spcBef>
              <a:buClr>
                <a:schemeClr val="accent5"/>
              </a:buClr>
              <a:buFont typeface="Arial"/>
              <a:buChar char="•"/>
              <a:defRPr sz="1467">
                <a:solidFill>
                  <a:srgbClr val="717074"/>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p:nvGrpSpPr>
        <p:grpSpPr>
          <a:xfrm>
            <a:off x="10479193" y="6172201"/>
            <a:ext cx="790963" cy="685800"/>
            <a:chOff x="7859395" y="4489938"/>
            <a:chExt cx="593222" cy="514350"/>
          </a:xfrm>
        </p:grpSpPr>
        <p:sp>
          <p:nvSpPr>
            <p:cNvPr id="12" name="Rectangle 11"/>
            <p:cNvSpPr/>
            <p:nvPr/>
          </p:nvSpPr>
          <p:spPr>
            <a:xfrm>
              <a:off x="7859395" y="4489938"/>
              <a:ext cx="593222" cy="5143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descr="Pivotal 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26313" y="4605679"/>
              <a:ext cx="452587" cy="119715"/>
            </a:xfrm>
            <a:prstGeom prst="rect">
              <a:avLst/>
            </a:prstGeom>
          </p:spPr>
        </p:pic>
      </p:grpSp>
      <p:grpSp>
        <p:nvGrpSpPr>
          <p:cNvPr id="7" name="Group 6"/>
          <p:cNvGrpSpPr/>
          <p:nvPr userDrawn="1"/>
        </p:nvGrpSpPr>
        <p:grpSpPr>
          <a:xfrm>
            <a:off x="10479193" y="5986584"/>
            <a:ext cx="790963" cy="871417"/>
            <a:chOff x="7859395" y="4489937"/>
            <a:chExt cx="593222" cy="653563"/>
          </a:xfrm>
        </p:grpSpPr>
        <p:sp>
          <p:nvSpPr>
            <p:cNvPr id="8" name="Rectangle 7"/>
            <p:cNvSpPr/>
            <p:nvPr/>
          </p:nvSpPr>
          <p:spPr>
            <a:xfrm>
              <a:off x="7859395" y="4489937"/>
              <a:ext cx="593222" cy="653563"/>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9" name="Picture 8" descr="Pivotal 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6313" y="4605679"/>
              <a:ext cx="452587" cy="119715"/>
            </a:xfrm>
            <a:prstGeom prst="rect">
              <a:avLst/>
            </a:prstGeom>
          </p:spPr>
        </p:pic>
      </p:grpSp>
    </p:spTree>
    <p:extLst>
      <p:ext uri="{BB962C8B-B14F-4D97-AF65-F5344CB8AC3E}">
        <p14:creationId xmlns:p14="http://schemas.microsoft.com/office/powerpoint/2010/main" val="134472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edera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17174" y="304801"/>
            <a:ext cx="11214100" cy="613833"/>
          </a:xfrm>
          <a:prstGeom prst="rect">
            <a:avLst/>
          </a:prstGeom>
          <a:noFill/>
        </p:spPr>
        <p:txBody>
          <a:bodyPr lIns="0" tIns="0" rIns="0" bIns="0" anchor="t" anchorCtr="0"/>
          <a:lstStyle>
            <a:lvl1pPr algn="l">
              <a:lnSpc>
                <a:spcPct val="90000"/>
              </a:lnSpc>
              <a:defRPr sz="4267">
                <a:solidFill>
                  <a:schemeClr val="tx1"/>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517175" y="1320800"/>
            <a:ext cx="11214100" cy="4572000"/>
          </a:xfrm>
          <a:prstGeom prst="rect">
            <a:avLst/>
          </a:prstGeom>
          <a:noFill/>
        </p:spPr>
        <p:txBody>
          <a:bodyPr lIns="0" tIns="0" rIns="0" bIns="0">
            <a:noAutofit/>
          </a:bodyPr>
          <a:lstStyle>
            <a:lvl1pPr marL="304792" indent="-304792">
              <a:spcBef>
                <a:spcPts val="1600"/>
              </a:spcBef>
              <a:buClr>
                <a:schemeClr val="tx1"/>
              </a:buClr>
              <a:buFont typeface="Wingdings" pitchFamily="2" charset="2"/>
              <a:buChar char=""/>
              <a:defRPr sz="3200">
                <a:solidFill>
                  <a:schemeClr val="bg2"/>
                </a:solidFill>
                <a:latin typeface="Verdana" pitchFamily="34" charset="0"/>
              </a:defRPr>
            </a:lvl1pPr>
            <a:lvl2pPr>
              <a:spcBef>
                <a:spcPts val="400"/>
              </a:spcBef>
              <a:buClr>
                <a:schemeClr val="tx1"/>
              </a:buClr>
              <a:buFont typeface="Verdana" pitchFamily="34" charset="0"/>
              <a:buChar char="–"/>
              <a:defRPr sz="2667">
                <a:solidFill>
                  <a:schemeClr val="bg2"/>
                </a:solidFill>
                <a:latin typeface="Verdana" pitchFamily="34" charset="0"/>
              </a:defRPr>
            </a:lvl2pPr>
            <a:lvl3pPr>
              <a:spcBef>
                <a:spcPts val="400"/>
              </a:spcBef>
              <a:buClr>
                <a:schemeClr val="tx1"/>
              </a:buClr>
              <a:buFont typeface="Verdana" pitchFamily="34" charset="0"/>
              <a:buChar char="▪"/>
              <a:defRPr sz="2133">
                <a:solidFill>
                  <a:schemeClr val="bg2"/>
                </a:solidFill>
                <a:latin typeface="Verdana" pitchFamily="34" charset="0"/>
              </a:defRPr>
            </a:lvl3pPr>
            <a:lvl4pPr marL="2211862" indent="-383108">
              <a:spcBef>
                <a:spcPts val="400"/>
              </a:spcBef>
              <a:buClr>
                <a:schemeClr val="tx1"/>
              </a:buClr>
              <a:buFont typeface="Verdana" pitchFamily="34" charset="0"/>
              <a:buChar char="—"/>
              <a:defRPr sz="1600">
                <a:solidFill>
                  <a:schemeClr val="bg2"/>
                </a:solidFill>
                <a:latin typeface="Verdana" pitchFamily="34" charset="0"/>
              </a:defRPr>
            </a:lvl4pPr>
            <a:lvl5pPr marL="2743131" indent="-304792">
              <a:spcBef>
                <a:spcPts val="400"/>
              </a:spcBef>
              <a:buClr>
                <a:schemeClr val="tx1"/>
              </a:buClr>
              <a:buFont typeface="Arial"/>
              <a:buChar char="•"/>
              <a:defRPr sz="1467">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p:nvGrpSpPr>
        <p:grpSpPr>
          <a:xfrm>
            <a:off x="10464801" y="6172200"/>
            <a:ext cx="810684" cy="685800"/>
            <a:chOff x="7618413" y="4114800"/>
            <a:chExt cx="762000" cy="644616"/>
          </a:xfrm>
        </p:grpSpPr>
        <p:sp>
          <p:nvSpPr>
            <p:cNvPr id="14" name="Rectangle 13"/>
            <p:cNvSpPr/>
            <p:nvPr/>
          </p:nvSpPr>
          <p:spPr>
            <a:xfrm>
              <a:off x="7618413" y="4114800"/>
              <a:ext cx="762000" cy="644616"/>
            </a:xfrm>
            <a:prstGeom prst="rect">
              <a:avLst/>
            </a:prstGeom>
            <a:solidFill>
              <a:srgbClr val="9D9F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5" name="Picture 14" descr="Destination Federation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5719" y="4199890"/>
              <a:ext cx="367389" cy="367898"/>
            </a:xfrm>
            <a:prstGeom prst="rect">
              <a:avLst/>
            </a:prstGeom>
          </p:spPr>
        </p:pic>
      </p:grpSp>
    </p:spTree>
    <p:extLst>
      <p:ext uri="{BB962C8B-B14F-4D97-AF65-F5344CB8AC3E}">
        <p14:creationId xmlns:p14="http://schemas.microsoft.com/office/powerpoint/2010/main" val="378375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Mwar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17174" y="304801"/>
            <a:ext cx="11214100" cy="613833"/>
          </a:xfrm>
          <a:prstGeom prst="rect">
            <a:avLst/>
          </a:prstGeom>
          <a:noFill/>
        </p:spPr>
        <p:txBody>
          <a:bodyPr lIns="0" tIns="0" rIns="0" bIns="0" anchor="t" anchorCtr="0"/>
          <a:lstStyle>
            <a:lvl1pPr algn="l">
              <a:lnSpc>
                <a:spcPct val="90000"/>
              </a:lnSpc>
              <a:defRPr sz="4267">
                <a:solidFill>
                  <a:schemeClr val="tx1"/>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517175" y="1320800"/>
            <a:ext cx="11214100" cy="4572000"/>
          </a:xfrm>
          <a:prstGeom prst="rect">
            <a:avLst/>
          </a:prstGeom>
          <a:noFill/>
        </p:spPr>
        <p:txBody>
          <a:bodyPr lIns="0" tIns="0" rIns="0" bIns="0">
            <a:noAutofit/>
          </a:bodyPr>
          <a:lstStyle>
            <a:lvl1pPr marL="304792" indent="-304792">
              <a:spcBef>
                <a:spcPts val="1600"/>
              </a:spcBef>
              <a:buClr>
                <a:schemeClr val="tx1"/>
              </a:buClr>
              <a:buFont typeface="Arial"/>
              <a:buChar char="•"/>
              <a:defRPr sz="3200">
                <a:solidFill>
                  <a:srgbClr val="717074"/>
                </a:solidFill>
                <a:latin typeface="Verdana" pitchFamily="34" charset="0"/>
              </a:defRPr>
            </a:lvl1pPr>
            <a:lvl2pPr>
              <a:spcBef>
                <a:spcPts val="400"/>
              </a:spcBef>
              <a:buClr>
                <a:schemeClr val="tx1"/>
              </a:buClr>
              <a:buFont typeface="Verdana" pitchFamily="34" charset="0"/>
              <a:buChar char="–"/>
              <a:defRPr sz="2667">
                <a:solidFill>
                  <a:srgbClr val="717074"/>
                </a:solidFill>
                <a:latin typeface="Verdana" pitchFamily="34" charset="0"/>
              </a:defRPr>
            </a:lvl2pPr>
            <a:lvl3pPr>
              <a:spcBef>
                <a:spcPts val="400"/>
              </a:spcBef>
              <a:buClr>
                <a:schemeClr val="tx1"/>
              </a:buClr>
              <a:buFont typeface="Verdana" pitchFamily="34" charset="0"/>
              <a:buChar char="▪"/>
              <a:defRPr sz="2133">
                <a:solidFill>
                  <a:srgbClr val="717074"/>
                </a:solidFill>
                <a:latin typeface="Verdana" pitchFamily="34" charset="0"/>
              </a:defRPr>
            </a:lvl3pPr>
            <a:lvl4pPr marL="2211862" indent="-383108">
              <a:spcBef>
                <a:spcPts val="400"/>
              </a:spcBef>
              <a:buClr>
                <a:schemeClr val="tx1"/>
              </a:buClr>
              <a:buFont typeface="Verdana" pitchFamily="34" charset="0"/>
              <a:buChar char="—"/>
              <a:defRPr sz="1600">
                <a:solidFill>
                  <a:srgbClr val="717074"/>
                </a:solidFill>
                <a:latin typeface="Verdana" pitchFamily="34" charset="0"/>
              </a:defRPr>
            </a:lvl4pPr>
            <a:lvl5pPr marL="2743131" indent="-304792">
              <a:spcBef>
                <a:spcPts val="400"/>
              </a:spcBef>
              <a:buClr>
                <a:schemeClr val="tx1"/>
              </a:buClr>
              <a:buFont typeface="Arial"/>
              <a:buChar char="•"/>
              <a:defRPr sz="1467">
                <a:solidFill>
                  <a:srgbClr val="717074"/>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10464801" y="6172200"/>
            <a:ext cx="810684" cy="685800"/>
            <a:chOff x="7848600" y="4486637"/>
            <a:chExt cx="608013" cy="514350"/>
          </a:xfrm>
        </p:grpSpPr>
        <p:sp>
          <p:nvSpPr>
            <p:cNvPr id="15" name="Rectangle 14"/>
            <p:cNvSpPr/>
            <p:nvPr/>
          </p:nvSpPr>
          <p:spPr>
            <a:xfrm>
              <a:off x="7848600" y="4486637"/>
              <a:ext cx="608013" cy="5143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3" name="Picture 2" descr="VMware logo 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5055" y="4629148"/>
              <a:ext cx="502918" cy="76081"/>
            </a:xfrm>
            <a:prstGeom prst="rect">
              <a:avLst/>
            </a:prstGeom>
          </p:spPr>
        </p:pic>
      </p:grpSp>
      <p:pic>
        <p:nvPicPr>
          <p:cNvPr id="7" name="Picture 6" descr="VMware logo 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0074" y="6172198"/>
            <a:ext cx="670557" cy="101441"/>
          </a:xfrm>
          <a:prstGeom prst="rect">
            <a:avLst/>
          </a:prstGeom>
        </p:spPr>
      </p:pic>
    </p:spTree>
    <p:extLst>
      <p:ext uri="{BB962C8B-B14F-4D97-AF65-F5344CB8AC3E}">
        <p14:creationId xmlns:p14="http://schemas.microsoft.com/office/powerpoint/2010/main" val="107617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C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505885" y="1320800"/>
            <a:ext cx="11214100" cy="4572000"/>
          </a:xfrm>
          <a:prstGeom prst="rect">
            <a:avLst/>
          </a:prstGeom>
          <a:noFill/>
        </p:spPr>
        <p:txBody>
          <a:bodyPr lIns="0" tIns="0" rIns="0" bIns="0">
            <a:noAutofit/>
          </a:bodyPr>
          <a:lstStyle>
            <a:lvl1pPr marL="304792" indent="-304792">
              <a:spcBef>
                <a:spcPts val="1600"/>
              </a:spcBef>
              <a:buClr>
                <a:schemeClr val="tx1"/>
              </a:buClr>
              <a:buFont typeface="Arial"/>
              <a:buChar char="•"/>
              <a:defRPr sz="3200">
                <a:solidFill>
                  <a:schemeClr val="bg2"/>
                </a:solidFill>
                <a:latin typeface="Verdana" pitchFamily="34" charset="0"/>
              </a:defRPr>
            </a:lvl1pPr>
            <a:lvl2pPr>
              <a:spcBef>
                <a:spcPts val="400"/>
              </a:spcBef>
              <a:buClr>
                <a:schemeClr val="tx1"/>
              </a:buClr>
              <a:buFont typeface="Verdana" pitchFamily="34" charset="0"/>
              <a:buChar char="–"/>
              <a:defRPr sz="2667">
                <a:solidFill>
                  <a:schemeClr val="bg2"/>
                </a:solidFill>
                <a:latin typeface="Verdana" pitchFamily="34" charset="0"/>
              </a:defRPr>
            </a:lvl2pPr>
            <a:lvl3pPr>
              <a:spcBef>
                <a:spcPts val="400"/>
              </a:spcBef>
              <a:buClr>
                <a:schemeClr val="tx1"/>
              </a:buClr>
              <a:buFont typeface="Verdana" pitchFamily="34" charset="0"/>
              <a:buChar char="▪"/>
              <a:defRPr sz="2133">
                <a:solidFill>
                  <a:schemeClr val="bg2"/>
                </a:solidFill>
                <a:latin typeface="Verdana" pitchFamily="34" charset="0"/>
              </a:defRPr>
            </a:lvl3pPr>
            <a:lvl4pPr marL="2211862" indent="-383108">
              <a:spcBef>
                <a:spcPts val="400"/>
              </a:spcBef>
              <a:buClr>
                <a:schemeClr val="tx1"/>
              </a:buClr>
              <a:buFont typeface="Verdana" pitchFamily="34" charset="0"/>
              <a:buChar char="—"/>
              <a:defRPr sz="1600">
                <a:solidFill>
                  <a:schemeClr val="bg2"/>
                </a:solidFill>
                <a:latin typeface="Verdana" pitchFamily="34" charset="0"/>
              </a:defRPr>
            </a:lvl4pPr>
            <a:lvl5pPr marL="2743131" indent="-304792">
              <a:spcBef>
                <a:spcPts val="400"/>
              </a:spcBef>
              <a:buClr>
                <a:schemeClr val="tx1"/>
              </a:buClr>
              <a:buFont typeface="Arial"/>
              <a:buChar char="•"/>
              <a:defRPr sz="1467">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10479193" y="6172201"/>
            <a:ext cx="790963" cy="685800"/>
            <a:chOff x="7859395" y="4489938"/>
            <a:chExt cx="593222" cy="514350"/>
          </a:xfrm>
        </p:grpSpPr>
        <p:sp>
          <p:nvSpPr>
            <p:cNvPr id="11" name="Rectangle 10"/>
            <p:cNvSpPr/>
            <p:nvPr userDrawn="1"/>
          </p:nvSpPr>
          <p:spPr>
            <a:xfrm>
              <a:off x="7859395" y="4489938"/>
              <a:ext cx="593222" cy="5143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2" name="Picture 11" descr="VC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08863" y="4574497"/>
              <a:ext cx="294287" cy="294287"/>
            </a:xfrm>
            <a:prstGeom prst="rect">
              <a:avLst/>
            </a:prstGeom>
          </p:spPr>
        </p:pic>
      </p:grpSp>
      <p:sp>
        <p:nvSpPr>
          <p:cNvPr id="7" name="Title 1"/>
          <p:cNvSpPr>
            <a:spLocks noGrp="1"/>
          </p:cNvSpPr>
          <p:nvPr>
            <p:ph type="title"/>
          </p:nvPr>
        </p:nvSpPr>
        <p:spPr bwMode="gray">
          <a:xfrm>
            <a:off x="505883" y="304801"/>
            <a:ext cx="11214100" cy="613833"/>
          </a:xfrm>
          <a:prstGeom prst="rect">
            <a:avLst/>
          </a:prstGeom>
          <a:noFill/>
        </p:spPr>
        <p:txBody>
          <a:bodyPr lIns="0" tIns="0" rIns="0" bIns="0" anchor="t" anchorCtr="0"/>
          <a:lstStyle>
            <a:lvl1pPr algn="l">
              <a:lnSpc>
                <a:spcPct val="90000"/>
              </a:lnSpc>
              <a:defRPr sz="4267">
                <a:solidFill>
                  <a:schemeClr val="tx1"/>
                </a:solidFill>
                <a:latin typeface="Verdana" pitchFamily="34" charset="0"/>
              </a:defRPr>
            </a:lvl1pPr>
          </a:lstStyle>
          <a:p>
            <a:r>
              <a:rPr lang="en-US" smtClean="0"/>
              <a:t>Click to edit Master title style</a:t>
            </a:r>
            <a:endParaRPr lang="en-US" dirty="0"/>
          </a:p>
        </p:txBody>
      </p:sp>
      <p:grpSp>
        <p:nvGrpSpPr>
          <p:cNvPr id="8" name="Group 7"/>
          <p:cNvGrpSpPr/>
          <p:nvPr userDrawn="1"/>
        </p:nvGrpSpPr>
        <p:grpSpPr>
          <a:xfrm>
            <a:off x="10479193" y="5986584"/>
            <a:ext cx="790963" cy="871417"/>
            <a:chOff x="7859395" y="4489937"/>
            <a:chExt cx="593222" cy="653563"/>
          </a:xfrm>
        </p:grpSpPr>
        <p:sp>
          <p:nvSpPr>
            <p:cNvPr id="9" name="Rectangle 8"/>
            <p:cNvSpPr/>
            <p:nvPr userDrawn="1"/>
          </p:nvSpPr>
          <p:spPr>
            <a:xfrm>
              <a:off x="7859395" y="4489937"/>
              <a:ext cx="593222" cy="65356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descr="VC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08863" y="4574497"/>
              <a:ext cx="294287" cy="294287"/>
            </a:xfrm>
            <a:prstGeom prst="rect">
              <a:avLst/>
            </a:prstGeom>
          </p:spPr>
        </p:pic>
      </p:grpSp>
    </p:spTree>
    <p:extLst>
      <p:ext uri="{BB962C8B-B14F-4D97-AF65-F5344CB8AC3E}">
        <p14:creationId xmlns:p14="http://schemas.microsoft.com/office/powerpoint/2010/main" val="2456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descr="EMC logo white_300dpi.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03997" y="2209801"/>
            <a:ext cx="6533207" cy="2108627"/>
          </a:xfrm>
          <a:prstGeom prst="rect">
            <a:avLst/>
          </a:prstGeom>
        </p:spPr>
      </p:pic>
      <p:pic>
        <p:nvPicPr>
          <p:cNvPr id="4" name="Picture 3" descr="EMC logo white_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03997" y="2209801"/>
            <a:ext cx="6533207" cy="2108627"/>
          </a:xfrm>
          <a:prstGeom prst="rect">
            <a:avLst/>
          </a:prstGeom>
        </p:spPr>
      </p:pic>
    </p:spTree>
    <p:extLst>
      <p:ext uri="{BB962C8B-B14F-4D97-AF65-F5344CB8AC3E}">
        <p14:creationId xmlns:p14="http://schemas.microsoft.com/office/powerpoint/2010/main" val="33871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638550" y="788439"/>
            <a:ext cx="8064501" cy="1805623"/>
          </a:xfrm>
          <a:prstGeom prst="rect">
            <a:avLst/>
          </a:prstGeom>
          <a:noFill/>
        </p:spPr>
        <p:txBody>
          <a:bodyPr lIns="0" tIns="0" rIns="0" bIns="0" anchor="b" anchorCtr="0">
            <a:spAutoFit/>
          </a:bodyPr>
          <a:lstStyle>
            <a:lvl1pPr>
              <a:defRPr sz="5867">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3638562" y="3025775"/>
            <a:ext cx="8064500" cy="492443"/>
          </a:xfrm>
          <a:prstGeom prst="rect">
            <a:avLst/>
          </a:prstGeom>
          <a:noFill/>
        </p:spPr>
        <p:txBody>
          <a:bodyPr lIns="0" tIns="0" rIns="0" bIns="0">
            <a:spAutoFit/>
          </a:bodyPr>
          <a:lstStyle>
            <a:lvl1pPr marL="0" indent="0" algn="l">
              <a:spcBef>
                <a:spcPts val="0"/>
              </a:spcBef>
              <a:buNone/>
              <a:defRPr sz="3200">
                <a:solidFill>
                  <a:schemeClr val="bg2"/>
                </a:solidFill>
                <a:latin typeface="Verdan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3253319" cy="6172200"/>
          </a:xfrm>
          <a:prstGeom prst="rect">
            <a:avLst/>
          </a:prstGeom>
        </p:spPr>
        <p:txBody>
          <a:bodyPr/>
          <a:lstStyle>
            <a:lvl1pPr marL="0" indent="0">
              <a:buNone/>
              <a:defRPr sz="2133">
                <a:latin typeface="Verdana"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3638562" y="4120289"/>
            <a:ext cx="8064500" cy="369332"/>
          </a:xfrm>
          <a:prstGeom prst="rect">
            <a:avLst/>
          </a:prstGeom>
          <a:noFill/>
        </p:spPr>
        <p:txBody>
          <a:bodyPr vert="horz" wrap="square" lIns="0" tIns="0" rIns="0" bIns="0" rtlCol="0">
            <a:spAutoFit/>
          </a:bodyPr>
          <a:lstStyle>
            <a:lvl1pPr>
              <a:spcBef>
                <a:spcPts val="0"/>
              </a:spcBef>
              <a:buNone/>
              <a:defRPr kumimoji="0" lang="en-US" sz="24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121917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extLst>
      <p:ext uri="{BB962C8B-B14F-4D97-AF65-F5344CB8AC3E}">
        <p14:creationId xmlns:p14="http://schemas.microsoft.com/office/powerpoint/2010/main" val="1425867768"/>
      </p:ext>
    </p:extLst>
  </p:cSld>
  <p:clrMapOvr>
    <a:masterClrMapping/>
  </p:clrMapOvr>
  <p:transition>
    <p:fade/>
  </p:transition>
  <p:timing>
    <p:tnLst>
      <p:par>
        <p:cTn id="1" dur="indefinite" restart="never" nodeType="tmRoot"/>
      </p:par>
    </p:tnLst>
  </p:timing>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with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88951" y="1047752"/>
            <a:ext cx="11214100" cy="461625"/>
          </a:xfrm>
          <a:prstGeom prst="rect">
            <a:avLst/>
          </a:prstGeom>
          <a:noFill/>
        </p:spPr>
        <p:txBody>
          <a:bodyPr lIns="0" tIns="0" rIns="0" bIns="0" anchor="t" anchorCtr="0"/>
          <a:lstStyle>
            <a:lvl1pPr marL="0" indent="0">
              <a:spcBef>
                <a:spcPts val="0"/>
              </a:spcBef>
              <a:buNone/>
              <a:tabLst/>
              <a:defRPr sz="2667" b="0">
                <a:solidFill>
                  <a:schemeClr val="bg2"/>
                </a:solidFill>
                <a:latin typeface="Verdana"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7" name="Title 1"/>
          <p:cNvSpPr>
            <a:spLocks noGrp="1"/>
          </p:cNvSpPr>
          <p:nvPr>
            <p:ph type="title"/>
          </p:nvPr>
        </p:nvSpPr>
        <p:spPr bwMode="gray">
          <a:xfrm>
            <a:off x="488951" y="433918"/>
            <a:ext cx="11214100" cy="613833"/>
          </a:xfrm>
          <a:prstGeom prst="rect">
            <a:avLst/>
          </a:prstGeom>
          <a:noFill/>
        </p:spPr>
        <p:txBody>
          <a:bodyPr lIns="0" tIns="0" rIns="0" bIns="0" anchor="t" anchorCtr="0"/>
          <a:lstStyle>
            <a:lvl1pPr>
              <a:lnSpc>
                <a:spcPct val="90000"/>
              </a:lnSpc>
              <a:defRPr sz="4267">
                <a:solidFill>
                  <a:schemeClr val="tx2"/>
                </a:solidFill>
                <a:latin typeface="Verdana" pitchFamily="34" charset="0"/>
              </a:defRPr>
            </a:lvl1pPr>
          </a:lstStyle>
          <a:p>
            <a:r>
              <a:rPr lang="en-US" smtClean="0"/>
              <a:t>Click to edit Master title style</a:t>
            </a:r>
            <a:endParaRPr lang="en-US" dirty="0"/>
          </a:p>
        </p:txBody>
      </p:sp>
      <p:sp>
        <p:nvSpPr>
          <p:cNvPr id="8" name="Content Placeholder 3"/>
          <p:cNvSpPr>
            <a:spLocks noGrp="1"/>
          </p:cNvSpPr>
          <p:nvPr>
            <p:ph sz="quarter" idx="10"/>
          </p:nvPr>
        </p:nvSpPr>
        <p:spPr bwMode="gray">
          <a:xfrm>
            <a:off x="488953" y="1892299"/>
            <a:ext cx="11214099" cy="4051300"/>
          </a:xfrm>
          <a:prstGeom prst="rect">
            <a:avLst/>
          </a:prstGeom>
          <a:noFill/>
        </p:spPr>
        <p:txBody>
          <a:bodyPr lIns="0" tIns="0" rIns="0" bIns="0">
            <a:noAutofit/>
          </a:bodyPr>
          <a:lstStyle>
            <a:lvl1pPr>
              <a:spcBef>
                <a:spcPts val="1600"/>
              </a:spcBef>
              <a:buClr>
                <a:schemeClr val="tx2"/>
              </a:buClr>
              <a:buFont typeface="Wingdings" pitchFamily="2" charset="2"/>
              <a:buChar char=""/>
              <a:defRPr sz="3200">
                <a:solidFill>
                  <a:schemeClr val="bg2"/>
                </a:solidFill>
                <a:latin typeface="Verdana" pitchFamily="34" charset="0"/>
              </a:defRPr>
            </a:lvl1pPr>
            <a:lvl2pPr>
              <a:spcBef>
                <a:spcPts val="400"/>
              </a:spcBef>
              <a:buClr>
                <a:schemeClr val="tx2"/>
              </a:buClr>
              <a:buFont typeface="Verdana" pitchFamily="34" charset="0"/>
              <a:buChar char="–"/>
              <a:defRPr sz="2667">
                <a:solidFill>
                  <a:schemeClr val="bg2"/>
                </a:solidFill>
                <a:latin typeface="Verdana" pitchFamily="34" charset="0"/>
              </a:defRPr>
            </a:lvl2pPr>
            <a:lvl3pPr>
              <a:spcBef>
                <a:spcPts val="400"/>
              </a:spcBef>
              <a:buClr>
                <a:schemeClr val="tx2"/>
              </a:buClr>
              <a:buFont typeface="Verdana" pitchFamily="34" charset="0"/>
              <a:buChar char="▪"/>
              <a:defRPr sz="2133">
                <a:solidFill>
                  <a:schemeClr val="bg2"/>
                </a:solidFill>
                <a:latin typeface="Verdana" pitchFamily="34" charset="0"/>
              </a:defRPr>
            </a:lvl3pPr>
            <a:lvl4pPr marL="2211862" indent="-383108">
              <a:spcBef>
                <a:spcPts val="400"/>
              </a:spcBef>
              <a:buClr>
                <a:schemeClr val="tx2"/>
              </a:buClr>
              <a:buFont typeface="Verdana" pitchFamily="34" charset="0"/>
              <a:buChar char="—"/>
              <a:defRPr sz="1600">
                <a:solidFill>
                  <a:schemeClr val="bg2"/>
                </a:solidFill>
                <a:latin typeface="Verdana" pitchFamily="34" charset="0"/>
              </a:defRPr>
            </a:lvl4pPr>
            <a:lvl5pPr>
              <a:spcBef>
                <a:spcPts val="400"/>
              </a:spcBef>
              <a:buClr>
                <a:schemeClr val="tx2"/>
              </a:buClr>
              <a:buFont typeface="Verdana" pitchFamily="34" charset="0"/>
              <a:buChar char="»"/>
              <a:defRPr sz="1467">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872205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descr="imageforPP.jpg"/>
          <p:cNvPicPr>
            <a:picLocks noChangeAspect="1"/>
          </p:cNvPicPr>
          <p:nvPr userDrawn="1"/>
        </p:nvPicPr>
        <p:blipFill>
          <a:blip r:embed="rId2"/>
          <a:stretch>
            <a:fillRect/>
          </a:stretch>
        </p:blipFill>
        <p:spPr>
          <a:xfrm>
            <a:off x="0" y="0"/>
            <a:ext cx="12192000" cy="6858000"/>
          </a:xfrm>
          <a:prstGeom prst="rect">
            <a:avLst/>
          </a:prstGeom>
        </p:spPr>
      </p:pic>
      <p:sp>
        <p:nvSpPr>
          <p:cNvPr id="9" name="Rectangle 8"/>
          <p:cNvSpPr/>
          <p:nvPr userDrawn="1"/>
        </p:nvSpPr>
        <p:spPr>
          <a:xfrm>
            <a:off x="0" y="5461000"/>
            <a:ext cx="12192000" cy="1394885"/>
          </a:xfrm>
          <a:prstGeom prst="rect">
            <a:avLst/>
          </a:prstGeom>
          <a:gradFill flip="none" rotWithShape="1">
            <a:gsLst>
              <a:gs pos="51000">
                <a:schemeClr val="tx1"/>
              </a:gs>
              <a:gs pos="100000">
                <a:schemeClr val="tx1">
                  <a:alpha val="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2" name="Title 1"/>
          <p:cNvSpPr>
            <a:spLocks noGrp="1"/>
          </p:cNvSpPr>
          <p:nvPr>
            <p:ph type="ctrTitle"/>
          </p:nvPr>
        </p:nvSpPr>
        <p:spPr>
          <a:xfrm>
            <a:off x="698499" y="5486401"/>
            <a:ext cx="8985133" cy="551985"/>
          </a:xfrm>
          <a:prstGeom prst="rect">
            <a:avLst/>
          </a:prstGeom>
        </p:spPr>
        <p:txBody>
          <a:bodyPr lIns="0" tIns="0" rIns="0" bIns="0" anchor="t" anchorCtr="0"/>
          <a:lstStyle>
            <a:lvl1pPr algn="l">
              <a:lnSpc>
                <a:spcPct val="80000"/>
              </a:lnSpc>
              <a:defRPr sz="3733">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698499" y="6047820"/>
            <a:ext cx="8985133" cy="359992"/>
          </a:xfrm>
          <a:prstGeom prst="rect">
            <a:avLst/>
          </a:prstGeom>
        </p:spPr>
        <p:txBody>
          <a:bodyPr lIns="0" tIns="0" rIns="0" bIns="0"/>
          <a:lstStyle>
            <a:lvl1pPr marL="0" indent="0" algn="l">
              <a:buNone/>
              <a:defRPr sz="2133">
                <a:solidFill>
                  <a:schemeClr val="accent4"/>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3"/>
          <p:cNvGrpSpPr/>
          <p:nvPr userDrawn="1"/>
        </p:nvGrpSpPr>
        <p:grpSpPr>
          <a:xfrm>
            <a:off x="10007462" y="5461000"/>
            <a:ext cx="1268023" cy="1397001"/>
            <a:chOff x="7618413" y="4303992"/>
            <a:chExt cx="762000" cy="839508"/>
          </a:xfrm>
        </p:grpSpPr>
        <p:sp>
          <p:nvSpPr>
            <p:cNvPr id="8" name="Rectangle 7"/>
            <p:cNvSpPr/>
            <p:nvPr userDrawn="1"/>
          </p:nvSpPr>
          <p:spPr>
            <a:xfrm>
              <a:off x="7618413" y="4303992"/>
              <a:ext cx="762000" cy="83950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2" name="Picture 11" descr="EMC logo white_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8486" y="4429482"/>
              <a:ext cx="531651" cy="184909"/>
            </a:xfrm>
            <a:prstGeom prst="rect">
              <a:avLst/>
            </a:prstGeom>
          </p:spPr>
        </p:pic>
      </p:grpSp>
    </p:spTree>
    <p:extLst>
      <p:ext uri="{BB962C8B-B14F-4D97-AF65-F5344CB8AC3E}">
        <p14:creationId xmlns:p14="http://schemas.microsoft.com/office/powerpoint/2010/main" val="152269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cs-CZ"/>
          </a:p>
        </p:txBody>
      </p:sp>
      <p:sp>
        <p:nvSpPr>
          <p:cNvPr id="3" name="Content Placeholder 2"/>
          <p:cNvSpPr>
            <a:spLocks noGrp="1"/>
          </p:cNvSpPr>
          <p:nvPr>
            <p:ph sz="half" idx="1"/>
          </p:nvPr>
        </p:nvSpPr>
        <p:spPr>
          <a:xfrm>
            <a:off x="838200" y="1178561"/>
            <a:ext cx="5181600" cy="48056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Content Placeholder 3"/>
          <p:cNvSpPr>
            <a:spLocks noGrp="1"/>
          </p:cNvSpPr>
          <p:nvPr>
            <p:ph sz="half" idx="2"/>
          </p:nvPr>
        </p:nvSpPr>
        <p:spPr>
          <a:xfrm>
            <a:off x="6172200" y="1178561"/>
            <a:ext cx="5181600" cy="480567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4192628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SA footer only">
    <p:spTree>
      <p:nvGrpSpPr>
        <p:cNvPr id="1" name=""/>
        <p:cNvGrpSpPr/>
        <p:nvPr/>
      </p:nvGrpSpPr>
      <p:grpSpPr>
        <a:xfrm>
          <a:off x="0" y="0"/>
          <a:ext cx="0" cy="0"/>
          <a:chOff x="0" y="0"/>
          <a:chExt cx="0" cy="0"/>
        </a:xfrm>
      </p:grpSpPr>
      <p:grpSp>
        <p:nvGrpSpPr>
          <p:cNvPr id="11" name="Group 10"/>
          <p:cNvGrpSpPr/>
          <p:nvPr userDrawn="1"/>
        </p:nvGrpSpPr>
        <p:grpSpPr>
          <a:xfrm>
            <a:off x="10479193" y="5986584"/>
            <a:ext cx="790963" cy="871417"/>
            <a:chOff x="7859395" y="4489937"/>
            <a:chExt cx="593222" cy="653563"/>
          </a:xfrm>
        </p:grpSpPr>
        <p:sp>
          <p:nvSpPr>
            <p:cNvPr id="12" name="Rectangle 11"/>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37301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SA Title">
    <p:spTree>
      <p:nvGrpSpPr>
        <p:cNvPr id="1" name=""/>
        <p:cNvGrpSpPr/>
        <p:nvPr/>
      </p:nvGrpSpPr>
      <p:grpSpPr>
        <a:xfrm>
          <a:off x="0" y="0"/>
          <a:ext cx="0" cy="0"/>
          <a:chOff x="0" y="0"/>
          <a:chExt cx="0" cy="0"/>
        </a:xfrm>
      </p:grpSpPr>
      <p:sp>
        <p:nvSpPr>
          <p:cNvPr id="2" name="Title 1"/>
          <p:cNvSpPr>
            <a:spLocks noGrp="1"/>
          </p:cNvSpPr>
          <p:nvPr>
            <p:ph type="ctrTitle"/>
          </p:nvPr>
        </p:nvSpPr>
        <p:spPr>
          <a:xfrm>
            <a:off x="501224" y="304801"/>
            <a:ext cx="11277600" cy="609600"/>
          </a:xfrm>
          <a:prstGeom prst="rect">
            <a:avLst/>
          </a:prstGeom>
        </p:spPr>
        <p:txBody>
          <a:bodyPr lIns="0" tIns="0" rIns="0" bIns="0" anchor="t" anchorCtr="0"/>
          <a:lstStyle>
            <a:lvl1pPr algn="l">
              <a:lnSpc>
                <a:spcPct val="90000"/>
              </a:lnSpc>
              <a:defRPr sz="4267">
                <a:solidFill>
                  <a:schemeClr val="accent6"/>
                </a:solidFill>
              </a:defRPr>
            </a:lvl1pPr>
          </a:lstStyle>
          <a:p>
            <a:r>
              <a:rPr lang="en-US" smtClean="0"/>
              <a:t>Click to edit Master title style</a:t>
            </a:r>
            <a:endParaRPr lang="en-US" dirty="0"/>
          </a:p>
        </p:txBody>
      </p:sp>
      <p:grpSp>
        <p:nvGrpSpPr>
          <p:cNvPr id="6" name="Group 5"/>
          <p:cNvGrpSpPr/>
          <p:nvPr userDrawn="1"/>
        </p:nvGrpSpPr>
        <p:grpSpPr>
          <a:xfrm>
            <a:off x="10479193" y="5986584"/>
            <a:ext cx="790963" cy="871417"/>
            <a:chOff x="7859395" y="4489937"/>
            <a:chExt cx="593222" cy="653563"/>
          </a:xfrm>
        </p:grpSpPr>
        <p:sp>
          <p:nvSpPr>
            <p:cNvPr id="7" name="Rectangle 6"/>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96050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RSA 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chemeClr val="accent6"/>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grpSp>
        <p:nvGrpSpPr>
          <p:cNvPr id="7" name="Group 6"/>
          <p:cNvGrpSpPr/>
          <p:nvPr userDrawn="1"/>
        </p:nvGrpSpPr>
        <p:grpSpPr>
          <a:xfrm>
            <a:off x="10479193" y="5986584"/>
            <a:ext cx="790963" cy="871417"/>
            <a:chOff x="7859395" y="4489937"/>
            <a:chExt cx="593222" cy="653563"/>
          </a:xfrm>
        </p:grpSpPr>
        <p:sp>
          <p:nvSpPr>
            <p:cNvPr id="8" name="Rectangle 7"/>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3642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RSA 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5884" y="304801"/>
            <a:ext cx="11277600" cy="609600"/>
          </a:xfrm>
          <a:prstGeom prst="rect">
            <a:avLst/>
          </a:prstGeom>
        </p:spPr>
        <p:txBody>
          <a:bodyPr lIns="0" tIns="0" rIns="0" bIns="0" anchor="t" anchorCtr="0"/>
          <a:lstStyle>
            <a:lvl1pPr algn="l">
              <a:lnSpc>
                <a:spcPct val="90000"/>
              </a:lnSpc>
              <a:defRPr sz="4267">
                <a:solidFill>
                  <a:srgbClr val="CE3131"/>
                </a:solidFill>
              </a:defRPr>
            </a:lvl1pPr>
          </a:lstStyle>
          <a:p>
            <a:r>
              <a:rPr lang="en-US" smtClean="0"/>
              <a:t>Click to edit Master title style</a:t>
            </a:r>
            <a:endParaRPr lang="en-US" dirty="0"/>
          </a:p>
        </p:txBody>
      </p:sp>
      <p:sp>
        <p:nvSpPr>
          <p:cNvPr id="7" name="Content Placeholder 3"/>
          <p:cNvSpPr>
            <a:spLocks noGrp="1"/>
          </p:cNvSpPr>
          <p:nvPr>
            <p:ph sz="quarter" idx="10"/>
          </p:nvPr>
        </p:nvSpPr>
        <p:spPr bwMode="gray">
          <a:xfrm>
            <a:off x="505885" y="1682043"/>
            <a:ext cx="11214100" cy="4261556"/>
          </a:xfrm>
          <a:prstGeom prst="rect">
            <a:avLst/>
          </a:prstGeom>
          <a:noFill/>
        </p:spPr>
        <p:txBody>
          <a:bodyPr lIns="0" tIns="0" rIns="0" bIns="0">
            <a:noAutofit/>
          </a:bodyPr>
          <a:lstStyle>
            <a:lvl1pPr marL="304792" indent="-304792">
              <a:spcBef>
                <a:spcPts val="1600"/>
              </a:spcBef>
              <a:buClr>
                <a:schemeClr val="accent6"/>
              </a:buClr>
              <a:buFont typeface="Arial"/>
              <a:buChar char="•"/>
              <a:defRPr sz="3200">
                <a:solidFill>
                  <a:srgbClr val="717074"/>
                </a:solidFill>
                <a:latin typeface="Verdana" pitchFamily="34" charset="0"/>
              </a:defRPr>
            </a:lvl1pPr>
            <a:lvl2pPr>
              <a:spcBef>
                <a:spcPts val="400"/>
              </a:spcBef>
              <a:buClr>
                <a:schemeClr val="accent6"/>
              </a:buClr>
              <a:buFont typeface="Verdana" pitchFamily="34" charset="0"/>
              <a:buChar char="–"/>
              <a:defRPr sz="2667">
                <a:solidFill>
                  <a:srgbClr val="717074"/>
                </a:solidFill>
                <a:latin typeface="Verdana" pitchFamily="34" charset="0"/>
              </a:defRPr>
            </a:lvl2pPr>
            <a:lvl3pPr>
              <a:spcBef>
                <a:spcPts val="400"/>
              </a:spcBef>
              <a:buClr>
                <a:schemeClr val="accent6"/>
              </a:buClr>
              <a:buFont typeface="Verdana" pitchFamily="34" charset="0"/>
              <a:buChar char="▪"/>
              <a:defRPr sz="2133">
                <a:solidFill>
                  <a:srgbClr val="717074"/>
                </a:solidFill>
                <a:latin typeface="Verdana" pitchFamily="34" charset="0"/>
              </a:defRPr>
            </a:lvl3pPr>
            <a:lvl4pPr marL="2211862" indent="-383108">
              <a:spcBef>
                <a:spcPts val="400"/>
              </a:spcBef>
              <a:buClr>
                <a:schemeClr val="accent6"/>
              </a:buClr>
              <a:buFont typeface="Verdana" pitchFamily="34" charset="0"/>
              <a:buChar char="—"/>
              <a:defRPr sz="1600">
                <a:solidFill>
                  <a:srgbClr val="717074"/>
                </a:solidFill>
                <a:latin typeface="Verdana" pitchFamily="34" charset="0"/>
              </a:defRPr>
            </a:lvl4pPr>
            <a:lvl5pPr marL="2666933" indent="-228594">
              <a:spcBef>
                <a:spcPts val="400"/>
              </a:spcBef>
              <a:buClr>
                <a:schemeClr val="accent6"/>
              </a:buClr>
              <a:buFont typeface="Arial"/>
              <a:buChar char="•"/>
              <a:defRPr sz="1467">
                <a:solidFill>
                  <a:srgbClr val="717074"/>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p:nvPr>
        </p:nvSpPr>
        <p:spPr>
          <a:xfrm>
            <a:off x="505885" y="937334"/>
            <a:ext cx="11266311" cy="403223"/>
          </a:xfrm>
          <a:prstGeom prst="rect">
            <a:avLst/>
          </a:prstGeom>
        </p:spPr>
        <p:txBody>
          <a:bodyPr lIns="0" tIns="0" rIns="0" bIns="0"/>
          <a:lstStyle>
            <a:lvl1pPr marL="0" indent="0" algn="l">
              <a:buNone/>
              <a:defRPr sz="2667">
                <a:solidFill>
                  <a:srgbClr val="717074"/>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grpSp>
        <p:nvGrpSpPr>
          <p:cNvPr id="11" name="Group 10"/>
          <p:cNvGrpSpPr/>
          <p:nvPr userDrawn="1"/>
        </p:nvGrpSpPr>
        <p:grpSpPr>
          <a:xfrm>
            <a:off x="10479193" y="5986584"/>
            <a:ext cx="790963" cy="871417"/>
            <a:chOff x="7859395" y="4489937"/>
            <a:chExt cx="593222" cy="653563"/>
          </a:xfrm>
        </p:grpSpPr>
        <p:sp>
          <p:nvSpPr>
            <p:cNvPr id="12" name="Rectangle 11"/>
            <p:cNvSpPr/>
            <p:nvPr/>
          </p:nvSpPr>
          <p:spPr>
            <a:xfrm>
              <a:off x="7859395" y="4489937"/>
              <a:ext cx="593222" cy="65356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7984189" y="4586514"/>
              <a:ext cx="332840" cy="155812"/>
            </a:xfrm>
            <a:prstGeom prst="rect">
              <a:avLst/>
            </a:prstGeom>
          </p:spPr>
        </p:pic>
      </p:grpSp>
    </p:spTree>
    <p:extLst>
      <p:ext uri="{BB962C8B-B14F-4D97-AF65-F5344CB8AC3E}">
        <p14:creationId xmlns:p14="http://schemas.microsoft.com/office/powerpoint/2010/main" val="284614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CE">
    <p:spTree>
      <p:nvGrpSpPr>
        <p:cNvPr id="1" name=""/>
        <p:cNvGrpSpPr/>
        <p:nvPr/>
      </p:nvGrpSpPr>
      <p:grpSpPr>
        <a:xfrm>
          <a:off x="0" y="0"/>
          <a:ext cx="0" cy="0"/>
          <a:chOff x="0" y="0"/>
          <a:chExt cx="0" cy="0"/>
        </a:xfrm>
      </p:grpSpPr>
      <p:sp>
        <p:nvSpPr>
          <p:cNvPr id="4" name="Content Placeholder 3"/>
          <p:cNvSpPr>
            <a:spLocks noGrp="1"/>
          </p:cNvSpPr>
          <p:nvPr>
            <p:ph sz="quarter" idx="10"/>
          </p:nvPr>
        </p:nvSpPr>
        <p:spPr bwMode="gray">
          <a:xfrm>
            <a:off x="505885" y="1320800"/>
            <a:ext cx="11214100" cy="4572000"/>
          </a:xfrm>
          <a:prstGeom prst="rect">
            <a:avLst/>
          </a:prstGeom>
          <a:noFill/>
        </p:spPr>
        <p:txBody>
          <a:bodyPr lIns="0" tIns="0" rIns="0" bIns="0">
            <a:noAutofit/>
          </a:bodyPr>
          <a:lstStyle>
            <a:lvl1pPr marL="304792" indent="-304792">
              <a:spcBef>
                <a:spcPts val="1600"/>
              </a:spcBef>
              <a:buClr>
                <a:schemeClr val="tx1"/>
              </a:buClr>
              <a:buFont typeface="Arial"/>
              <a:buChar char="•"/>
              <a:defRPr sz="3200">
                <a:solidFill>
                  <a:schemeClr val="bg2"/>
                </a:solidFill>
                <a:latin typeface="Verdana" pitchFamily="34" charset="0"/>
              </a:defRPr>
            </a:lvl1pPr>
            <a:lvl2pPr>
              <a:spcBef>
                <a:spcPts val="400"/>
              </a:spcBef>
              <a:buClr>
                <a:schemeClr val="tx1"/>
              </a:buClr>
              <a:buFont typeface="Verdana" pitchFamily="34" charset="0"/>
              <a:buChar char="–"/>
              <a:defRPr sz="2667">
                <a:solidFill>
                  <a:schemeClr val="bg2"/>
                </a:solidFill>
                <a:latin typeface="Verdana" pitchFamily="34" charset="0"/>
              </a:defRPr>
            </a:lvl2pPr>
            <a:lvl3pPr>
              <a:spcBef>
                <a:spcPts val="400"/>
              </a:spcBef>
              <a:buClr>
                <a:schemeClr val="tx1"/>
              </a:buClr>
              <a:buFont typeface="Verdana" pitchFamily="34" charset="0"/>
              <a:buChar char="▪"/>
              <a:defRPr sz="2133">
                <a:solidFill>
                  <a:schemeClr val="bg2"/>
                </a:solidFill>
                <a:latin typeface="Verdana" pitchFamily="34" charset="0"/>
              </a:defRPr>
            </a:lvl3pPr>
            <a:lvl4pPr marL="2211862" indent="-383108">
              <a:spcBef>
                <a:spcPts val="400"/>
              </a:spcBef>
              <a:buClr>
                <a:schemeClr val="tx1"/>
              </a:buClr>
              <a:buFont typeface="Verdana" pitchFamily="34" charset="0"/>
              <a:buChar char="—"/>
              <a:defRPr sz="1600">
                <a:solidFill>
                  <a:schemeClr val="bg2"/>
                </a:solidFill>
                <a:latin typeface="Verdana" pitchFamily="34" charset="0"/>
              </a:defRPr>
            </a:lvl4pPr>
            <a:lvl5pPr marL="2743131" indent="-304792">
              <a:spcBef>
                <a:spcPts val="400"/>
              </a:spcBef>
              <a:buClr>
                <a:schemeClr val="tx1"/>
              </a:buClr>
              <a:buFont typeface="Arial"/>
              <a:buChar char="•"/>
              <a:defRPr sz="1467">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userDrawn="1"/>
        </p:nvGrpSpPr>
        <p:grpSpPr>
          <a:xfrm>
            <a:off x="10479193" y="5986584"/>
            <a:ext cx="790963" cy="871417"/>
            <a:chOff x="7859395" y="4489937"/>
            <a:chExt cx="593222" cy="653563"/>
          </a:xfrm>
        </p:grpSpPr>
        <p:sp>
          <p:nvSpPr>
            <p:cNvPr id="11" name="Rectangle 10"/>
            <p:cNvSpPr/>
            <p:nvPr userDrawn="1"/>
          </p:nvSpPr>
          <p:spPr>
            <a:xfrm>
              <a:off x="7859395" y="4489937"/>
              <a:ext cx="593222" cy="65356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2" name="Picture 11" descr="VC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08863" y="4574497"/>
              <a:ext cx="294287" cy="294287"/>
            </a:xfrm>
            <a:prstGeom prst="rect">
              <a:avLst/>
            </a:prstGeom>
          </p:spPr>
        </p:pic>
      </p:grpSp>
      <p:sp>
        <p:nvSpPr>
          <p:cNvPr id="7" name="Title 1"/>
          <p:cNvSpPr>
            <a:spLocks noGrp="1"/>
          </p:cNvSpPr>
          <p:nvPr>
            <p:ph type="title"/>
          </p:nvPr>
        </p:nvSpPr>
        <p:spPr bwMode="gray">
          <a:xfrm>
            <a:off x="505883" y="304801"/>
            <a:ext cx="11214100" cy="613833"/>
          </a:xfrm>
          <a:prstGeom prst="rect">
            <a:avLst/>
          </a:prstGeom>
          <a:noFill/>
        </p:spPr>
        <p:txBody>
          <a:bodyPr lIns="0" tIns="0" rIns="0" bIns="0" anchor="t" anchorCtr="0"/>
          <a:lstStyle>
            <a:lvl1pPr algn="l">
              <a:lnSpc>
                <a:spcPct val="90000"/>
              </a:lnSpc>
              <a:defRPr sz="4267">
                <a:solidFill>
                  <a:schemeClr val="tx1"/>
                </a:solidFill>
                <a:latin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095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igital Rain">
    <p:spTree>
      <p:nvGrpSpPr>
        <p:cNvPr id="1" name=""/>
        <p:cNvGrpSpPr/>
        <p:nvPr/>
      </p:nvGrpSpPr>
      <p:grpSpPr>
        <a:xfrm>
          <a:off x="0" y="0"/>
          <a:ext cx="0" cy="0"/>
          <a:chOff x="0" y="0"/>
          <a:chExt cx="0" cy="0"/>
        </a:xfrm>
      </p:grpSpPr>
      <p:pic>
        <p:nvPicPr>
          <p:cNvPr id="3" name="Picture 2" descr="digital rain light bkgd pptx.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156960"/>
          </a:xfrm>
          <a:prstGeom prst="rect">
            <a:avLst/>
          </a:prstGeom>
        </p:spPr>
      </p:pic>
      <p:sp>
        <p:nvSpPr>
          <p:cNvPr id="2" name="Title 1"/>
          <p:cNvSpPr>
            <a:spLocks noGrp="1"/>
          </p:cNvSpPr>
          <p:nvPr>
            <p:ph type="ctrTitle" hasCustomPrompt="1"/>
          </p:nvPr>
        </p:nvSpPr>
        <p:spPr>
          <a:xfrm>
            <a:off x="508001" y="203200"/>
            <a:ext cx="11173884" cy="609600"/>
          </a:xfrm>
          <a:prstGeom prst="rect">
            <a:avLst/>
          </a:prstGeom>
        </p:spPr>
        <p:txBody>
          <a:bodyPr lIns="0" tIns="0" rIns="0" bIns="0" anchor="t" anchorCtr="0"/>
          <a:lstStyle>
            <a:lvl1pPr algn="ctr">
              <a:lnSpc>
                <a:spcPct val="80000"/>
              </a:lnSpc>
              <a:defRPr sz="3733">
                <a:solidFill>
                  <a:schemeClr val="tx2"/>
                </a:solidFill>
                <a:effectLst>
                  <a:glow rad="228600">
                    <a:schemeClr val="bg1">
                      <a:alpha val="75000"/>
                    </a:schemeClr>
                  </a:glow>
                </a:effectLst>
              </a:defRPr>
            </a:lvl1pPr>
          </a:lstStyle>
          <a:p>
            <a:r>
              <a:rPr lang="en-US" dirty="0" smtClean="0"/>
              <a:t>CLICK TO EDIT MASTER TITLE STYLE</a:t>
            </a:r>
            <a:endParaRPr lang="en-US" dirty="0"/>
          </a:p>
        </p:txBody>
      </p:sp>
      <p:sp>
        <p:nvSpPr>
          <p:cNvPr id="4" name="Content Placeholder 4"/>
          <p:cNvSpPr>
            <a:spLocks noGrp="1"/>
          </p:cNvSpPr>
          <p:nvPr>
            <p:ph sz="quarter" idx="10" hasCustomPrompt="1"/>
          </p:nvPr>
        </p:nvSpPr>
        <p:spPr>
          <a:xfrm>
            <a:off x="499119" y="1092201"/>
            <a:ext cx="5393683" cy="4543777"/>
          </a:xfrm>
          <a:prstGeom prst="rect">
            <a:avLst/>
          </a:prstGeom>
        </p:spPr>
        <p:txBody>
          <a:bodyPr vert="horz" lIns="0" tIns="0" rIns="0" bIns="0"/>
          <a:lstStyle>
            <a:lvl1pPr marL="0" indent="0">
              <a:spcBef>
                <a:spcPts val="1600"/>
              </a:spcBef>
              <a:buClr>
                <a:schemeClr val="tx2"/>
              </a:buClr>
              <a:buNone/>
              <a:defRPr sz="2133">
                <a:solidFill>
                  <a:schemeClr val="tx2"/>
                </a:solidFill>
              </a:defRPr>
            </a:lvl1pPr>
            <a:lvl2pPr marL="226478" indent="-226478">
              <a:spcBef>
                <a:spcPts val="800"/>
              </a:spcBef>
              <a:buClr>
                <a:schemeClr val="tx2"/>
              </a:buClr>
              <a:buFont typeface="Arial"/>
              <a:buChar char="•"/>
              <a:defRPr sz="1867">
                <a:solidFill>
                  <a:srgbClr val="717074"/>
                </a:solidFill>
              </a:defRPr>
            </a:lvl2pPr>
            <a:lvl3pPr marL="687900" indent="-224361">
              <a:spcBef>
                <a:spcPts val="400"/>
              </a:spcBef>
              <a:buClr>
                <a:schemeClr val="tx2"/>
              </a:buClr>
              <a:buFont typeface="Lucida Grande"/>
              <a:buChar char="­"/>
              <a:defRPr sz="1467">
                <a:solidFill>
                  <a:srgbClr val="717074"/>
                </a:solidFill>
              </a:defRPr>
            </a:lvl3pPr>
            <a:lvl4pPr marL="1140855" indent="-226478">
              <a:spcBef>
                <a:spcPts val="400"/>
              </a:spcBef>
              <a:buClr>
                <a:schemeClr val="tx2"/>
              </a:buClr>
              <a:buFont typeface="Arial"/>
              <a:buChar char="•"/>
              <a:defRPr sz="1333">
                <a:solidFill>
                  <a:srgbClr val="717074"/>
                </a:solidFill>
              </a:defRPr>
            </a:lvl4pPr>
            <a:lvl5pPr marL="1602277" indent="-224361">
              <a:spcBef>
                <a:spcPts val="400"/>
              </a:spcBef>
              <a:buClr>
                <a:schemeClr val="tx2"/>
              </a:buClr>
              <a:buFont typeface="Arial"/>
              <a:buChar char="–"/>
              <a:defRPr sz="1200">
                <a:solidFill>
                  <a:srgbClr val="7170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29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1835"/>
          </a:xfrm>
        </p:spPr>
        <p:txBody>
          <a:bodyPr/>
          <a:lstStyle/>
          <a:p>
            <a:r>
              <a:rPr lang="cs-CZ" smtClean="0"/>
              <a:t>Kliknutím lze upravit styl.</a:t>
            </a:r>
            <a:endParaRPr lang="cs-CZ"/>
          </a:p>
        </p:txBody>
      </p:sp>
      <p:sp>
        <p:nvSpPr>
          <p:cNvPr id="3" name="Text Placeholder 2"/>
          <p:cNvSpPr>
            <a:spLocks noGrp="1"/>
          </p:cNvSpPr>
          <p:nvPr>
            <p:ph type="body" idx="1"/>
          </p:nvPr>
        </p:nvSpPr>
        <p:spPr>
          <a:xfrm>
            <a:off x="839788" y="1219200"/>
            <a:ext cx="5157787"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46900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Text Placeholder 4"/>
          <p:cNvSpPr>
            <a:spLocks noGrp="1"/>
          </p:cNvSpPr>
          <p:nvPr>
            <p:ph type="body" sz="quarter" idx="3"/>
          </p:nvPr>
        </p:nvSpPr>
        <p:spPr>
          <a:xfrm>
            <a:off x="6172200" y="1219200"/>
            <a:ext cx="5183188"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46900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76063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3080054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173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30604148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32440478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3.png"/><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91515"/>
          </a:xfrm>
          <a:prstGeom prst="rect">
            <a:avLst/>
          </a:prstGeom>
        </p:spPr>
        <p:txBody>
          <a:bodyPr vert="horz" lIns="91440" tIns="45720" rIns="91440" bIns="45720" rtlCol="0" anchor="ctr">
            <a:normAutofit/>
          </a:bodyPr>
          <a:lstStyle/>
          <a:p>
            <a:pPr lvl="0"/>
            <a:r>
              <a:rPr lang="cs-CZ" smtClean="0"/>
              <a:t>Kliknutím lze upravit styl.</a:t>
            </a:r>
            <a:endParaRPr lang="cs-CZ" dirty="0"/>
          </a:p>
        </p:txBody>
      </p:sp>
      <p:sp>
        <p:nvSpPr>
          <p:cNvPr id="3" name="Text Placeholder 2"/>
          <p:cNvSpPr>
            <a:spLocks noGrp="1"/>
          </p:cNvSpPr>
          <p:nvPr>
            <p:ph type="body" idx="1"/>
          </p:nvPr>
        </p:nvSpPr>
        <p:spPr>
          <a:xfrm>
            <a:off x="838200" y="1162910"/>
            <a:ext cx="10515600" cy="4864929"/>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11" name="Rectangle 10"/>
          <p:cNvSpPr/>
          <p:nvPr userDrawn="1"/>
        </p:nvSpPr>
        <p:spPr>
          <a:xfrm>
            <a:off x="0" y="6124693"/>
            <a:ext cx="12192000" cy="5668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5">
                  <a:lumMod val="60000"/>
                  <a:lumOff val="40000"/>
                </a:schemeClr>
              </a:solidFill>
            </a:endParaRPr>
          </a:p>
        </p:txBody>
      </p:sp>
      <p:pic>
        <p:nvPicPr>
          <p:cNvPr id="12" name="Picture 11"/>
          <p:cNvPicPr>
            <a:picLocks noChangeAspect="1"/>
          </p:cNvPicPr>
          <p:nvPr userDrawn="1"/>
        </p:nvPicPr>
        <p:blipFill>
          <a:blip r:embed="rId14"/>
          <a:stretch>
            <a:fillRect/>
          </a:stretch>
        </p:blipFill>
        <p:spPr>
          <a:xfrm>
            <a:off x="9194800" y="6240378"/>
            <a:ext cx="2700522" cy="354283"/>
          </a:xfrm>
          <a:prstGeom prst="rect">
            <a:avLst/>
          </a:prstGeom>
        </p:spPr>
      </p:pic>
      <p:sp>
        <p:nvSpPr>
          <p:cNvPr id="14" name="TextBox 13"/>
          <p:cNvSpPr txBox="1"/>
          <p:nvPr userDrawn="1"/>
        </p:nvSpPr>
        <p:spPr>
          <a:xfrm>
            <a:off x="512386" y="6225329"/>
            <a:ext cx="1985415" cy="369332"/>
          </a:xfrm>
          <a:prstGeom prst="rect">
            <a:avLst/>
          </a:prstGeom>
          <a:noFill/>
        </p:spPr>
        <p:txBody>
          <a:bodyPr wrap="none" rtlCol="0">
            <a:spAutoFit/>
          </a:bodyPr>
          <a:lstStyle/>
          <a:p>
            <a:r>
              <a:rPr lang="en-US" dirty="0" smtClean="0">
                <a:solidFill>
                  <a:schemeClr val="bg1"/>
                </a:solidFill>
              </a:rPr>
              <a:t>© Data Force, </a:t>
            </a:r>
            <a:r>
              <a:rPr lang="en-US" dirty="0" err="1" smtClean="0">
                <a:solidFill>
                  <a:schemeClr val="bg1"/>
                </a:solidFill>
              </a:rPr>
              <a:t>s.r.o</a:t>
            </a:r>
            <a:r>
              <a:rPr lang="en-US" dirty="0" smtClean="0">
                <a:solidFill>
                  <a:schemeClr val="bg1"/>
                </a:solidFill>
              </a:rPr>
              <a:t>.</a:t>
            </a:r>
            <a:endParaRPr lang="cs-CZ" dirty="0">
              <a:solidFill>
                <a:schemeClr val="bg1"/>
              </a:solidFill>
            </a:endParaRPr>
          </a:p>
        </p:txBody>
      </p:sp>
      <p:sp>
        <p:nvSpPr>
          <p:cNvPr id="24" name="TextBox 23"/>
          <p:cNvSpPr txBox="1"/>
          <p:nvPr userDrawn="1"/>
        </p:nvSpPr>
        <p:spPr>
          <a:xfrm>
            <a:off x="4946650" y="6225329"/>
            <a:ext cx="2298700" cy="369332"/>
          </a:xfrm>
          <a:prstGeom prst="rect">
            <a:avLst/>
          </a:prstGeom>
          <a:noFill/>
        </p:spPr>
        <p:txBody>
          <a:bodyPr wrap="square" rtlCol="0">
            <a:spAutoFit/>
          </a:bodyPr>
          <a:lstStyle/>
          <a:p>
            <a:pPr algn="ctr"/>
            <a:fld id="{FB7D5B55-6933-4855-98DF-8988A93A8BC5}" type="slidenum">
              <a:rPr lang="cs-CZ" smtClean="0">
                <a:solidFill>
                  <a:schemeClr val="bg1"/>
                </a:solidFill>
              </a:rPr>
              <a:pPr algn="ctr"/>
              <a:t>‹#›</a:t>
            </a:fld>
            <a:endParaRPr lang="cs-CZ" dirty="0">
              <a:solidFill>
                <a:schemeClr val="bg1"/>
              </a:solidFill>
            </a:endParaRPr>
          </a:p>
        </p:txBody>
      </p:sp>
    </p:spTree>
    <p:extLst>
      <p:ext uri="{BB962C8B-B14F-4D97-AF65-F5344CB8AC3E}">
        <p14:creationId xmlns:p14="http://schemas.microsoft.com/office/powerpoint/2010/main" val="113837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31" r:id="rId10"/>
    <p:sldLayoutId id="2147483735" r:id="rId11"/>
    <p:sldLayoutId id="2147483737" r:id="rId12"/>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lang="cs-CZ" sz="4000" kern="1200">
          <a:solidFill>
            <a:schemeClr val="tx2">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11734800" y="6710722"/>
            <a:ext cx="381000" cy="123111"/>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defTabSz="609585"/>
            <a:fld id="{61F684CE-B7BB-4223-BA2B-B47808B845F1}" type="slidenum">
              <a:rPr lang="en-US" sz="800" smtClean="0">
                <a:solidFill>
                  <a:srgbClr val="717074"/>
                </a:solidFill>
              </a:rPr>
              <a:pPr algn="r" defTabSz="609585"/>
              <a:t>‹#›</a:t>
            </a:fld>
            <a:endParaRPr lang="en-US" sz="800" dirty="0" smtClean="0">
              <a:solidFill>
                <a:srgbClr val="717074"/>
              </a:solidFill>
            </a:endParaRPr>
          </a:p>
        </p:txBody>
      </p:sp>
      <p:grpSp>
        <p:nvGrpSpPr>
          <p:cNvPr id="8" name="Group 7"/>
          <p:cNvGrpSpPr/>
          <p:nvPr/>
        </p:nvGrpSpPr>
        <p:grpSpPr>
          <a:xfrm>
            <a:off x="10479193" y="6172199"/>
            <a:ext cx="790963" cy="685800"/>
            <a:chOff x="7618413" y="4303993"/>
            <a:chExt cx="762000" cy="660688"/>
          </a:xfrm>
        </p:grpSpPr>
        <p:sp>
          <p:nvSpPr>
            <p:cNvPr id="9" name="Rectangle 8"/>
            <p:cNvSpPr/>
            <p:nvPr/>
          </p:nvSpPr>
          <p:spPr>
            <a:xfrm>
              <a:off x="7618413" y="4303993"/>
              <a:ext cx="762000" cy="66068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2" name="Picture 11" descr="EMC logo white_300dpi.png"/>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7728486" y="4429482"/>
              <a:ext cx="531651" cy="184909"/>
            </a:xfrm>
            <a:prstGeom prst="rect">
              <a:avLst/>
            </a:prstGeom>
          </p:spPr>
        </p:pic>
      </p:grpSp>
      <p:sp>
        <p:nvSpPr>
          <p:cNvPr id="17" name="TextBox 16"/>
          <p:cNvSpPr txBox="1"/>
          <p:nvPr/>
        </p:nvSpPr>
        <p:spPr bwMode="gray">
          <a:xfrm>
            <a:off x="488953" y="6710722"/>
            <a:ext cx="2898229" cy="123111"/>
          </a:xfrm>
          <a:prstGeom prst="rect">
            <a:avLst/>
          </a:prstGeom>
          <a:noFill/>
        </p:spPr>
        <p:txBody>
          <a:bodyPr wrap="none" lIns="0" tIns="0" rIns="0" bIns="0" rtlCol="0">
            <a:spAutoFit/>
          </a:bodyPr>
          <a:lstStyle/>
          <a:p>
            <a:pPr>
              <a:defRPr/>
            </a:pPr>
            <a:r>
              <a:rPr lang="en-US" sz="800" dirty="0" smtClean="0">
                <a:solidFill>
                  <a:srgbClr val="717074"/>
                </a:solidFill>
              </a:rPr>
              <a:t>© Copyright 2014 EMC Corporation. All rights reserved.</a:t>
            </a:r>
          </a:p>
        </p:txBody>
      </p:sp>
      <p:sp>
        <p:nvSpPr>
          <p:cNvPr id="18" name="TextBox 17"/>
          <p:cNvSpPr txBox="1"/>
          <p:nvPr/>
        </p:nvSpPr>
        <p:spPr bwMode="gray">
          <a:xfrm>
            <a:off x="488953" y="6710722"/>
            <a:ext cx="2898229" cy="123111"/>
          </a:xfrm>
          <a:prstGeom prst="rect">
            <a:avLst/>
          </a:prstGeom>
          <a:noFill/>
        </p:spPr>
        <p:txBody>
          <a:bodyPr wrap="none" lIns="0" tIns="0" rIns="0" bIns="0" rtlCol="0">
            <a:spAutoFit/>
          </a:bodyPr>
          <a:lstStyle/>
          <a:p>
            <a:pPr>
              <a:defRPr/>
            </a:pPr>
            <a:r>
              <a:rPr lang="en-US" sz="800" dirty="0" smtClean="0">
                <a:solidFill>
                  <a:srgbClr val="717074"/>
                </a:solidFill>
              </a:rPr>
              <a:t>© Copyright 2014 EMC Corporation. All rights reserved.</a:t>
            </a:r>
          </a:p>
        </p:txBody>
      </p:sp>
    </p:spTree>
    <p:extLst>
      <p:ext uri="{BB962C8B-B14F-4D97-AF65-F5344CB8AC3E}">
        <p14:creationId xmlns:p14="http://schemas.microsoft.com/office/powerpoint/2010/main" val="22218165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ri.kral@dataforce.cz" TargetMode="External"/><Relationship Id="rId2" Type="http://schemas.openxmlformats.org/officeDocument/2006/relationships/hyperlink" Target="mailto:zbynek.chmela@dataforce.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11" Type="http://schemas.microsoft.com/office/2007/relationships/hdphoto" Target="../media/hdphoto2.wdp"/><Relationship Id="rId5" Type="http://schemas.openxmlformats.org/officeDocument/2006/relationships/image" Target="../media/image33.jp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6.png"/><Relationship Id="rId17" Type="http://schemas.openxmlformats.org/officeDocument/2006/relationships/image" Target="../media/image50.png"/><Relationship Id="rId2" Type="http://schemas.openxmlformats.org/officeDocument/2006/relationships/notesSlide" Target="../notesSlides/notesSlide5.xml"/><Relationship Id="rId16" Type="http://schemas.microsoft.com/office/2007/relationships/hdphoto" Target="../media/hdphoto4.wdp"/><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49.png"/><Relationship Id="rId10" Type="http://schemas.microsoft.com/office/2007/relationships/hdphoto" Target="../media/hdphoto3.wdp"/><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61.png"/><Relationship Id="rId10" Type="http://schemas.openxmlformats.org/officeDocument/2006/relationships/audio" Target="../media/audio1.wav"/><Relationship Id="rId4" Type="http://schemas.openxmlformats.org/officeDocument/2006/relationships/image" Target="../media/image60.png"/><Relationship Id="rId9" Type="http://schemas.openxmlformats.org/officeDocument/2006/relationships/hyperlink" Target="file:///C:\Users\michab4\Documents\Product\Product%20Marketing\2013%20EMCW\Kiosks\04a%20Whats%20New\2013-05-02%20vRPA%20(EMCW).pptx#-1,1,1. 1. 1. vRP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normAutofit fontScale="90000"/>
          </a:bodyPr>
          <a:lstStyle/>
          <a:p>
            <a:r>
              <a:rPr lang="en-US" dirty="0" err="1">
                <a:solidFill>
                  <a:schemeClr val="tx2"/>
                </a:solidFill>
              </a:rPr>
              <a:t>Efektivní</a:t>
            </a:r>
            <a:r>
              <a:rPr lang="en-US" dirty="0">
                <a:solidFill>
                  <a:schemeClr val="tx2"/>
                </a:solidFill>
              </a:rPr>
              <a:t> </a:t>
            </a:r>
            <a:r>
              <a:rPr lang="en-US" dirty="0" err="1">
                <a:solidFill>
                  <a:schemeClr val="tx2"/>
                </a:solidFill>
              </a:rPr>
              <a:t>ochrana</a:t>
            </a:r>
            <a:r>
              <a:rPr lang="en-US" dirty="0">
                <a:solidFill>
                  <a:schemeClr val="tx2"/>
                </a:solidFill>
              </a:rPr>
              <a:t> </a:t>
            </a:r>
            <a:r>
              <a:rPr lang="en-US" dirty="0" err="1">
                <a:solidFill>
                  <a:schemeClr val="tx2"/>
                </a:solidFill>
              </a:rPr>
              <a:t>dat</a:t>
            </a:r>
            <a:r>
              <a:rPr lang="en-US" dirty="0">
                <a:solidFill>
                  <a:schemeClr val="tx2"/>
                </a:solidFill>
              </a:rPr>
              <a:t> </a:t>
            </a:r>
            <a:r>
              <a:rPr lang="en-US" dirty="0" err="1">
                <a:solidFill>
                  <a:schemeClr val="tx2"/>
                </a:solidFill>
              </a:rPr>
              <a:t>jako</a:t>
            </a:r>
            <a:r>
              <a:rPr lang="en-US" dirty="0">
                <a:solidFill>
                  <a:schemeClr val="tx2"/>
                </a:solidFill>
              </a:rPr>
              <a:t> </a:t>
            </a:r>
            <a:r>
              <a:rPr lang="en-US" dirty="0" err="1">
                <a:solidFill>
                  <a:schemeClr val="tx2"/>
                </a:solidFill>
              </a:rPr>
              <a:t>součást</a:t>
            </a:r>
            <a:r>
              <a:rPr lang="en-US" dirty="0">
                <a:solidFill>
                  <a:schemeClr val="tx2"/>
                </a:solidFill>
              </a:rPr>
              <a:t> </a:t>
            </a:r>
            <a:r>
              <a:rPr lang="en-US" dirty="0" err="1">
                <a:solidFill>
                  <a:schemeClr val="tx2"/>
                </a:solidFill>
              </a:rPr>
              <a:t>firemní</a:t>
            </a:r>
            <a:r>
              <a:rPr lang="en-US" dirty="0">
                <a:solidFill>
                  <a:schemeClr val="tx2"/>
                </a:solidFill>
              </a:rPr>
              <a:t> </a:t>
            </a:r>
            <a:r>
              <a:rPr lang="en-US" dirty="0" err="1">
                <a:solidFill>
                  <a:schemeClr val="tx2"/>
                </a:solidFill>
              </a:rPr>
              <a:t>bezpečnosti</a:t>
            </a:r>
            <a:endParaRPr lang="cs-CZ" dirty="0">
              <a:solidFill>
                <a:schemeClr val="tx2"/>
              </a:solidFill>
            </a:endParaRPr>
          </a:p>
        </p:txBody>
      </p:sp>
      <p:sp>
        <p:nvSpPr>
          <p:cNvPr id="17" name="Subtitle 16"/>
          <p:cNvSpPr>
            <a:spLocks noGrp="1"/>
          </p:cNvSpPr>
          <p:nvPr>
            <p:ph type="subTitle" idx="1"/>
          </p:nvPr>
        </p:nvSpPr>
        <p:spPr>
          <a:xfrm>
            <a:off x="3738622" y="3602038"/>
            <a:ext cx="4584495" cy="1655762"/>
          </a:xfrm>
        </p:spPr>
        <p:txBody>
          <a:bodyPr>
            <a:normAutofit fontScale="85000" lnSpcReduction="20000"/>
          </a:bodyPr>
          <a:lstStyle/>
          <a:p>
            <a:pPr algn="l"/>
            <a:r>
              <a:rPr lang="cs-CZ" b="1" dirty="0" smtClean="0">
                <a:solidFill>
                  <a:schemeClr val="tx2"/>
                </a:solidFill>
              </a:rPr>
              <a:t>Zbyněk Chmela</a:t>
            </a:r>
            <a:r>
              <a:rPr lang="cs-CZ" dirty="0" smtClean="0">
                <a:solidFill>
                  <a:schemeClr val="tx2"/>
                </a:solidFill>
              </a:rPr>
              <a:t>, technický ředitel</a:t>
            </a:r>
            <a:endParaRPr lang="cs-CZ" b="1" dirty="0" smtClean="0">
              <a:solidFill>
                <a:schemeClr val="tx2"/>
              </a:solidFill>
            </a:endParaRPr>
          </a:p>
          <a:p>
            <a:pPr algn="l"/>
            <a:r>
              <a:rPr lang="cs-CZ" sz="2000" dirty="0" smtClean="0">
                <a:solidFill>
                  <a:schemeClr val="tx2"/>
                </a:solidFill>
                <a:hlinkClick r:id="rId2"/>
              </a:rPr>
              <a:t>zbynek.chmela@dataforce.cz</a:t>
            </a:r>
            <a:endParaRPr lang="cs-CZ" sz="2000" dirty="0" smtClean="0">
              <a:solidFill>
                <a:schemeClr val="tx2"/>
              </a:solidFill>
            </a:endParaRPr>
          </a:p>
          <a:p>
            <a:pPr algn="l"/>
            <a:endParaRPr lang="cs-CZ" sz="2000" dirty="0" smtClean="0">
              <a:solidFill>
                <a:schemeClr val="tx2"/>
              </a:solidFill>
            </a:endParaRPr>
          </a:p>
          <a:p>
            <a:pPr algn="l"/>
            <a:r>
              <a:rPr lang="cs-CZ" b="1" dirty="0" smtClean="0">
                <a:solidFill>
                  <a:schemeClr val="tx2"/>
                </a:solidFill>
              </a:rPr>
              <a:t>Jiří Král</a:t>
            </a:r>
            <a:r>
              <a:rPr lang="cs-CZ" dirty="0" smtClean="0">
                <a:solidFill>
                  <a:schemeClr val="tx2"/>
                </a:solidFill>
              </a:rPr>
              <a:t>, IT konzultant</a:t>
            </a:r>
            <a:endParaRPr lang="cs-CZ" b="1" dirty="0" smtClean="0">
              <a:solidFill>
                <a:schemeClr val="tx2"/>
              </a:solidFill>
            </a:endParaRPr>
          </a:p>
          <a:p>
            <a:pPr algn="l"/>
            <a:r>
              <a:rPr lang="cs-CZ" sz="2000" dirty="0" smtClean="0">
                <a:solidFill>
                  <a:schemeClr val="tx2"/>
                </a:solidFill>
                <a:hlinkClick r:id="rId3"/>
              </a:rPr>
              <a:t>jiri.kral@dataforce.cz</a:t>
            </a:r>
            <a:endParaRPr lang="cs-CZ" sz="2000" dirty="0" smtClean="0">
              <a:solidFill>
                <a:schemeClr val="tx2"/>
              </a:solidFill>
            </a:endParaRPr>
          </a:p>
          <a:p>
            <a:pPr algn="l"/>
            <a:endParaRPr lang="cs-CZ" sz="2000" dirty="0">
              <a:solidFill>
                <a:schemeClr val="tx2"/>
              </a:solidFill>
            </a:endParaRPr>
          </a:p>
        </p:txBody>
      </p:sp>
    </p:spTree>
    <p:extLst>
      <p:ext uri="{BB962C8B-B14F-4D97-AF65-F5344CB8AC3E}">
        <p14:creationId xmlns:p14="http://schemas.microsoft.com/office/powerpoint/2010/main" val="18891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Deduplikační zálohovací systém EMC DataDomain</a:t>
            </a:r>
            <a:endParaRPr lang="cs-CZ" dirty="0"/>
          </a:p>
        </p:txBody>
      </p:sp>
      <p:sp>
        <p:nvSpPr>
          <p:cNvPr id="3" name="Content Placeholder 2"/>
          <p:cNvSpPr>
            <a:spLocks noGrp="1"/>
          </p:cNvSpPr>
          <p:nvPr>
            <p:ph idx="1"/>
          </p:nvPr>
        </p:nvSpPr>
        <p:spPr/>
        <p:txBody>
          <a:bodyPr>
            <a:normAutofit lnSpcReduction="10000"/>
          </a:bodyPr>
          <a:lstStyle/>
          <a:p>
            <a:r>
              <a:rPr lang="cs-CZ" dirty="0" smtClean="0"/>
              <a:t>Široká podpora zálohovacích SW (OST), resp. nezávislost na nich (NFS, CIFS, VTL)</a:t>
            </a:r>
          </a:p>
          <a:p>
            <a:r>
              <a:rPr lang="cs-CZ" dirty="0" smtClean="0"/>
              <a:t>Backup Direct Access – přímý přístup k zálohovaným datům</a:t>
            </a:r>
          </a:p>
          <a:p>
            <a:r>
              <a:rPr lang="cs-CZ" dirty="0" smtClean="0"/>
              <a:t>Deduplikované LAN, WAN replikace</a:t>
            </a:r>
          </a:p>
          <a:p>
            <a:r>
              <a:rPr lang="cs-CZ" dirty="0" smtClean="0"/>
              <a:t>Kapacity od 4TB po 1,7PB (40TB – 86PB dedup)</a:t>
            </a:r>
          </a:p>
          <a:p>
            <a:r>
              <a:rPr lang="cs-CZ" dirty="0" smtClean="0"/>
              <a:t>Fyzická appliance i virtuální edice</a:t>
            </a:r>
          </a:p>
          <a:p>
            <a:endParaRPr lang="cs-CZ" dirty="0" smtClean="0"/>
          </a:p>
          <a:p>
            <a:endParaRPr lang="cs-CZ" dirty="0"/>
          </a:p>
          <a:p>
            <a:endParaRPr lang="cs-CZ" dirty="0" smtClean="0"/>
          </a:p>
          <a:p>
            <a:pPr marL="0" indent="0">
              <a:buNone/>
            </a:pPr>
            <a:r>
              <a:rPr lang="cs-CZ" dirty="0"/>
              <a:t> </a:t>
            </a:r>
          </a:p>
        </p:txBody>
      </p:sp>
      <p:pic>
        <p:nvPicPr>
          <p:cNvPr id="6" name="Picture 5"/>
          <p:cNvPicPr>
            <a:picLocks noChangeAspect="1"/>
          </p:cNvPicPr>
          <p:nvPr/>
        </p:nvPicPr>
        <p:blipFill>
          <a:blip r:embed="rId2"/>
          <a:stretch>
            <a:fillRect/>
          </a:stretch>
        </p:blipFill>
        <p:spPr>
          <a:xfrm>
            <a:off x="2692552" y="4726775"/>
            <a:ext cx="6806895" cy="1225242"/>
          </a:xfrm>
          <a:prstGeom prst="rect">
            <a:avLst/>
          </a:prstGeom>
        </p:spPr>
      </p:pic>
    </p:spTree>
    <p:extLst>
      <p:ext uri="{BB962C8B-B14F-4D97-AF65-F5344CB8AC3E}">
        <p14:creationId xmlns:p14="http://schemas.microsoft.com/office/powerpoint/2010/main" val="42716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48" y="1709739"/>
            <a:ext cx="9400171" cy="2879724"/>
          </a:xfrm>
        </p:spPr>
        <p:txBody>
          <a:bodyPr>
            <a:normAutofit/>
          </a:bodyPr>
          <a:lstStyle/>
          <a:p>
            <a:r>
              <a:rPr lang="cs-CZ" sz="5400" b="1" dirty="0">
                <a:solidFill>
                  <a:schemeClr val="tx2"/>
                </a:solidFill>
              </a:rPr>
              <a:t>Kontinuální ochrana </a:t>
            </a:r>
            <a:r>
              <a:rPr lang="cs-CZ" sz="5400" b="1" dirty="0" smtClean="0">
                <a:solidFill>
                  <a:schemeClr val="tx2"/>
                </a:solidFill>
              </a:rPr>
              <a:t>dat</a:t>
            </a:r>
            <a:endParaRPr lang="cs-CZ" sz="5400" b="1" dirty="0">
              <a:solidFill>
                <a:schemeClr val="tx2"/>
              </a:solidFill>
            </a:endParaRPr>
          </a:p>
        </p:txBody>
      </p:sp>
      <p:sp>
        <p:nvSpPr>
          <p:cNvPr id="5" name="Text Placeholder 4"/>
          <p:cNvSpPr>
            <a:spLocks noGrp="1"/>
          </p:cNvSpPr>
          <p:nvPr>
            <p:ph type="body" idx="1"/>
          </p:nvPr>
        </p:nvSpPr>
        <p:spPr>
          <a:xfrm>
            <a:off x="831850" y="4589463"/>
            <a:ext cx="6760076" cy="1392237"/>
          </a:xfrm>
        </p:spPr>
        <p:txBody>
          <a:bodyPr/>
          <a:lstStyle/>
          <a:p>
            <a:r>
              <a:rPr lang="cs-CZ" dirty="0" smtClean="0"/>
              <a:t>Jiří Král</a:t>
            </a:r>
            <a:endParaRPr lang="cs-CZ" dirty="0"/>
          </a:p>
        </p:txBody>
      </p:sp>
    </p:spTree>
    <p:extLst>
      <p:ext uri="{BB962C8B-B14F-4D97-AF65-F5344CB8AC3E}">
        <p14:creationId xmlns:p14="http://schemas.microsoft.com/office/powerpoint/2010/main" val="2900097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64527" y="2873566"/>
            <a:ext cx="8569339" cy="1035832"/>
            <a:chOff x="1398395" y="2155173"/>
            <a:chExt cx="6427004" cy="776874"/>
          </a:xfrm>
        </p:grpSpPr>
        <p:sp>
          <p:nvSpPr>
            <p:cNvPr id="316" name="Rounded Rectangle 315"/>
            <p:cNvSpPr/>
            <p:nvPr/>
          </p:nvSpPr>
          <p:spPr>
            <a:xfrm>
              <a:off x="1398395" y="2169412"/>
              <a:ext cx="6427004" cy="740338"/>
            </a:xfrm>
            <a:prstGeom prst="roundRect">
              <a:avLst/>
            </a:prstGeom>
            <a:gradFill>
              <a:gsLst>
                <a:gs pos="0">
                  <a:schemeClr val="dk1">
                    <a:tint val="50000"/>
                    <a:satMod val="300000"/>
                    <a:lumMod val="40000"/>
                    <a:lumOff val="60000"/>
                  </a:schemeClr>
                </a:gs>
                <a:gs pos="100000">
                  <a:schemeClr val="bg1"/>
                </a:gs>
              </a:gsLst>
              <a:lin ang="13500000" scaled="0"/>
            </a:gradFill>
            <a:ln w="1270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rgbClr val="FFFFFF"/>
                </a:solidFill>
              </a:endParaRPr>
            </a:p>
          </p:txBody>
        </p:sp>
        <p:grpSp>
          <p:nvGrpSpPr>
            <p:cNvPr id="317" name="Group 316"/>
            <p:cNvGrpSpPr/>
            <p:nvPr/>
          </p:nvGrpSpPr>
          <p:grpSpPr>
            <a:xfrm>
              <a:off x="2599391" y="2322682"/>
              <a:ext cx="564064" cy="319160"/>
              <a:chOff x="7847750" y="4026041"/>
              <a:chExt cx="679000" cy="509291"/>
            </a:xfrm>
          </p:grpSpPr>
          <p:pic>
            <p:nvPicPr>
              <p:cNvPr id="318" name="Picture 3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309" y="4026041"/>
                <a:ext cx="472441" cy="509288"/>
              </a:xfrm>
              <a:prstGeom prst="rect">
                <a:avLst/>
              </a:prstGeom>
            </p:spPr>
          </p:pic>
          <p:pic>
            <p:nvPicPr>
              <p:cNvPr id="319" name="Picture 3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50" y="4125769"/>
                <a:ext cx="308834" cy="409563"/>
              </a:xfrm>
              <a:prstGeom prst="rect">
                <a:avLst/>
              </a:prstGeom>
            </p:spPr>
          </p:pic>
        </p:grpSp>
        <p:grpSp>
          <p:nvGrpSpPr>
            <p:cNvPr id="320" name="Group 319"/>
            <p:cNvGrpSpPr/>
            <p:nvPr/>
          </p:nvGrpSpPr>
          <p:grpSpPr>
            <a:xfrm>
              <a:off x="3173517" y="2421563"/>
              <a:ext cx="267064" cy="124811"/>
              <a:chOff x="3082673" y="4190298"/>
              <a:chExt cx="321481" cy="199164"/>
            </a:xfrm>
          </p:grpSpPr>
          <p:cxnSp>
            <p:nvCxnSpPr>
              <p:cNvPr id="321" name="Straight Connector 320"/>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2" name="Straight Connector 321"/>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3" name="Straight Connector 322"/>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4" name="Straight Connector 323"/>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5" name="Straight Connector 324"/>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6" name="Straight Connector 325"/>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7" name="Straight Connector 326"/>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8" name="Straight Connector 327"/>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29" name="Straight Connector 328"/>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0" name="Straight Connector 329"/>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1" name="Straight Connector 330"/>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2" name="Straight Connector 331"/>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3" name="Straight Connector 332"/>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4" name="Straight Connector 333"/>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5" name="Straight Connector 334"/>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6" name="Straight Connector 335"/>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337" name="Group 336"/>
            <p:cNvGrpSpPr/>
            <p:nvPr/>
          </p:nvGrpSpPr>
          <p:grpSpPr>
            <a:xfrm>
              <a:off x="3459493" y="2422096"/>
              <a:ext cx="267064" cy="124811"/>
              <a:chOff x="3082673" y="4190298"/>
              <a:chExt cx="321481" cy="199164"/>
            </a:xfrm>
          </p:grpSpPr>
          <p:cxnSp>
            <p:nvCxnSpPr>
              <p:cNvPr id="338" name="Straight Connector 337"/>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39" name="Straight Connector 338"/>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0" name="Straight Connector 339"/>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1" name="Straight Connector 340"/>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2" name="Straight Connector 341"/>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3" name="Straight Connector 342"/>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4" name="Straight Connector 343"/>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5" name="Straight Connector 344"/>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6" name="Straight Connector 345"/>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7" name="Straight Connector 346"/>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8" name="Straight Connector 347"/>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49" name="Straight Connector 348"/>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0" name="Straight Connector 349"/>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1" name="Straight Connector 350"/>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2" name="Straight Connector 351"/>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3" name="Straight Connector 352"/>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354" name="Group 353"/>
            <p:cNvGrpSpPr/>
            <p:nvPr/>
          </p:nvGrpSpPr>
          <p:grpSpPr>
            <a:xfrm>
              <a:off x="3744609" y="2421530"/>
              <a:ext cx="267064" cy="125302"/>
              <a:chOff x="3082673" y="4191097"/>
              <a:chExt cx="321481" cy="199947"/>
            </a:xfrm>
          </p:grpSpPr>
          <p:cxnSp>
            <p:nvCxnSpPr>
              <p:cNvPr id="356" name="Straight Connector 355"/>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7" name="Straight Connector 356"/>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8" name="Straight Connector 357"/>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59" name="Straight Connector 358"/>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60" name="Straight Connector 359"/>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61" name="Straight Connector 360"/>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62" name="Straight Connector 361"/>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4" name="Straight Connector 373"/>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5" name="Straight Connector 374"/>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6" name="Straight Connector 375"/>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7" name="Straight Connector 376"/>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8" name="Straight Connector 377"/>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79" name="Straight Connector 378"/>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80" name="Straight Connector 379"/>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81" name="Straight Connector 380"/>
              <p:cNvCxnSpPr/>
              <p:nvPr/>
            </p:nvCxnSpPr>
            <p:spPr>
              <a:xfrm flipV="1">
                <a:off x="3382709"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88" name="Straight Connector 387"/>
              <p:cNvCxnSpPr/>
              <p:nvPr/>
            </p:nvCxnSpPr>
            <p:spPr>
              <a:xfrm flipV="1">
                <a:off x="3404154" y="419273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389" name="Group 388"/>
            <p:cNvGrpSpPr/>
            <p:nvPr/>
          </p:nvGrpSpPr>
          <p:grpSpPr>
            <a:xfrm>
              <a:off x="4028450" y="2422662"/>
              <a:ext cx="267064" cy="124811"/>
              <a:chOff x="3082673" y="4190298"/>
              <a:chExt cx="321481" cy="199164"/>
            </a:xfrm>
          </p:grpSpPr>
          <p:cxnSp>
            <p:nvCxnSpPr>
              <p:cNvPr id="390" name="Straight Connector 389"/>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393" name="Straight Connector 392"/>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75" name="Straight Connector 674"/>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76" name="Straight Connector 675"/>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77" name="Straight Connector 676"/>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78" name="Straight Connector 677"/>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79" name="Straight Connector 678"/>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0" name="Straight Connector 679"/>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1" name="Straight Connector 680"/>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2" name="Straight Connector 681"/>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3" name="Straight Connector 682"/>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4" name="Straight Connector 683"/>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5" name="Straight Connector 684"/>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6" name="Straight Connector 685"/>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7" name="Straight Connector 686"/>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88" name="Straight Connector 687"/>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689" name="Group 688"/>
            <p:cNvGrpSpPr/>
            <p:nvPr/>
          </p:nvGrpSpPr>
          <p:grpSpPr>
            <a:xfrm>
              <a:off x="4314426" y="2423195"/>
              <a:ext cx="267064" cy="124811"/>
              <a:chOff x="3082673" y="4190298"/>
              <a:chExt cx="321481" cy="199164"/>
            </a:xfrm>
          </p:grpSpPr>
          <p:cxnSp>
            <p:nvCxnSpPr>
              <p:cNvPr id="690" name="Straight Connector 689"/>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1" name="Straight Connector 690"/>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2" name="Straight Connector 691"/>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3" name="Straight Connector 692"/>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4" name="Straight Connector 693"/>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5" name="Straight Connector 694"/>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6" name="Straight Connector 695"/>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7" name="Straight Connector 696"/>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8" name="Straight Connector 697"/>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699" name="Straight Connector 698"/>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0" name="Straight Connector 699"/>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1" name="Straight Connector 700"/>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2" name="Straight Connector 701"/>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3" name="Straight Connector 702"/>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4" name="Straight Connector 703"/>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5" name="Straight Connector 704"/>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06" name="Group 705"/>
            <p:cNvGrpSpPr/>
            <p:nvPr/>
          </p:nvGrpSpPr>
          <p:grpSpPr>
            <a:xfrm>
              <a:off x="4599542" y="2422629"/>
              <a:ext cx="267064" cy="125302"/>
              <a:chOff x="3082673" y="4191097"/>
              <a:chExt cx="321481" cy="199947"/>
            </a:xfrm>
          </p:grpSpPr>
          <p:cxnSp>
            <p:nvCxnSpPr>
              <p:cNvPr id="707" name="Straight Connector 706"/>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8" name="Straight Connector 707"/>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09" name="Straight Connector 708"/>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0" name="Straight Connector 709"/>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1" name="Straight Connector 710"/>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2" name="Straight Connector 711"/>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3" name="Straight Connector 712"/>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4" name="Straight Connector 713"/>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5" name="Straight Connector 714"/>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6" name="Straight Connector 715"/>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7" name="Straight Connector 716"/>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8" name="Straight Connector 717"/>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19" name="Straight Connector 718"/>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0" name="Straight Connector 719"/>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1" name="Straight Connector 720"/>
              <p:cNvCxnSpPr/>
              <p:nvPr/>
            </p:nvCxnSpPr>
            <p:spPr>
              <a:xfrm flipV="1">
                <a:off x="3382709"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2" name="Straight Connector 721"/>
              <p:cNvCxnSpPr/>
              <p:nvPr/>
            </p:nvCxnSpPr>
            <p:spPr>
              <a:xfrm flipV="1">
                <a:off x="3404154" y="419273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23" name="Group 722"/>
            <p:cNvGrpSpPr/>
            <p:nvPr/>
          </p:nvGrpSpPr>
          <p:grpSpPr>
            <a:xfrm>
              <a:off x="4882392" y="2423728"/>
              <a:ext cx="267064" cy="125302"/>
              <a:chOff x="3082673" y="4191097"/>
              <a:chExt cx="321481" cy="199947"/>
            </a:xfrm>
          </p:grpSpPr>
          <p:cxnSp>
            <p:nvCxnSpPr>
              <p:cNvPr id="724" name="Straight Connector 723"/>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5" name="Straight Connector 724"/>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6" name="Straight Connector 725"/>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7" name="Straight Connector 726"/>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8" name="Straight Connector 727"/>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29" name="Straight Connector 728"/>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0" name="Straight Connector 729"/>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1" name="Straight Connector 730"/>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2" name="Straight Connector 731"/>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3" name="Straight Connector 732"/>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4" name="Straight Connector 733"/>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5" name="Straight Connector 734"/>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6" name="Straight Connector 735"/>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7" name="Straight Connector 736"/>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8" name="Straight Connector 737"/>
              <p:cNvCxnSpPr/>
              <p:nvPr/>
            </p:nvCxnSpPr>
            <p:spPr>
              <a:xfrm flipV="1">
                <a:off x="3382709"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39" name="Straight Connector 738"/>
              <p:cNvCxnSpPr/>
              <p:nvPr/>
            </p:nvCxnSpPr>
            <p:spPr>
              <a:xfrm flipV="1">
                <a:off x="3404154" y="419273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40" name="Group 739"/>
            <p:cNvGrpSpPr/>
            <p:nvPr/>
          </p:nvGrpSpPr>
          <p:grpSpPr>
            <a:xfrm>
              <a:off x="5166232" y="2424860"/>
              <a:ext cx="267064" cy="124811"/>
              <a:chOff x="3082673" y="4190298"/>
              <a:chExt cx="321481" cy="199164"/>
            </a:xfrm>
          </p:grpSpPr>
          <p:cxnSp>
            <p:nvCxnSpPr>
              <p:cNvPr id="741" name="Straight Connector 740"/>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2" name="Straight Connector 741"/>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3" name="Straight Connector 742"/>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4" name="Straight Connector 743"/>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5" name="Straight Connector 744"/>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6" name="Straight Connector 745"/>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7" name="Straight Connector 746"/>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8" name="Straight Connector 747"/>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49" name="Straight Connector 748"/>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0" name="Straight Connector 749"/>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1" name="Straight Connector 750"/>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2" name="Straight Connector 751"/>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3" name="Straight Connector 752"/>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4" name="Straight Connector 753"/>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5" name="Straight Connector 754"/>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6" name="Straight Connector 755"/>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57" name="Group 756"/>
            <p:cNvGrpSpPr/>
            <p:nvPr/>
          </p:nvGrpSpPr>
          <p:grpSpPr>
            <a:xfrm>
              <a:off x="5452208" y="2425393"/>
              <a:ext cx="267064" cy="124811"/>
              <a:chOff x="3082673" y="4190298"/>
              <a:chExt cx="321481" cy="199164"/>
            </a:xfrm>
          </p:grpSpPr>
          <p:cxnSp>
            <p:nvCxnSpPr>
              <p:cNvPr id="758" name="Straight Connector 757"/>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59" name="Straight Connector 758"/>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0" name="Straight Connector 759"/>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1" name="Straight Connector 760"/>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2" name="Straight Connector 761"/>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3" name="Straight Connector 762"/>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4" name="Straight Connector 763"/>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5" name="Straight Connector 764"/>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6" name="Straight Connector 765"/>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7" name="Straight Connector 766"/>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8" name="Straight Connector 767"/>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69" name="Straight Connector 768"/>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0" name="Straight Connector 769"/>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1" name="Straight Connector 770"/>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2" name="Straight Connector 771"/>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3" name="Straight Connector 772"/>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74" name="Group 773"/>
            <p:cNvGrpSpPr/>
            <p:nvPr/>
          </p:nvGrpSpPr>
          <p:grpSpPr>
            <a:xfrm>
              <a:off x="5737325" y="2424828"/>
              <a:ext cx="267064" cy="125302"/>
              <a:chOff x="3082673" y="4191097"/>
              <a:chExt cx="321481" cy="199947"/>
            </a:xfrm>
          </p:grpSpPr>
          <p:cxnSp>
            <p:nvCxnSpPr>
              <p:cNvPr id="775" name="Straight Connector 774"/>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6" name="Straight Connector 775"/>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7" name="Straight Connector 776"/>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8" name="Straight Connector 777"/>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79" name="Straight Connector 778"/>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0" name="Straight Connector 779"/>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1" name="Straight Connector 780"/>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2" name="Straight Connector 781"/>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3" name="Straight Connector 782"/>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4" name="Straight Connector 783"/>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5" name="Straight Connector 784"/>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6" name="Straight Connector 785"/>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7" name="Straight Connector 786"/>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8" name="Straight Connector 787"/>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89" name="Straight Connector 788"/>
              <p:cNvCxnSpPr/>
              <p:nvPr/>
            </p:nvCxnSpPr>
            <p:spPr>
              <a:xfrm flipV="1">
                <a:off x="3382709"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0" name="Straight Connector 789"/>
              <p:cNvCxnSpPr/>
              <p:nvPr/>
            </p:nvCxnSpPr>
            <p:spPr>
              <a:xfrm flipV="1">
                <a:off x="3404154" y="419273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791" name="Group 790"/>
            <p:cNvGrpSpPr/>
            <p:nvPr/>
          </p:nvGrpSpPr>
          <p:grpSpPr>
            <a:xfrm>
              <a:off x="6023003" y="2425927"/>
              <a:ext cx="267064" cy="125302"/>
              <a:chOff x="3082673" y="4191097"/>
              <a:chExt cx="321481" cy="199947"/>
            </a:xfrm>
          </p:grpSpPr>
          <p:cxnSp>
            <p:nvCxnSpPr>
              <p:cNvPr id="792" name="Straight Connector 791"/>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3" name="Straight Connector 792"/>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4" name="Straight Connector 793"/>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5" name="Straight Connector 794"/>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6" name="Straight Connector 795"/>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7" name="Straight Connector 796"/>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8" name="Straight Connector 797"/>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799" name="Straight Connector 798"/>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0" name="Straight Connector 799"/>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1" name="Straight Connector 800"/>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2" name="Straight Connector 801"/>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3" name="Straight Connector 802"/>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4" name="Straight Connector 803"/>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5" name="Straight Connector 804"/>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6" name="Straight Connector 805"/>
              <p:cNvCxnSpPr/>
              <p:nvPr/>
            </p:nvCxnSpPr>
            <p:spPr>
              <a:xfrm flipV="1">
                <a:off x="3382709"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07" name="Straight Connector 806"/>
              <p:cNvCxnSpPr/>
              <p:nvPr/>
            </p:nvCxnSpPr>
            <p:spPr>
              <a:xfrm flipV="1">
                <a:off x="3404154" y="419273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808" name="Group 807"/>
            <p:cNvGrpSpPr/>
            <p:nvPr/>
          </p:nvGrpSpPr>
          <p:grpSpPr>
            <a:xfrm>
              <a:off x="6306843" y="2427059"/>
              <a:ext cx="267064" cy="124811"/>
              <a:chOff x="3082673" y="4190298"/>
              <a:chExt cx="321481" cy="199164"/>
            </a:xfrm>
          </p:grpSpPr>
          <p:cxnSp>
            <p:nvCxnSpPr>
              <p:cNvPr id="809" name="Straight Connector 808"/>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0" name="Straight Connector 809"/>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1" name="Straight Connector 810"/>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2" name="Straight Connector 811"/>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3" name="Straight Connector 812"/>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4" name="Straight Connector 813"/>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5" name="Straight Connector 814"/>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6" name="Straight Connector 815"/>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7" name="Straight Connector 816"/>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8" name="Straight Connector 817"/>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19" name="Straight Connector 818"/>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0" name="Straight Connector 819"/>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1" name="Straight Connector 820"/>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2" name="Straight Connector 821"/>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3" name="Straight Connector 822"/>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4" name="Straight Connector 823"/>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825" name="Group 824"/>
            <p:cNvGrpSpPr/>
            <p:nvPr/>
          </p:nvGrpSpPr>
          <p:grpSpPr>
            <a:xfrm>
              <a:off x="6592819" y="2427592"/>
              <a:ext cx="267064" cy="124811"/>
              <a:chOff x="3082673" y="4190298"/>
              <a:chExt cx="321481" cy="199164"/>
            </a:xfrm>
          </p:grpSpPr>
          <p:cxnSp>
            <p:nvCxnSpPr>
              <p:cNvPr id="826" name="Straight Connector 825"/>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7" name="Straight Connector 826"/>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8" name="Straight Connector 827"/>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29" name="Straight Connector 828"/>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0" name="Straight Connector 829"/>
              <p:cNvCxnSpPr/>
              <p:nvPr/>
            </p:nvCxnSpPr>
            <p:spPr>
              <a:xfrm flipV="1">
                <a:off x="3168399" y="419029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1" name="Straight Connector 830"/>
              <p:cNvCxnSpPr/>
              <p:nvPr/>
            </p:nvCxnSpPr>
            <p:spPr>
              <a:xfrm flipV="1">
                <a:off x="3189844"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2" name="Straight Connector 831"/>
              <p:cNvCxnSpPr/>
              <p:nvPr/>
            </p:nvCxnSpPr>
            <p:spPr>
              <a:xfrm flipV="1">
                <a:off x="3211261" y="4190318"/>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3" name="Straight Connector 832"/>
              <p:cNvCxnSpPr/>
              <p:nvPr/>
            </p:nvCxnSpPr>
            <p:spPr>
              <a:xfrm flipV="1">
                <a:off x="3232706"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4" name="Straight Connector 833"/>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5" name="Straight Connector 834"/>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6" name="Straight Connector 835"/>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7" name="Straight Connector 836"/>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8" name="Straight Connector 837"/>
              <p:cNvCxnSpPr/>
              <p:nvPr/>
            </p:nvCxnSpPr>
            <p:spPr>
              <a:xfrm flipV="1">
                <a:off x="3339847" y="419031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39" name="Straight Connector 838"/>
              <p:cNvCxnSpPr/>
              <p:nvPr/>
            </p:nvCxnSpPr>
            <p:spPr>
              <a:xfrm flipV="1">
                <a:off x="3361292" y="4190330"/>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0" name="Straight Connector 839"/>
              <p:cNvCxnSpPr/>
              <p:nvPr/>
            </p:nvCxnSpPr>
            <p:spPr>
              <a:xfrm flipV="1">
                <a:off x="3382709" y="4190334"/>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1" name="Straight Connector 840"/>
              <p:cNvCxnSpPr/>
              <p:nvPr/>
            </p:nvCxnSpPr>
            <p:spPr>
              <a:xfrm flipV="1">
                <a:off x="3404154" y="4190350"/>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842" name="Group 841"/>
            <p:cNvGrpSpPr/>
            <p:nvPr/>
          </p:nvGrpSpPr>
          <p:grpSpPr>
            <a:xfrm>
              <a:off x="6877936" y="2427026"/>
              <a:ext cx="231457" cy="125292"/>
              <a:chOff x="3082673" y="4191097"/>
              <a:chExt cx="278619" cy="199931"/>
            </a:xfrm>
          </p:grpSpPr>
          <p:cxnSp>
            <p:nvCxnSpPr>
              <p:cNvPr id="843" name="Straight Connector 842"/>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4" name="Straight Connector 843"/>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5" name="Straight Connector 844"/>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6" name="Straight Connector 845"/>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7" name="Straight Connector 846"/>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8" name="Straight Connector 847"/>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49" name="Straight Connector 848"/>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0" name="Straight Connector 849"/>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1" name="Straight Connector 850"/>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2" name="Straight Connector 851"/>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3" name="Straight Connector 852"/>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4" name="Straight Connector 853"/>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5" name="Straight Connector 854"/>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56" name="Straight Connector 855"/>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grpSp>
        <p:sp>
          <p:nvSpPr>
            <p:cNvPr id="865" name="TextBox 864"/>
            <p:cNvSpPr txBox="1"/>
            <p:nvPr/>
          </p:nvSpPr>
          <p:spPr>
            <a:xfrm>
              <a:off x="1409187" y="2693472"/>
              <a:ext cx="1118335" cy="238575"/>
            </a:xfrm>
            <a:prstGeom prst="rect">
              <a:avLst/>
            </a:prstGeom>
            <a:noFill/>
          </p:spPr>
          <p:txBody>
            <a:bodyPr wrap="none" rtlCol="0">
              <a:spAutoFit/>
            </a:bodyPr>
            <a:lstStyle/>
            <a:p>
              <a:pPr algn="ctr"/>
              <a:r>
                <a:rPr lang="en-US" sz="1467" dirty="0">
                  <a:solidFill>
                    <a:srgbClr val="4D4D4D"/>
                  </a:solidFill>
                </a:rPr>
                <a:t>CONTINUOUS</a:t>
              </a:r>
            </a:p>
          </p:txBody>
        </p:sp>
        <p:grpSp>
          <p:nvGrpSpPr>
            <p:cNvPr id="866" name="Group 865"/>
            <p:cNvGrpSpPr/>
            <p:nvPr/>
          </p:nvGrpSpPr>
          <p:grpSpPr>
            <a:xfrm>
              <a:off x="7127979" y="2418632"/>
              <a:ext cx="231457" cy="125292"/>
              <a:chOff x="3082673" y="4191097"/>
              <a:chExt cx="278619" cy="199931"/>
            </a:xfrm>
          </p:grpSpPr>
          <p:cxnSp>
            <p:nvCxnSpPr>
              <p:cNvPr id="867" name="Straight Connector 866"/>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68" name="Straight Connector 867"/>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69" name="Straight Connector 868"/>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0" name="Straight Connector 869"/>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1" name="Straight Connector 870"/>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2" name="Straight Connector 871"/>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3" name="Straight Connector 872"/>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4" name="Straight Connector 873"/>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5" name="Straight Connector 874"/>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6" name="Straight Connector 875"/>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7" name="Straight Connector 876"/>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8" name="Straight Connector 877"/>
              <p:cNvCxnSpPr/>
              <p:nvPr/>
            </p:nvCxnSpPr>
            <p:spPr>
              <a:xfrm flipV="1">
                <a:off x="3318428" y="419114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79" name="Straight Connector 878"/>
              <p:cNvCxnSpPr/>
              <p:nvPr/>
            </p:nvCxnSpPr>
            <p:spPr>
              <a:xfrm flipV="1">
                <a:off x="3339847"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0" name="Straight Connector 879"/>
              <p:cNvCxnSpPr/>
              <p:nvPr/>
            </p:nvCxnSpPr>
            <p:spPr>
              <a:xfrm flipV="1">
                <a:off x="3361292" y="4192711"/>
                <a:ext cx="0" cy="198313"/>
              </a:xfrm>
              <a:prstGeom prst="line">
                <a:avLst/>
              </a:prstGeom>
              <a:ln/>
            </p:spPr>
            <p:style>
              <a:lnRef idx="1">
                <a:schemeClr val="dk1"/>
              </a:lnRef>
              <a:fillRef idx="0">
                <a:schemeClr val="dk1"/>
              </a:fillRef>
              <a:effectRef idx="0">
                <a:schemeClr val="dk1"/>
              </a:effectRef>
              <a:fontRef idx="minor">
                <a:schemeClr val="tx1"/>
              </a:fontRef>
            </p:style>
          </p:cxnSp>
        </p:grpSp>
        <p:grpSp>
          <p:nvGrpSpPr>
            <p:cNvPr id="881" name="Group 880"/>
            <p:cNvGrpSpPr/>
            <p:nvPr/>
          </p:nvGrpSpPr>
          <p:grpSpPr>
            <a:xfrm>
              <a:off x="7382302" y="2418632"/>
              <a:ext cx="178034" cy="125292"/>
              <a:chOff x="3082673" y="4191097"/>
              <a:chExt cx="214310" cy="199931"/>
            </a:xfrm>
          </p:grpSpPr>
          <p:cxnSp>
            <p:nvCxnSpPr>
              <p:cNvPr id="882" name="Straight Connector 881"/>
              <p:cNvCxnSpPr/>
              <p:nvPr/>
            </p:nvCxnSpPr>
            <p:spPr>
              <a:xfrm flipV="1">
                <a:off x="3082673" y="419109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3" name="Straight Connector 882"/>
              <p:cNvCxnSpPr/>
              <p:nvPr/>
            </p:nvCxnSpPr>
            <p:spPr>
              <a:xfrm flipV="1">
                <a:off x="3104118"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4" name="Straight Connector 883"/>
              <p:cNvCxnSpPr/>
              <p:nvPr/>
            </p:nvCxnSpPr>
            <p:spPr>
              <a:xfrm flipV="1">
                <a:off x="3125535" y="4191117"/>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5" name="Straight Connector 884"/>
              <p:cNvCxnSpPr/>
              <p:nvPr/>
            </p:nvCxnSpPr>
            <p:spPr>
              <a:xfrm flipV="1">
                <a:off x="3146980" y="419113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6" name="Straight Connector 885"/>
              <p:cNvCxnSpPr/>
              <p:nvPr/>
            </p:nvCxnSpPr>
            <p:spPr>
              <a:xfrm flipV="1">
                <a:off x="3168399" y="419267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7" name="Straight Connector 886"/>
              <p:cNvCxnSpPr/>
              <p:nvPr/>
            </p:nvCxnSpPr>
            <p:spPr>
              <a:xfrm flipV="1">
                <a:off x="3189844" y="419269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8" name="Straight Connector 887"/>
              <p:cNvCxnSpPr/>
              <p:nvPr/>
            </p:nvCxnSpPr>
            <p:spPr>
              <a:xfrm flipV="1">
                <a:off x="3211261" y="419269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89" name="Straight Connector 888"/>
              <p:cNvCxnSpPr/>
              <p:nvPr/>
            </p:nvCxnSpPr>
            <p:spPr>
              <a:xfrm flipV="1">
                <a:off x="3232706" y="4192715"/>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90" name="Straight Connector 889"/>
              <p:cNvCxnSpPr/>
              <p:nvPr/>
            </p:nvCxnSpPr>
            <p:spPr>
              <a:xfrm flipV="1">
                <a:off x="3254121" y="4191113"/>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91" name="Straight Connector 890"/>
              <p:cNvCxnSpPr/>
              <p:nvPr/>
            </p:nvCxnSpPr>
            <p:spPr>
              <a:xfrm flipV="1">
                <a:off x="3275566" y="4191129"/>
                <a:ext cx="0" cy="198313"/>
              </a:xfrm>
              <a:prstGeom prst="line">
                <a:avLst/>
              </a:prstGeom>
              <a:ln/>
            </p:spPr>
            <p:style>
              <a:lnRef idx="1">
                <a:schemeClr val="dk1"/>
              </a:lnRef>
              <a:fillRef idx="0">
                <a:schemeClr val="dk1"/>
              </a:fillRef>
              <a:effectRef idx="0">
                <a:schemeClr val="dk1"/>
              </a:effectRef>
              <a:fontRef idx="minor">
                <a:schemeClr val="tx1"/>
              </a:fontRef>
            </p:style>
          </p:cxnSp>
          <p:cxnSp>
            <p:nvCxnSpPr>
              <p:cNvPr id="892" name="Straight Connector 891"/>
              <p:cNvCxnSpPr/>
              <p:nvPr/>
            </p:nvCxnSpPr>
            <p:spPr>
              <a:xfrm flipV="1">
                <a:off x="3296983" y="4191133"/>
                <a:ext cx="0" cy="198313"/>
              </a:xfrm>
              <a:prstGeom prst="line">
                <a:avLst/>
              </a:prstGeom>
              <a:ln/>
            </p:spPr>
            <p:style>
              <a:lnRef idx="1">
                <a:schemeClr val="dk1"/>
              </a:lnRef>
              <a:fillRef idx="0">
                <a:schemeClr val="dk1"/>
              </a:fillRef>
              <a:effectRef idx="0">
                <a:schemeClr val="dk1"/>
              </a:effectRef>
              <a:fontRef idx="minor">
                <a:schemeClr val="tx1"/>
              </a:fontRef>
            </p:style>
          </p:cxnSp>
        </p:grpSp>
        <p:sp>
          <p:nvSpPr>
            <p:cNvPr id="895" name="Rectangle 894"/>
            <p:cNvSpPr/>
            <p:nvPr/>
          </p:nvSpPr>
          <p:spPr>
            <a:xfrm>
              <a:off x="3163457" y="2513509"/>
              <a:ext cx="4410122" cy="701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000000"/>
                </a:solidFill>
              </a:endParaRPr>
            </a:p>
          </p:txBody>
        </p:sp>
        <p:sp>
          <p:nvSpPr>
            <p:cNvPr id="896" name="Rectangle 895"/>
            <p:cNvSpPr/>
            <p:nvPr/>
          </p:nvSpPr>
          <p:spPr>
            <a:xfrm>
              <a:off x="3163457" y="2397189"/>
              <a:ext cx="4410122" cy="708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000000"/>
                </a:solidFill>
              </a:endParaRPr>
            </a:p>
          </p:txBody>
        </p:sp>
        <p:grpSp>
          <p:nvGrpSpPr>
            <p:cNvPr id="897" name="Group 896"/>
            <p:cNvGrpSpPr/>
            <p:nvPr/>
          </p:nvGrpSpPr>
          <p:grpSpPr>
            <a:xfrm>
              <a:off x="3168600" y="2283502"/>
              <a:ext cx="3929990" cy="226655"/>
              <a:chOff x="2149702" y="3175119"/>
              <a:chExt cx="4918869" cy="605817"/>
            </a:xfrm>
          </p:grpSpPr>
          <p:sp>
            <p:nvSpPr>
              <p:cNvPr id="898" name="TextBox 897"/>
              <p:cNvSpPr txBox="1"/>
              <p:nvPr/>
            </p:nvSpPr>
            <p:spPr>
              <a:xfrm>
                <a:off x="2149702" y="3184645"/>
                <a:ext cx="520950" cy="596291"/>
              </a:xfrm>
              <a:prstGeom prst="rect">
                <a:avLst/>
              </a:prstGeom>
              <a:noFill/>
            </p:spPr>
            <p:txBody>
              <a:bodyPr wrap="none" rtlCol="0">
                <a:spAutoFit/>
              </a:bodyPr>
              <a:lstStyle/>
              <a:p>
                <a:pPr algn="ctr"/>
                <a:r>
                  <a:rPr lang="en-US" sz="1333" dirty="0">
                    <a:solidFill>
                      <a:srgbClr val="4D4D4D"/>
                    </a:solidFill>
                  </a:rPr>
                  <a:t>8AM</a:t>
                </a:r>
              </a:p>
            </p:txBody>
          </p:sp>
          <p:sp>
            <p:nvSpPr>
              <p:cNvPr id="899" name="TextBox 898"/>
              <p:cNvSpPr txBox="1"/>
              <p:nvPr/>
            </p:nvSpPr>
            <p:spPr>
              <a:xfrm>
                <a:off x="2717568" y="3175119"/>
                <a:ext cx="623274" cy="596290"/>
              </a:xfrm>
              <a:prstGeom prst="rect">
                <a:avLst/>
              </a:prstGeom>
              <a:noFill/>
            </p:spPr>
            <p:txBody>
              <a:bodyPr wrap="none" rtlCol="0">
                <a:spAutoFit/>
              </a:bodyPr>
              <a:lstStyle/>
              <a:p>
                <a:pPr algn="ctr"/>
                <a:r>
                  <a:rPr lang="en-US" sz="1333" dirty="0">
                    <a:solidFill>
                      <a:srgbClr val="4D4D4D"/>
                    </a:solidFill>
                  </a:rPr>
                  <a:t>10AM</a:t>
                </a:r>
              </a:p>
            </p:txBody>
          </p:sp>
          <p:sp>
            <p:nvSpPr>
              <p:cNvPr id="900" name="TextBox 899"/>
              <p:cNvSpPr txBox="1"/>
              <p:nvPr/>
            </p:nvSpPr>
            <p:spPr>
              <a:xfrm>
                <a:off x="3353687" y="3175119"/>
                <a:ext cx="609732" cy="596290"/>
              </a:xfrm>
              <a:prstGeom prst="rect">
                <a:avLst/>
              </a:prstGeom>
              <a:noFill/>
            </p:spPr>
            <p:txBody>
              <a:bodyPr wrap="none" rtlCol="0">
                <a:spAutoFit/>
              </a:bodyPr>
              <a:lstStyle/>
              <a:p>
                <a:pPr algn="ctr"/>
                <a:r>
                  <a:rPr lang="en-US" sz="1333" dirty="0">
                    <a:solidFill>
                      <a:srgbClr val="4D4D4D"/>
                    </a:solidFill>
                  </a:rPr>
                  <a:t>12PM</a:t>
                </a:r>
              </a:p>
            </p:txBody>
          </p:sp>
          <p:sp>
            <p:nvSpPr>
              <p:cNvPr id="901" name="TextBox 900"/>
              <p:cNvSpPr txBox="1"/>
              <p:nvPr/>
            </p:nvSpPr>
            <p:spPr>
              <a:xfrm>
                <a:off x="4051248" y="3175121"/>
                <a:ext cx="507408" cy="596290"/>
              </a:xfrm>
              <a:prstGeom prst="rect">
                <a:avLst/>
              </a:prstGeom>
              <a:noFill/>
            </p:spPr>
            <p:txBody>
              <a:bodyPr wrap="none" rtlCol="0">
                <a:spAutoFit/>
              </a:bodyPr>
              <a:lstStyle/>
              <a:p>
                <a:pPr algn="ctr"/>
                <a:r>
                  <a:rPr lang="en-US" sz="1333" dirty="0">
                    <a:solidFill>
                      <a:srgbClr val="4D4D4D"/>
                    </a:solidFill>
                  </a:rPr>
                  <a:t>2PM</a:t>
                </a:r>
              </a:p>
            </p:txBody>
          </p:sp>
          <p:sp>
            <p:nvSpPr>
              <p:cNvPr id="902" name="TextBox 901"/>
              <p:cNvSpPr txBox="1"/>
              <p:nvPr/>
            </p:nvSpPr>
            <p:spPr>
              <a:xfrm>
                <a:off x="4680597" y="3175121"/>
                <a:ext cx="507408" cy="596290"/>
              </a:xfrm>
              <a:prstGeom prst="rect">
                <a:avLst/>
              </a:prstGeom>
              <a:noFill/>
            </p:spPr>
            <p:txBody>
              <a:bodyPr wrap="none" rtlCol="0">
                <a:spAutoFit/>
              </a:bodyPr>
              <a:lstStyle/>
              <a:p>
                <a:pPr algn="ctr"/>
                <a:r>
                  <a:rPr lang="en-US" sz="1333" dirty="0">
                    <a:solidFill>
                      <a:srgbClr val="4D4D4D"/>
                    </a:solidFill>
                  </a:rPr>
                  <a:t>4PM</a:t>
                </a:r>
              </a:p>
            </p:txBody>
          </p:sp>
          <p:sp>
            <p:nvSpPr>
              <p:cNvPr id="903" name="TextBox 902"/>
              <p:cNvSpPr txBox="1"/>
              <p:nvPr/>
            </p:nvSpPr>
            <p:spPr>
              <a:xfrm>
                <a:off x="5299623" y="3175119"/>
                <a:ext cx="507408" cy="596291"/>
              </a:xfrm>
              <a:prstGeom prst="rect">
                <a:avLst/>
              </a:prstGeom>
              <a:noFill/>
            </p:spPr>
            <p:txBody>
              <a:bodyPr wrap="none" rtlCol="0">
                <a:spAutoFit/>
              </a:bodyPr>
              <a:lstStyle/>
              <a:p>
                <a:pPr algn="ctr"/>
                <a:r>
                  <a:rPr lang="en-US" sz="1333" dirty="0">
                    <a:solidFill>
                      <a:srgbClr val="4D4D4D"/>
                    </a:solidFill>
                  </a:rPr>
                  <a:t>6PM</a:t>
                </a:r>
              </a:p>
            </p:txBody>
          </p:sp>
          <p:sp>
            <p:nvSpPr>
              <p:cNvPr id="904" name="TextBox 903"/>
              <p:cNvSpPr txBox="1"/>
              <p:nvPr/>
            </p:nvSpPr>
            <p:spPr>
              <a:xfrm>
                <a:off x="5928976" y="3175119"/>
                <a:ext cx="507408" cy="596291"/>
              </a:xfrm>
              <a:prstGeom prst="rect">
                <a:avLst/>
              </a:prstGeom>
              <a:noFill/>
            </p:spPr>
            <p:txBody>
              <a:bodyPr wrap="none" rtlCol="0">
                <a:spAutoFit/>
              </a:bodyPr>
              <a:lstStyle/>
              <a:p>
                <a:pPr algn="ctr"/>
                <a:r>
                  <a:rPr lang="en-US" sz="1333" dirty="0">
                    <a:solidFill>
                      <a:srgbClr val="4D4D4D"/>
                    </a:solidFill>
                  </a:rPr>
                  <a:t>8PM</a:t>
                </a:r>
              </a:p>
            </p:txBody>
          </p:sp>
          <p:sp>
            <p:nvSpPr>
              <p:cNvPr id="905" name="TextBox 904"/>
              <p:cNvSpPr txBox="1"/>
              <p:nvPr/>
            </p:nvSpPr>
            <p:spPr>
              <a:xfrm>
                <a:off x="6458839" y="3175119"/>
                <a:ext cx="609732" cy="596291"/>
              </a:xfrm>
              <a:prstGeom prst="rect">
                <a:avLst/>
              </a:prstGeom>
              <a:noFill/>
            </p:spPr>
            <p:txBody>
              <a:bodyPr wrap="none" rtlCol="0">
                <a:spAutoFit/>
              </a:bodyPr>
              <a:lstStyle/>
              <a:p>
                <a:pPr algn="ctr"/>
                <a:r>
                  <a:rPr lang="en-US" sz="1333" dirty="0">
                    <a:solidFill>
                      <a:srgbClr val="4D4D4D"/>
                    </a:solidFill>
                  </a:rPr>
                  <a:t>10PM</a:t>
                </a:r>
              </a:p>
            </p:txBody>
          </p:sp>
        </p:grpSp>
        <p:sp>
          <p:nvSpPr>
            <p:cNvPr id="907" name="TextBox 906"/>
            <p:cNvSpPr txBox="1"/>
            <p:nvPr/>
          </p:nvSpPr>
          <p:spPr>
            <a:xfrm>
              <a:off x="7107152" y="2282901"/>
              <a:ext cx="497972" cy="223091"/>
            </a:xfrm>
            <a:prstGeom prst="rect">
              <a:avLst/>
            </a:prstGeom>
            <a:noFill/>
          </p:spPr>
          <p:txBody>
            <a:bodyPr wrap="none" rtlCol="0">
              <a:spAutoFit/>
            </a:bodyPr>
            <a:lstStyle/>
            <a:p>
              <a:pPr algn="ctr"/>
              <a:r>
                <a:rPr lang="en-US" sz="1333" dirty="0">
                  <a:solidFill>
                    <a:srgbClr val="4D4D4D"/>
                  </a:solidFill>
                </a:rPr>
                <a:t>12AM</a:t>
              </a:r>
            </a:p>
          </p:txBody>
        </p:sp>
        <p:pic>
          <p:nvPicPr>
            <p:cNvPr id="916" name="Picture 2"/>
            <p:cNvPicPr>
              <a:picLocks noChangeAspect="1"/>
            </p:cNvPicPr>
            <p:nvPr/>
          </p:nvPicPr>
          <p:blipFill>
            <a:blip r:embed="rId5" cstate="print"/>
            <a:srcRect l="20219" r="27917"/>
            <a:stretch>
              <a:fillRect/>
            </a:stretch>
          </p:blipFill>
          <p:spPr bwMode="auto">
            <a:xfrm>
              <a:off x="1606858" y="2155173"/>
              <a:ext cx="550418" cy="611978"/>
            </a:xfrm>
            <a:prstGeom prst="rect">
              <a:avLst/>
            </a:prstGeom>
            <a:noFill/>
            <a:ln w="9525">
              <a:noFill/>
              <a:miter lim="800000"/>
              <a:headEnd/>
              <a:tailEnd/>
            </a:ln>
          </p:spPr>
        </p:pic>
      </p:grpSp>
      <p:sp>
        <p:nvSpPr>
          <p:cNvPr id="311" name="Title 4"/>
          <p:cNvSpPr txBox="1">
            <a:spLocks/>
          </p:cNvSpPr>
          <p:nvPr/>
        </p:nvSpPr>
        <p:spPr bwMode="gray">
          <a:xfrm>
            <a:off x="681022" y="482601"/>
            <a:ext cx="11214100" cy="613833"/>
          </a:xfrm>
          <a:prstGeom prst="rect">
            <a:avLst/>
          </a:prstGeom>
          <a:noFill/>
        </p:spPr>
        <p:txBody>
          <a:bodyPr lIns="0" tIns="0" rIns="0" bIns="0" anchor="t" anchorCtr="0"/>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endParaRPr lang="en-US" sz="4267" dirty="0">
              <a:solidFill>
                <a:srgbClr val="3892D0"/>
              </a:solidFill>
            </a:endParaRPr>
          </a:p>
        </p:txBody>
      </p:sp>
      <p:grpSp>
        <p:nvGrpSpPr>
          <p:cNvPr id="4" name="Group 3"/>
          <p:cNvGrpSpPr/>
          <p:nvPr/>
        </p:nvGrpSpPr>
        <p:grpSpPr>
          <a:xfrm>
            <a:off x="1422401" y="1234831"/>
            <a:ext cx="9519500" cy="999615"/>
            <a:chOff x="1066800" y="926123"/>
            <a:chExt cx="7139625" cy="749711"/>
          </a:xfrm>
        </p:grpSpPr>
        <p:sp>
          <p:nvSpPr>
            <p:cNvPr id="310" name="Round Same Side Corner Rectangle 309"/>
            <p:cNvSpPr/>
            <p:nvPr/>
          </p:nvSpPr>
          <p:spPr>
            <a:xfrm>
              <a:off x="1066800" y="926123"/>
              <a:ext cx="7139625" cy="749711"/>
            </a:xfrm>
            <a:prstGeom prst="round2SameRect">
              <a:avLst>
                <a:gd name="adj1" fmla="val 2580"/>
                <a:gd name="adj2" fmla="val 0"/>
              </a:avLst>
            </a:prstGeom>
            <a:gradFill flip="none" rotWithShape="1">
              <a:gsLst>
                <a:gs pos="0">
                  <a:schemeClr val="bg2">
                    <a:lumMod val="20000"/>
                    <a:lumOff val="80000"/>
                  </a:schemeClr>
                </a:gs>
                <a:gs pos="100000">
                  <a:schemeClr val="bg1">
                    <a:alpha val="0"/>
                  </a:schemeClr>
                </a:gs>
              </a:gsLst>
              <a:lin ang="16200000" scaled="1"/>
              <a:tileRect/>
            </a:gradFill>
            <a:ln w="12700">
              <a:gradFill>
                <a:gsLst>
                  <a:gs pos="0">
                    <a:schemeClr val="bg2">
                      <a:lumMod val="40000"/>
                      <a:lumOff val="60000"/>
                    </a:schemeClr>
                  </a:gs>
                  <a:gs pos="100000">
                    <a:schemeClr val="bg1">
                      <a:alpha val="0"/>
                    </a:schemeClr>
                  </a:gs>
                </a:gsLst>
                <a:lin ang="5400000" scaled="0"/>
              </a:gra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667" dirty="0">
                <a:solidFill>
                  <a:srgbClr val="4D4D4D"/>
                </a:solidFill>
              </a:endParaRPr>
            </a:p>
          </p:txBody>
        </p:sp>
        <p:sp>
          <p:nvSpPr>
            <p:cNvPr id="313" name="Rounded Rectangle 175"/>
            <p:cNvSpPr>
              <a:spLocks noChangeArrowheads="1"/>
            </p:cNvSpPr>
            <p:nvPr/>
          </p:nvSpPr>
          <p:spPr bwMode="gray">
            <a:xfrm>
              <a:off x="1291097" y="1147088"/>
              <a:ext cx="6686728" cy="307825"/>
            </a:xfrm>
            <a:prstGeom prst="rect">
              <a:avLst/>
            </a:prstGeom>
            <a:noFill/>
            <a:ln w="57150" algn="ctr">
              <a:noFill/>
              <a:round/>
              <a:headEnd/>
              <a:tailEnd/>
            </a:ln>
          </p:spPr>
          <p:txBody>
            <a:bodyPr wrap="square" lIns="0" tIns="0" rIns="0" bIns="0" anchor="t" anchorCtr="0">
              <a:spAutoFit/>
            </a:bodyPr>
            <a:lstStyle/>
            <a:p>
              <a:pPr algn="ctr"/>
              <a:r>
                <a:rPr lang="en-US" sz="2667" dirty="0" smtClean="0">
                  <a:solidFill>
                    <a:schemeClr val="tx2"/>
                  </a:solidFill>
                </a:rPr>
                <a:t>P</a:t>
              </a:r>
              <a:r>
                <a:rPr lang="cs-CZ" sz="2667" dirty="0" err="1" smtClean="0">
                  <a:solidFill>
                    <a:schemeClr val="tx2"/>
                  </a:solidFill>
                </a:rPr>
                <a:t>oskytuje</a:t>
              </a:r>
              <a:r>
                <a:rPr lang="en-US" sz="2667" dirty="0" smtClean="0">
                  <a:solidFill>
                    <a:schemeClr val="tx2"/>
                  </a:solidFill>
                </a:rPr>
                <a:t> </a:t>
              </a:r>
              <a:r>
                <a:rPr lang="cs-CZ" sz="2667" dirty="0" smtClean="0">
                  <a:solidFill>
                    <a:schemeClr val="tx2"/>
                  </a:solidFill>
                </a:rPr>
                <a:t>přístup k datům v LIBOVOLNÉM bodu v čase</a:t>
              </a:r>
              <a:endParaRPr lang="en-US" sz="2667" dirty="0">
                <a:solidFill>
                  <a:schemeClr val="tx2"/>
                </a:solidFill>
              </a:endParaRPr>
            </a:p>
          </p:txBody>
        </p:sp>
      </p:grpSp>
      <p:sp>
        <p:nvSpPr>
          <p:cNvPr id="314" name="Rounded Rectangle 313"/>
          <p:cNvSpPr/>
          <p:nvPr/>
        </p:nvSpPr>
        <p:spPr>
          <a:xfrm>
            <a:off x="1877231" y="4929658"/>
            <a:ext cx="8569339" cy="943908"/>
          </a:xfrm>
          <a:prstGeom prst="roundRect">
            <a:avLst/>
          </a:prstGeom>
          <a:gradFill>
            <a:gsLst>
              <a:gs pos="0">
                <a:schemeClr val="dk1">
                  <a:tint val="50000"/>
                  <a:satMod val="300000"/>
                  <a:lumMod val="40000"/>
                  <a:lumOff val="60000"/>
                </a:schemeClr>
              </a:gs>
              <a:gs pos="100000">
                <a:schemeClr val="bg1"/>
              </a:gs>
            </a:gsLst>
            <a:lin ang="13500000" scaled="0"/>
          </a:gradFill>
          <a:ln w="1270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rgbClr val="FFFFFF"/>
              </a:solidFill>
            </a:endParaRPr>
          </a:p>
        </p:txBody>
      </p:sp>
      <p:pic>
        <p:nvPicPr>
          <p:cNvPr id="857" name="Picture 2" descr="C:\Users\prahlm\AppData\Local\Microsoft\Windows\Temporary Internet Files\Content.IE5\VC6W5Y9P\MC900434804[1].png"/>
          <p:cNvPicPr>
            <a:picLocks noChangeAspect="1" noChangeArrowheads="1"/>
          </p:cNvPicPr>
          <p:nvPr/>
        </p:nvPicPr>
        <p:blipFill>
          <a:blip r:embed="rId6" cstate="print"/>
          <a:srcRect/>
          <a:stretch>
            <a:fillRect/>
          </a:stretch>
        </p:blipFill>
        <p:spPr bwMode="auto">
          <a:xfrm>
            <a:off x="2227758" y="5027026"/>
            <a:ext cx="534303" cy="546511"/>
          </a:xfrm>
          <a:prstGeom prst="rect">
            <a:avLst/>
          </a:prstGeom>
          <a:noFill/>
        </p:spPr>
      </p:pic>
      <p:pic>
        <p:nvPicPr>
          <p:cNvPr id="859" name="Picture 8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3106" y="5315769"/>
            <a:ext cx="504465" cy="185848"/>
          </a:xfrm>
          <a:prstGeom prst="rect">
            <a:avLst/>
          </a:prstGeom>
        </p:spPr>
      </p:pic>
      <p:pic>
        <p:nvPicPr>
          <p:cNvPr id="860" name="Picture 8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278" y="5305725"/>
            <a:ext cx="504465" cy="185848"/>
          </a:xfrm>
          <a:prstGeom prst="rect">
            <a:avLst/>
          </a:prstGeom>
        </p:spPr>
      </p:pic>
      <p:sp>
        <p:nvSpPr>
          <p:cNvPr id="861" name="TextBox 860"/>
          <p:cNvSpPr txBox="1"/>
          <p:nvPr/>
        </p:nvSpPr>
        <p:spPr>
          <a:xfrm>
            <a:off x="3593356" y="5104780"/>
            <a:ext cx="663963" cy="297454"/>
          </a:xfrm>
          <a:prstGeom prst="rect">
            <a:avLst/>
          </a:prstGeom>
          <a:noFill/>
        </p:spPr>
        <p:txBody>
          <a:bodyPr wrap="none" rtlCol="0">
            <a:spAutoFit/>
          </a:bodyPr>
          <a:lstStyle/>
          <a:p>
            <a:pPr algn="ctr"/>
            <a:r>
              <a:rPr lang="en-US" sz="1333" dirty="0">
                <a:solidFill>
                  <a:srgbClr val="4D4D4D"/>
                </a:solidFill>
              </a:rPr>
              <a:t>12AM</a:t>
            </a:r>
          </a:p>
        </p:txBody>
      </p:sp>
      <p:sp>
        <p:nvSpPr>
          <p:cNvPr id="862" name="TextBox 861"/>
          <p:cNvSpPr txBox="1"/>
          <p:nvPr/>
        </p:nvSpPr>
        <p:spPr>
          <a:xfrm>
            <a:off x="9508465" y="5098571"/>
            <a:ext cx="663963" cy="297454"/>
          </a:xfrm>
          <a:prstGeom prst="rect">
            <a:avLst/>
          </a:prstGeom>
          <a:noFill/>
        </p:spPr>
        <p:txBody>
          <a:bodyPr wrap="none" rtlCol="0">
            <a:spAutoFit/>
          </a:bodyPr>
          <a:lstStyle/>
          <a:p>
            <a:pPr algn="ctr"/>
            <a:r>
              <a:rPr lang="en-US" sz="1333" dirty="0">
                <a:solidFill>
                  <a:srgbClr val="4D4D4D"/>
                </a:solidFill>
              </a:rPr>
              <a:t>12AM</a:t>
            </a:r>
          </a:p>
        </p:txBody>
      </p:sp>
      <p:sp>
        <p:nvSpPr>
          <p:cNvPr id="863" name="TextBox 862"/>
          <p:cNvSpPr txBox="1"/>
          <p:nvPr/>
        </p:nvSpPr>
        <p:spPr>
          <a:xfrm>
            <a:off x="2131408" y="5524752"/>
            <a:ext cx="954107" cy="318100"/>
          </a:xfrm>
          <a:prstGeom prst="rect">
            <a:avLst/>
          </a:prstGeom>
          <a:noFill/>
        </p:spPr>
        <p:txBody>
          <a:bodyPr wrap="none" rtlCol="0">
            <a:spAutoFit/>
          </a:bodyPr>
          <a:lstStyle/>
          <a:p>
            <a:pPr algn="ctr"/>
            <a:r>
              <a:rPr lang="en-US" sz="1467" dirty="0">
                <a:solidFill>
                  <a:srgbClr val="4D4D4D"/>
                </a:solidFill>
              </a:rPr>
              <a:t>BACKUP</a:t>
            </a:r>
          </a:p>
        </p:txBody>
      </p:sp>
      <p:sp>
        <p:nvSpPr>
          <p:cNvPr id="894" name="Text Placeholder 1"/>
          <p:cNvSpPr txBox="1">
            <a:spLocks/>
          </p:cNvSpPr>
          <p:nvPr/>
        </p:nvSpPr>
        <p:spPr>
          <a:xfrm>
            <a:off x="4100987" y="2510771"/>
            <a:ext cx="5580053" cy="346219"/>
          </a:xfrm>
          <a:prstGeom prst="rect">
            <a:avLst/>
          </a:prstGeom>
          <a:noFill/>
        </p:spPr>
        <p:txBody>
          <a:bodyPr lIns="0" tIns="0" rIns="0" bIns="0" anchor="t" anchorCtr="0"/>
          <a:lstStyle>
            <a:lvl1pPr indent="0" fontAlgn="base">
              <a:spcBef>
                <a:spcPts val="0"/>
              </a:spcBef>
              <a:spcAft>
                <a:spcPct val="0"/>
              </a:spcAft>
              <a:buClr>
                <a:srgbClr val="2C95DD"/>
              </a:buClr>
              <a:buFont typeface="Arial" charset="0"/>
              <a:buNone/>
              <a:tabLst/>
              <a:defRPr sz="2000" b="0">
                <a:solidFill>
                  <a:schemeClr val="bg2"/>
                </a:solidFill>
                <a:latin typeface="Verdana" pitchFamily="34" charset="0"/>
              </a:defRPr>
            </a:lvl1pPr>
            <a:lvl2pPr indent="0" fontAlgn="base">
              <a:spcBef>
                <a:spcPct val="20000"/>
              </a:spcBef>
              <a:spcAft>
                <a:spcPct val="0"/>
              </a:spcAft>
              <a:buClr>
                <a:srgbClr val="2C95DD"/>
              </a:buClr>
              <a:buFont typeface="Arial" charset="0"/>
              <a:buNone/>
              <a:defRPr sz="2000" b="1">
                <a:latin typeface="MetaNormalLF-Roman" pitchFamily="34" charset="0"/>
              </a:defRPr>
            </a:lvl2pPr>
            <a:lvl3pPr indent="0" fontAlgn="base">
              <a:spcBef>
                <a:spcPct val="20000"/>
              </a:spcBef>
              <a:spcAft>
                <a:spcPct val="0"/>
              </a:spcAft>
              <a:buClr>
                <a:srgbClr val="2C95DD"/>
              </a:buClr>
              <a:buFont typeface="Arial" charset="0"/>
              <a:buNone/>
              <a:defRPr b="1">
                <a:latin typeface="MetaNormalLF-Roman" pitchFamily="34" charset="0"/>
              </a:defRPr>
            </a:lvl3pPr>
            <a:lvl4pPr indent="0" fontAlgn="base">
              <a:spcBef>
                <a:spcPct val="20000"/>
              </a:spcBef>
              <a:spcAft>
                <a:spcPct val="0"/>
              </a:spcAft>
              <a:buClr>
                <a:srgbClr val="2C95DD"/>
              </a:buClr>
              <a:buFont typeface="Arial" charset="0"/>
              <a:buNone/>
              <a:defRPr sz="1600" b="1">
                <a:latin typeface="MetaNormalLF-Roman" pitchFamily="34" charset="0"/>
              </a:defRPr>
            </a:lvl4pPr>
            <a:lvl5pPr indent="0" fontAlgn="base">
              <a:spcBef>
                <a:spcPct val="20000"/>
              </a:spcBef>
              <a:spcAft>
                <a:spcPct val="0"/>
              </a:spcAft>
              <a:buClr>
                <a:srgbClr val="2C95DD"/>
              </a:buClr>
              <a:buFont typeface="Arial" charset="0"/>
              <a:buNone/>
              <a:defRPr sz="1600" b="1">
                <a:latin typeface="MetaNormalLF-Roman"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2133" dirty="0">
                <a:solidFill>
                  <a:srgbClr val="4D4D4D"/>
                </a:solidFill>
              </a:rPr>
              <a:t>Recovery Point Objective (RPO)</a:t>
            </a:r>
          </a:p>
          <a:p>
            <a:endParaRPr lang="en-US" sz="2667" dirty="0">
              <a:solidFill>
                <a:srgbClr val="4D4D4D"/>
              </a:solidFill>
            </a:endParaRPr>
          </a:p>
        </p:txBody>
      </p:sp>
      <p:grpSp>
        <p:nvGrpSpPr>
          <p:cNvPr id="2" name="Group 1"/>
          <p:cNvGrpSpPr/>
          <p:nvPr/>
        </p:nvGrpSpPr>
        <p:grpSpPr>
          <a:xfrm>
            <a:off x="1885320" y="3944627"/>
            <a:ext cx="8569338" cy="923343"/>
            <a:chOff x="1413989" y="2958470"/>
            <a:chExt cx="6427004" cy="692507"/>
          </a:xfrm>
        </p:grpSpPr>
        <p:sp>
          <p:nvSpPr>
            <p:cNvPr id="315" name="Rounded Rectangle 314"/>
            <p:cNvSpPr/>
            <p:nvPr/>
          </p:nvSpPr>
          <p:spPr>
            <a:xfrm>
              <a:off x="1413989" y="2958470"/>
              <a:ext cx="6427004" cy="692507"/>
            </a:xfrm>
            <a:prstGeom prst="roundRect">
              <a:avLst/>
            </a:prstGeom>
            <a:gradFill>
              <a:gsLst>
                <a:gs pos="0">
                  <a:schemeClr val="dk1">
                    <a:tint val="50000"/>
                    <a:satMod val="300000"/>
                    <a:lumMod val="40000"/>
                    <a:lumOff val="60000"/>
                  </a:schemeClr>
                </a:gs>
                <a:gs pos="100000">
                  <a:schemeClr val="bg1"/>
                </a:gs>
              </a:gsLst>
              <a:lin ang="13500000" scaled="0"/>
            </a:gradFill>
            <a:ln w="12700">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rgbClr val="FFFFFF"/>
                </a:solidFill>
              </a:endParaRPr>
            </a:p>
          </p:txBody>
        </p:sp>
        <p:pic>
          <p:nvPicPr>
            <p:cNvPr id="858" name="Picture 857" descr="AUTOMATED.jpg"/>
            <p:cNvPicPr>
              <a:picLocks noChangeAspect="1"/>
            </p:cNvPicPr>
            <p:nvPr/>
          </p:nvPicPr>
          <p:blipFill>
            <a:blip r:embed="rId8" cstate="print"/>
            <a:srcRect l="16190" t="15525" r="14286" b="17808"/>
            <a:stretch>
              <a:fillRect/>
            </a:stretch>
          </p:blipFill>
          <p:spPr>
            <a:xfrm>
              <a:off x="1650940" y="2975405"/>
              <a:ext cx="420605" cy="447832"/>
            </a:xfrm>
            <a:prstGeom prst="rect">
              <a:avLst/>
            </a:prstGeom>
          </p:spPr>
        </p:pic>
        <p:sp>
          <p:nvSpPr>
            <p:cNvPr id="864" name="TextBox 863"/>
            <p:cNvSpPr txBox="1"/>
            <p:nvPr/>
          </p:nvSpPr>
          <p:spPr>
            <a:xfrm>
              <a:off x="1470322" y="3389367"/>
              <a:ext cx="1013066" cy="238575"/>
            </a:xfrm>
            <a:prstGeom prst="rect">
              <a:avLst/>
            </a:prstGeom>
            <a:noFill/>
          </p:spPr>
          <p:txBody>
            <a:bodyPr wrap="none" rtlCol="0">
              <a:spAutoFit/>
            </a:bodyPr>
            <a:lstStyle/>
            <a:p>
              <a:pPr algn="ctr"/>
              <a:r>
                <a:rPr lang="en-US" sz="1467" dirty="0">
                  <a:solidFill>
                    <a:srgbClr val="4D4D4D"/>
                  </a:solidFill>
                </a:rPr>
                <a:t>SNAPSHOTS</a:t>
              </a:r>
            </a:p>
          </p:txBody>
        </p:sp>
        <p:pic>
          <p:nvPicPr>
            <p:cNvPr id="908" name="Picture 9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1727" y="3225149"/>
              <a:ext cx="378349" cy="139386"/>
            </a:xfrm>
            <a:prstGeom prst="rect">
              <a:avLst/>
            </a:prstGeom>
          </p:spPr>
        </p:pic>
        <p:pic>
          <p:nvPicPr>
            <p:cNvPr id="909" name="Picture 9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6593" y="3217616"/>
              <a:ext cx="378349" cy="139386"/>
            </a:xfrm>
            <a:prstGeom prst="rect">
              <a:avLst/>
            </a:prstGeom>
          </p:spPr>
        </p:pic>
        <p:sp>
          <p:nvSpPr>
            <p:cNvPr id="910" name="TextBox 909"/>
            <p:cNvSpPr txBox="1"/>
            <p:nvPr/>
          </p:nvSpPr>
          <p:spPr>
            <a:xfrm>
              <a:off x="3172790" y="3066908"/>
              <a:ext cx="416219" cy="223090"/>
            </a:xfrm>
            <a:prstGeom prst="rect">
              <a:avLst/>
            </a:prstGeom>
            <a:noFill/>
          </p:spPr>
          <p:txBody>
            <a:bodyPr wrap="none" rtlCol="0">
              <a:spAutoFit/>
            </a:bodyPr>
            <a:lstStyle/>
            <a:p>
              <a:pPr algn="ctr"/>
              <a:r>
                <a:rPr lang="en-US" sz="1333" dirty="0">
                  <a:solidFill>
                    <a:srgbClr val="4D4D4D"/>
                  </a:solidFill>
                </a:rPr>
                <a:t>8AM</a:t>
              </a:r>
            </a:p>
          </p:txBody>
        </p:sp>
        <p:sp>
          <p:nvSpPr>
            <p:cNvPr id="911" name="TextBox 910"/>
            <p:cNvSpPr txBox="1"/>
            <p:nvPr/>
          </p:nvSpPr>
          <p:spPr>
            <a:xfrm>
              <a:off x="6840587" y="3062251"/>
              <a:ext cx="487153" cy="223090"/>
            </a:xfrm>
            <a:prstGeom prst="rect">
              <a:avLst/>
            </a:prstGeom>
            <a:noFill/>
          </p:spPr>
          <p:txBody>
            <a:bodyPr wrap="none" rtlCol="0">
              <a:spAutoFit/>
            </a:bodyPr>
            <a:lstStyle/>
            <a:p>
              <a:pPr algn="ctr"/>
              <a:r>
                <a:rPr lang="en-US" sz="1333" dirty="0">
                  <a:solidFill>
                    <a:srgbClr val="4D4D4D"/>
                  </a:solidFill>
                </a:rPr>
                <a:t>11PM</a:t>
              </a:r>
            </a:p>
          </p:txBody>
        </p:sp>
        <p:pic>
          <p:nvPicPr>
            <p:cNvPr id="912" name="Picture 9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9027" y="3220493"/>
              <a:ext cx="378349" cy="139386"/>
            </a:xfrm>
            <a:prstGeom prst="rect">
              <a:avLst/>
            </a:prstGeom>
          </p:spPr>
        </p:pic>
        <p:sp>
          <p:nvSpPr>
            <p:cNvPr id="913" name="TextBox 912"/>
            <p:cNvSpPr txBox="1"/>
            <p:nvPr/>
          </p:nvSpPr>
          <p:spPr>
            <a:xfrm>
              <a:off x="4435500" y="3062251"/>
              <a:ext cx="405400" cy="223090"/>
            </a:xfrm>
            <a:prstGeom prst="rect">
              <a:avLst/>
            </a:prstGeom>
            <a:noFill/>
          </p:spPr>
          <p:txBody>
            <a:bodyPr wrap="none" rtlCol="0">
              <a:spAutoFit/>
            </a:bodyPr>
            <a:lstStyle/>
            <a:p>
              <a:pPr algn="ctr"/>
              <a:r>
                <a:rPr lang="en-US" sz="1333" dirty="0">
                  <a:solidFill>
                    <a:srgbClr val="4D4D4D"/>
                  </a:solidFill>
                </a:rPr>
                <a:t>1PM</a:t>
              </a:r>
            </a:p>
          </p:txBody>
        </p:sp>
        <p:pic>
          <p:nvPicPr>
            <p:cNvPr id="914" name="Picture 9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327" y="3220493"/>
              <a:ext cx="378349" cy="139386"/>
            </a:xfrm>
            <a:prstGeom prst="rect">
              <a:avLst/>
            </a:prstGeom>
          </p:spPr>
        </p:pic>
        <p:sp>
          <p:nvSpPr>
            <p:cNvPr id="915" name="TextBox 914"/>
            <p:cNvSpPr txBox="1"/>
            <p:nvPr/>
          </p:nvSpPr>
          <p:spPr>
            <a:xfrm>
              <a:off x="5692800" y="3062251"/>
              <a:ext cx="405400" cy="223090"/>
            </a:xfrm>
            <a:prstGeom prst="rect">
              <a:avLst/>
            </a:prstGeom>
            <a:noFill/>
          </p:spPr>
          <p:txBody>
            <a:bodyPr wrap="none" rtlCol="0">
              <a:spAutoFit/>
            </a:bodyPr>
            <a:lstStyle/>
            <a:p>
              <a:pPr algn="ctr"/>
              <a:r>
                <a:rPr lang="en-US" sz="1333" dirty="0">
                  <a:solidFill>
                    <a:srgbClr val="4D4D4D"/>
                  </a:solidFill>
                </a:rPr>
                <a:t>6PM</a:t>
              </a:r>
            </a:p>
          </p:txBody>
        </p:sp>
      </p:grpSp>
      <p:sp>
        <p:nvSpPr>
          <p:cNvPr id="893" name="TextBox 892"/>
          <p:cNvSpPr txBox="1"/>
          <p:nvPr/>
        </p:nvSpPr>
        <p:spPr>
          <a:xfrm>
            <a:off x="6382822" y="3553196"/>
            <a:ext cx="577401" cy="297454"/>
          </a:xfrm>
          <a:prstGeom prst="rect">
            <a:avLst/>
          </a:prstGeom>
          <a:noFill/>
        </p:spPr>
        <p:txBody>
          <a:bodyPr wrap="none" rtlCol="0">
            <a:spAutoFit/>
          </a:bodyPr>
          <a:lstStyle/>
          <a:p>
            <a:pPr algn="ctr"/>
            <a:r>
              <a:rPr lang="cs-CZ" sz="1333" dirty="0" smtClean="0">
                <a:solidFill>
                  <a:srgbClr val="4D4D4D"/>
                </a:solidFill>
              </a:rPr>
              <a:t>15</a:t>
            </a:r>
            <a:r>
              <a:rPr lang="en-US" sz="1333" dirty="0" smtClean="0">
                <a:solidFill>
                  <a:srgbClr val="4D4D4D"/>
                </a:solidFill>
              </a:rPr>
              <a:t>:27</a:t>
            </a:r>
            <a:endParaRPr lang="en-US" sz="1333" dirty="0">
              <a:solidFill>
                <a:srgbClr val="4D4D4D"/>
              </a:solidFill>
            </a:endParaRPr>
          </a:p>
        </p:txBody>
      </p:sp>
      <p:cxnSp>
        <p:nvCxnSpPr>
          <p:cNvPr id="906" name="Straight Arrow Connector 905"/>
          <p:cNvCxnSpPr/>
          <p:nvPr/>
        </p:nvCxnSpPr>
        <p:spPr>
          <a:xfrm flipV="1">
            <a:off x="8439177" y="3351346"/>
            <a:ext cx="0" cy="30283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7004710" y="2892549"/>
            <a:ext cx="16317" cy="2981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26931" y="5804612"/>
            <a:ext cx="2520690" cy="379656"/>
          </a:xfrm>
          <a:prstGeom prst="rect">
            <a:avLst/>
          </a:prstGeom>
          <a:noFill/>
        </p:spPr>
        <p:txBody>
          <a:bodyPr wrap="none" rtlCol="0">
            <a:spAutoFit/>
          </a:bodyPr>
          <a:lstStyle/>
          <a:p>
            <a:pPr algn="ctr"/>
            <a:r>
              <a:rPr lang="cs-CZ" sz="1867" dirty="0" smtClean="0">
                <a:solidFill>
                  <a:srgbClr val="4D4D4D"/>
                </a:solidFill>
              </a:rPr>
              <a:t>POŠKOZENÍ DAT V</a:t>
            </a:r>
            <a:r>
              <a:rPr lang="en-US" sz="1867" dirty="0" smtClean="0">
                <a:solidFill>
                  <a:srgbClr val="4D4D4D"/>
                </a:solidFill>
              </a:rPr>
              <a:t> </a:t>
            </a:r>
            <a:r>
              <a:rPr lang="cs-CZ" sz="1867" dirty="0" smtClean="0">
                <a:solidFill>
                  <a:srgbClr val="4D4D4D"/>
                </a:solidFill>
              </a:rPr>
              <a:t>15</a:t>
            </a:r>
            <a:r>
              <a:rPr lang="en-US" sz="1867" dirty="0" smtClean="0">
                <a:solidFill>
                  <a:srgbClr val="4D4D4D"/>
                </a:solidFill>
              </a:rPr>
              <a:t>:28</a:t>
            </a:r>
            <a:endParaRPr lang="en-US" sz="1867" dirty="0">
              <a:solidFill>
                <a:srgbClr val="4D4D4D"/>
              </a:solidFill>
            </a:endParaRPr>
          </a:p>
        </p:txBody>
      </p:sp>
      <p:sp>
        <p:nvSpPr>
          <p:cNvPr id="6" name="Right Arrow 5"/>
          <p:cNvSpPr/>
          <p:nvPr/>
        </p:nvSpPr>
        <p:spPr>
          <a:xfrm rot="10800000">
            <a:off x="4149833" y="4981390"/>
            <a:ext cx="2851988" cy="334380"/>
          </a:xfrm>
          <a:prstGeom prst="rightArrow">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3" name="Right Arrow 362"/>
          <p:cNvSpPr/>
          <p:nvPr/>
        </p:nvSpPr>
        <p:spPr>
          <a:xfrm rot="10800000">
            <a:off x="6357434" y="4075385"/>
            <a:ext cx="640503" cy="334380"/>
          </a:xfrm>
          <a:prstGeom prst="rightArrow">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64" name="Straight Connector 363"/>
          <p:cNvCxnSpPr/>
          <p:nvPr/>
        </p:nvCxnSpPr>
        <p:spPr>
          <a:xfrm>
            <a:off x="7022240" y="4929658"/>
            <a:ext cx="0" cy="9424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007016" y="3918464"/>
            <a:ext cx="0" cy="1968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5" name="AutoShape 26"/>
          <p:cNvSpPr>
            <a:spLocks noChangeArrowheads="1"/>
          </p:cNvSpPr>
          <p:nvPr/>
        </p:nvSpPr>
        <p:spPr bwMode="gray">
          <a:xfrm>
            <a:off x="6598583" y="5166113"/>
            <a:ext cx="847316" cy="635487"/>
          </a:xfrm>
          <a:prstGeom prst="irregularSeal1">
            <a:avLst/>
          </a:prstGeom>
          <a:gradFill rotWithShape="1">
            <a:gsLst>
              <a:gs pos="0">
                <a:srgbClr val="FFFF00"/>
              </a:gs>
              <a:gs pos="100000">
                <a:srgbClr val="FF9900">
                  <a:alpha val="79999"/>
                </a:srgbClr>
              </a:gs>
            </a:gsLst>
            <a:path path="shape">
              <a:fillToRect l="50000" t="50000" r="50000" b="50000"/>
            </a:path>
          </a:gradFill>
          <a:ln w="9525" cap="rnd">
            <a:solidFill>
              <a:srgbClr val="FF3300"/>
            </a:solidFill>
            <a:miter lim="800000"/>
            <a:headEnd/>
            <a:tailEnd/>
          </a:ln>
        </p:spPr>
        <p:txBody>
          <a:bodyPr lIns="0" tIns="0" rIns="0" bIns="0" anchor="ctr"/>
          <a:lstStyle/>
          <a:p>
            <a:pPr algn="ctr"/>
            <a:endParaRPr lang="en-US" sz="3200" dirty="0">
              <a:solidFill>
                <a:srgbClr val="000000"/>
              </a:solidFill>
              <a:latin typeface="MetaNormalLF-Roman"/>
              <a:ea typeface="Arial Unicode MS" pitchFamily="34" charset="-128"/>
              <a:cs typeface="Arial Unicode MS" pitchFamily="34" charset="-128"/>
            </a:endParaRPr>
          </a:p>
        </p:txBody>
      </p:sp>
      <p:sp>
        <p:nvSpPr>
          <p:cNvPr id="13" name="TextBox 12"/>
          <p:cNvSpPr txBox="1"/>
          <p:nvPr/>
        </p:nvSpPr>
        <p:spPr>
          <a:xfrm>
            <a:off x="5178636" y="5211421"/>
            <a:ext cx="781323" cy="400110"/>
          </a:xfrm>
          <a:prstGeom prst="rect">
            <a:avLst/>
          </a:prstGeom>
          <a:noFill/>
        </p:spPr>
        <p:txBody>
          <a:bodyPr wrap="square" rtlCol="0">
            <a:spAutoFit/>
          </a:bodyPr>
          <a:lstStyle/>
          <a:p>
            <a:pPr algn="ctr">
              <a:lnSpc>
                <a:spcPts val="1200"/>
              </a:lnSpc>
            </a:pPr>
            <a:r>
              <a:rPr lang="en-US" sz="1333" dirty="0">
                <a:solidFill>
                  <a:srgbClr val="4D4D4D"/>
                </a:solidFill>
              </a:rPr>
              <a:t>12+ </a:t>
            </a:r>
            <a:r>
              <a:rPr lang="en-US" sz="1333" dirty="0" err="1">
                <a:solidFill>
                  <a:srgbClr val="4D4D4D"/>
                </a:solidFill>
              </a:rPr>
              <a:t>Hrs</a:t>
            </a:r>
            <a:endParaRPr lang="en-US" sz="1333" dirty="0">
              <a:solidFill>
                <a:srgbClr val="4D4D4D"/>
              </a:solidFill>
            </a:endParaRPr>
          </a:p>
        </p:txBody>
      </p:sp>
      <p:sp>
        <p:nvSpPr>
          <p:cNvPr id="366" name="TextBox 365"/>
          <p:cNvSpPr txBox="1"/>
          <p:nvPr/>
        </p:nvSpPr>
        <p:spPr>
          <a:xfrm>
            <a:off x="6384146" y="4306692"/>
            <a:ext cx="717820" cy="374461"/>
          </a:xfrm>
          <a:prstGeom prst="rect">
            <a:avLst/>
          </a:prstGeom>
          <a:noFill/>
        </p:spPr>
        <p:txBody>
          <a:bodyPr wrap="square" rtlCol="0">
            <a:spAutoFit/>
          </a:bodyPr>
          <a:lstStyle/>
          <a:p>
            <a:pPr algn="ctr">
              <a:lnSpc>
                <a:spcPts val="1067"/>
              </a:lnSpc>
            </a:pPr>
            <a:r>
              <a:rPr lang="en-US" sz="1333" dirty="0">
                <a:solidFill>
                  <a:srgbClr val="4D4D4D"/>
                </a:solidFill>
              </a:rPr>
              <a:t>3+ </a:t>
            </a:r>
            <a:r>
              <a:rPr lang="en-US" sz="1333" dirty="0" err="1">
                <a:solidFill>
                  <a:srgbClr val="4D4D4D"/>
                </a:solidFill>
              </a:rPr>
              <a:t>Hrs</a:t>
            </a:r>
            <a:endParaRPr lang="en-US" sz="1333" dirty="0">
              <a:solidFill>
                <a:srgbClr val="4D4D4D"/>
              </a:solidFill>
            </a:endParaRPr>
          </a:p>
        </p:txBody>
      </p:sp>
      <p:sp>
        <p:nvSpPr>
          <p:cNvPr id="3" name="Nadpis 2"/>
          <p:cNvSpPr>
            <a:spLocks noGrp="1"/>
          </p:cNvSpPr>
          <p:nvPr>
            <p:ph type="title"/>
          </p:nvPr>
        </p:nvSpPr>
        <p:spPr/>
        <p:txBody>
          <a:bodyPr>
            <a:normAutofit/>
          </a:bodyPr>
          <a:lstStyle/>
          <a:p>
            <a:r>
              <a:rPr lang="cs-CZ" dirty="0" smtClean="0">
                <a:solidFill>
                  <a:schemeClr val="tx2"/>
                </a:solidFill>
              </a:rPr>
              <a:t>Kontinuální ochrana dat – minimalizujte RPO</a:t>
            </a:r>
            <a:endParaRPr lang="cs-CZ" dirty="0">
              <a:solidFill>
                <a:schemeClr val="tx2"/>
              </a:solidFill>
            </a:endParaRPr>
          </a:p>
        </p:txBody>
      </p:sp>
    </p:spTree>
    <p:extLst>
      <p:ext uri="{BB962C8B-B14F-4D97-AF65-F5344CB8AC3E}">
        <p14:creationId xmlns:p14="http://schemas.microsoft.com/office/powerpoint/2010/main" val="32445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wipe(right)">
                                      <p:cBhvr>
                                        <p:cTn id="31" dur="500"/>
                                        <p:tgtEl>
                                          <p:spTgt spid="36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3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6"/>
                                        </p:tgtEl>
                                        <p:attrNameLst>
                                          <p:attrName>style.visibility</p:attrName>
                                        </p:attrNameLst>
                                      </p:cBhvr>
                                      <p:to>
                                        <p:strVal val="visible"/>
                                      </p:to>
                                    </p:set>
                                  </p:childTnLst>
                                </p:cTn>
                              </p:par>
                            </p:childTnLst>
                          </p:cTn>
                        </p:par>
                        <p:par>
                          <p:cTn id="47" fill="hold">
                            <p:stCondLst>
                              <p:cond delay="0"/>
                            </p:stCondLst>
                            <p:childTnLst>
                              <p:par>
                                <p:cTn id="48" presetID="35" presetClass="path" presetSubtype="0" accel="50000" decel="50000" fill="hold" nodeType="afterEffect">
                                  <p:stCondLst>
                                    <p:cond delay="0"/>
                                  </p:stCondLst>
                                  <p:childTnLst>
                                    <p:animMotion origin="layout" path="M 8.33333E-7 1.7284E-6 L -0.125 1.7284E-6 " pathEditMode="relative" rAng="0" ptsTypes="AA">
                                      <p:cBhvr>
                                        <p:cTn id="49" dur="2000" fill="hold"/>
                                        <p:tgtEl>
                                          <p:spTgt spid="906"/>
                                        </p:tgtEl>
                                        <p:attrNameLst>
                                          <p:attrName>ppt_x</p:attrName>
                                          <p:attrName>ppt_y</p:attrName>
                                        </p:attrNameLst>
                                      </p:cBhvr>
                                      <p:rCtr x="-6250" y="0"/>
                                    </p:animMotion>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893"/>
                                        </p:tgtEl>
                                        <p:attrNameLst>
                                          <p:attrName>style.visibility</p:attrName>
                                        </p:attrNameLst>
                                      </p:cBhvr>
                                      <p:to>
                                        <p:strVal val="visible"/>
                                      </p:to>
                                    </p:set>
                                  </p:childTnLst>
                                </p:cTn>
                              </p:par>
                            </p:childTnLst>
                          </p:cTn>
                        </p:par>
                        <p:par>
                          <p:cTn id="53" fill="hold">
                            <p:stCondLst>
                              <p:cond delay="2000"/>
                            </p:stCondLst>
                            <p:childTnLst>
                              <p:par>
                                <p:cTn id="54" presetID="9"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 grpId="0"/>
      <p:bldP spid="5" grpId="0"/>
      <p:bldP spid="6" grpId="0" animBg="1"/>
      <p:bldP spid="363" grpId="0" animBg="1"/>
      <p:bldP spid="355" grpId="0" animBg="1"/>
      <p:bldP spid="13" grpId="0"/>
      <p:bldP spid="3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endParaRPr lang="en-US" b="1" dirty="0">
              <a:solidFill>
                <a:schemeClr val="tx2"/>
              </a:solidFill>
              <a:latin typeface="+mn-lt"/>
            </a:endParaRPr>
          </a:p>
        </p:txBody>
      </p:sp>
      <p:sp>
        <p:nvSpPr>
          <p:cNvPr id="6" name="Title 5"/>
          <p:cNvSpPr>
            <a:spLocks noGrp="1"/>
          </p:cNvSpPr>
          <p:nvPr>
            <p:ph type="ctrTitle"/>
          </p:nvPr>
        </p:nvSpPr>
        <p:spPr/>
        <p:txBody>
          <a:bodyPr/>
          <a:lstStyle/>
          <a:p>
            <a:r>
              <a:rPr lang="cs-CZ" dirty="0">
                <a:latin typeface="+mn-lt"/>
              </a:rPr>
              <a:t>Rodina</a:t>
            </a:r>
            <a:r>
              <a:rPr lang="cs-CZ" dirty="0" smtClean="0">
                <a:latin typeface="+mn-lt"/>
              </a:rPr>
              <a:t> produktů </a:t>
            </a:r>
            <a:r>
              <a:rPr lang="en-US" dirty="0" err="1" smtClean="0">
                <a:latin typeface="+mn-lt"/>
              </a:rPr>
              <a:t>RecoverPoint</a:t>
            </a:r>
            <a:endParaRPr lang="en-US" dirty="0">
              <a:latin typeface="+mn-lt"/>
            </a:endParaRPr>
          </a:p>
        </p:txBody>
      </p:sp>
      <p:sp>
        <p:nvSpPr>
          <p:cNvPr id="9" name="Rounded Rectangle 8"/>
          <p:cNvSpPr/>
          <p:nvPr/>
        </p:nvSpPr>
        <p:spPr>
          <a:xfrm>
            <a:off x="593239" y="1668047"/>
            <a:ext cx="8708571" cy="1900052"/>
          </a:xfrm>
          <a:prstGeom prst="roundRect">
            <a:avLst/>
          </a:prstGeom>
          <a:gradFill flip="none" rotWithShape="1">
            <a:gsLst>
              <a:gs pos="0">
                <a:schemeClr val="bg1">
                  <a:lumMod val="85000"/>
                </a:schemeClr>
              </a:gs>
              <a:gs pos="50000">
                <a:schemeClr val="bg1">
                  <a:lumMod val="95000"/>
                </a:schemeClr>
              </a:gs>
              <a:gs pos="100000">
                <a:schemeClr val="bg1"/>
              </a:gs>
            </a:gsLst>
            <a:lin ang="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799078" y="2328850"/>
            <a:ext cx="7362701" cy="820674"/>
          </a:xfrm>
          <a:prstGeom prst="rect">
            <a:avLst/>
          </a:prstGeom>
          <a:noFill/>
        </p:spPr>
        <p:txBody>
          <a:bodyPr wrap="square" lIns="0" tIns="0" rIns="0" bIns="0" rtlCol="0">
            <a:spAutoFit/>
          </a:bodyPr>
          <a:lstStyle/>
          <a:p>
            <a:r>
              <a:rPr lang="cs-CZ" sz="2133"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Ochrana dat pro disková pole</a:t>
            </a:r>
            <a:endParaRPr lang="en-US" sz="2133"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r>
              <a:rPr lang="en-US" sz="1600" b="1" dirty="0" err="1" smtClean="0">
                <a:solidFill>
                  <a:schemeClr val="bg2">
                    <a:lumMod val="50000"/>
                  </a:schemeClr>
                </a:solidFill>
                <a:ea typeface="Verdana" panose="020B0604030504040204" pitchFamily="34" charset="0"/>
                <a:cs typeface="Verdana" panose="020B0604030504040204" pitchFamily="34" charset="0"/>
              </a:rPr>
              <a:t>Univer</a:t>
            </a:r>
            <a:r>
              <a:rPr lang="cs-CZ" sz="1600" b="1" dirty="0" err="1" smtClean="0">
                <a:solidFill>
                  <a:schemeClr val="bg2">
                    <a:lumMod val="50000"/>
                  </a:schemeClr>
                </a:solidFill>
                <a:ea typeface="Verdana" panose="020B0604030504040204" pitchFamily="34" charset="0"/>
                <a:cs typeface="Verdana" panose="020B0604030504040204" pitchFamily="34" charset="0"/>
              </a:rPr>
              <a:t>zální</a:t>
            </a:r>
            <a:r>
              <a:rPr lang="cs-CZ" sz="1600" b="1" dirty="0" smtClean="0">
                <a:solidFill>
                  <a:schemeClr val="bg2">
                    <a:lumMod val="50000"/>
                  </a:schemeClr>
                </a:solidFill>
                <a:ea typeface="Verdana" panose="020B0604030504040204" pitchFamily="34" charset="0"/>
                <a:cs typeface="Verdana" panose="020B0604030504040204" pitchFamily="34" charset="0"/>
              </a:rPr>
              <a:t> replikace dat pro všechny</a:t>
            </a:r>
            <a:r>
              <a:rPr lang="en-US" sz="1600" b="1" dirty="0" smtClean="0">
                <a:solidFill>
                  <a:schemeClr val="bg2">
                    <a:lumMod val="50000"/>
                  </a:schemeClr>
                </a:solidFill>
                <a:ea typeface="Verdana" panose="020B0604030504040204" pitchFamily="34" charset="0"/>
                <a:cs typeface="Verdana" panose="020B0604030504040204" pitchFamily="34" charset="0"/>
              </a:rPr>
              <a:t> </a:t>
            </a:r>
            <a:r>
              <a:rPr lang="en-US" sz="1600" b="1" dirty="0">
                <a:solidFill>
                  <a:schemeClr val="bg2">
                    <a:lumMod val="50000"/>
                  </a:schemeClr>
                </a:solidFill>
                <a:ea typeface="Verdana" panose="020B0604030504040204" pitchFamily="34" charset="0"/>
                <a:cs typeface="Verdana" panose="020B0604030504040204" pitchFamily="34" charset="0"/>
              </a:rPr>
              <a:t>EMC </a:t>
            </a:r>
            <a:r>
              <a:rPr lang="cs-CZ" sz="1600" b="1" dirty="0" smtClean="0">
                <a:solidFill>
                  <a:schemeClr val="bg2">
                    <a:lumMod val="50000"/>
                  </a:schemeClr>
                </a:solidFill>
                <a:ea typeface="Verdana" panose="020B0604030504040204" pitchFamily="34" charset="0"/>
                <a:cs typeface="Verdana" panose="020B0604030504040204" pitchFamily="34" charset="0"/>
              </a:rPr>
              <a:t>i non-EMC </a:t>
            </a:r>
            <a:r>
              <a:rPr lang="en-US" sz="1600" b="1" dirty="0" smtClean="0">
                <a:solidFill>
                  <a:schemeClr val="bg2">
                    <a:lumMod val="50000"/>
                  </a:schemeClr>
                </a:solidFill>
                <a:ea typeface="Verdana" panose="020B0604030504040204" pitchFamily="34" charset="0"/>
                <a:cs typeface="Verdana" panose="020B0604030504040204" pitchFamily="34" charset="0"/>
              </a:rPr>
              <a:t>platform</a:t>
            </a:r>
            <a:r>
              <a:rPr lang="cs-CZ" sz="1600" b="1" dirty="0" smtClean="0">
                <a:solidFill>
                  <a:schemeClr val="bg2">
                    <a:lumMod val="50000"/>
                  </a:schemeClr>
                </a:solidFill>
                <a:ea typeface="Verdana" panose="020B0604030504040204" pitchFamily="34" charset="0"/>
                <a:cs typeface="Verdana" panose="020B0604030504040204" pitchFamily="34" charset="0"/>
              </a:rPr>
              <a:t>y</a:t>
            </a:r>
            <a:r>
              <a:rPr lang="en-US" sz="1600" b="1" dirty="0" smtClean="0">
                <a:solidFill>
                  <a:schemeClr val="bg2">
                    <a:lumMod val="50000"/>
                  </a:schemeClr>
                </a:solidFill>
                <a:ea typeface="Verdana" panose="020B0604030504040204" pitchFamily="34" charset="0"/>
                <a:cs typeface="Verdana" panose="020B0604030504040204" pitchFamily="34" charset="0"/>
              </a:rPr>
              <a:t>:</a:t>
            </a:r>
            <a:endParaRPr lang="en-US" sz="1600" b="1" dirty="0">
              <a:solidFill>
                <a:schemeClr val="bg2">
                  <a:lumMod val="50000"/>
                </a:schemeClr>
              </a:solidFill>
              <a:ea typeface="Verdana" panose="020B0604030504040204" pitchFamily="34" charset="0"/>
              <a:cs typeface="Verdana" panose="020B0604030504040204" pitchFamily="34" charset="0"/>
            </a:endParaRPr>
          </a:p>
          <a:p>
            <a:r>
              <a:rPr lang="en-US" sz="1600" b="1" dirty="0">
                <a:solidFill>
                  <a:schemeClr val="bg2">
                    <a:lumMod val="50000"/>
                  </a:schemeClr>
                </a:solidFill>
                <a:ea typeface="Verdana" panose="020B0604030504040204" pitchFamily="34" charset="0"/>
                <a:cs typeface="Verdana" panose="020B0604030504040204" pitchFamily="34" charset="0"/>
              </a:rPr>
              <a:t>XtremIO, VPLEX , VNX, VNXe, VNX-F, </a:t>
            </a:r>
            <a:r>
              <a:rPr lang="en-US" sz="1600" b="1" dirty="0" smtClean="0">
                <a:solidFill>
                  <a:schemeClr val="bg2">
                    <a:lumMod val="50000"/>
                  </a:schemeClr>
                </a:solidFill>
                <a:ea typeface="Verdana" panose="020B0604030504040204" pitchFamily="34" charset="0"/>
                <a:cs typeface="Verdana" panose="020B0604030504040204" pitchFamily="34" charset="0"/>
              </a:rPr>
              <a:t>VMAX</a:t>
            </a:r>
            <a:r>
              <a:rPr lang="cs-CZ" sz="1600" b="1" dirty="0" smtClean="0">
                <a:solidFill>
                  <a:schemeClr val="bg2">
                    <a:lumMod val="50000"/>
                  </a:schemeClr>
                </a:solidFill>
                <a:ea typeface="Verdana" panose="020B0604030504040204" pitchFamily="34" charset="0"/>
                <a:cs typeface="Verdana" panose="020B0604030504040204" pitchFamily="34" charset="0"/>
              </a:rPr>
              <a:t>, </a:t>
            </a:r>
            <a:r>
              <a:rPr lang="en-US" sz="1600" b="1" dirty="0" smtClean="0">
                <a:solidFill>
                  <a:schemeClr val="bg2">
                    <a:lumMod val="50000"/>
                  </a:schemeClr>
                </a:solidFill>
                <a:ea typeface="Verdana" panose="020B0604030504040204" pitchFamily="34" charset="0"/>
                <a:cs typeface="Verdana" panose="020B0604030504040204" pitchFamily="34" charset="0"/>
              </a:rPr>
              <a:t>and </a:t>
            </a:r>
            <a:r>
              <a:rPr lang="cs-CZ" sz="1600" b="1" dirty="0" smtClean="0">
                <a:solidFill>
                  <a:schemeClr val="bg2">
                    <a:lumMod val="50000"/>
                  </a:schemeClr>
                </a:solidFill>
                <a:ea typeface="Verdana" panose="020B0604030504040204" pitchFamily="34" charset="0"/>
                <a:cs typeface="Verdana" panose="020B0604030504040204" pitchFamily="34" charset="0"/>
              </a:rPr>
              <a:t>n</a:t>
            </a:r>
            <a:r>
              <a:rPr lang="en-US" sz="1600" b="1" dirty="0" smtClean="0">
                <a:solidFill>
                  <a:schemeClr val="bg2">
                    <a:lumMod val="50000"/>
                  </a:schemeClr>
                </a:solidFill>
                <a:ea typeface="Verdana" panose="020B0604030504040204" pitchFamily="34" charset="0"/>
                <a:cs typeface="Verdana" panose="020B0604030504040204" pitchFamily="34" charset="0"/>
              </a:rPr>
              <a:t>on</a:t>
            </a:r>
            <a:r>
              <a:rPr lang="cs-CZ" sz="1600" b="1" dirty="0" smtClean="0">
                <a:solidFill>
                  <a:schemeClr val="bg2">
                    <a:lumMod val="50000"/>
                  </a:schemeClr>
                </a:solidFill>
                <a:ea typeface="Verdana" panose="020B0604030504040204" pitchFamily="34" charset="0"/>
                <a:cs typeface="Verdana" panose="020B0604030504040204" pitchFamily="34" charset="0"/>
              </a:rPr>
              <a:t>-</a:t>
            </a:r>
            <a:r>
              <a:rPr lang="en-US" sz="1600" b="1" dirty="0" smtClean="0">
                <a:solidFill>
                  <a:schemeClr val="bg2">
                    <a:lumMod val="50000"/>
                  </a:schemeClr>
                </a:solidFill>
                <a:ea typeface="Verdana" panose="020B0604030504040204" pitchFamily="34" charset="0"/>
                <a:cs typeface="Verdana" panose="020B0604030504040204" pitchFamily="34" charset="0"/>
              </a:rPr>
              <a:t>EMC </a:t>
            </a:r>
            <a:r>
              <a:rPr lang="cs-CZ" sz="1600" b="1" dirty="0" smtClean="0">
                <a:solidFill>
                  <a:schemeClr val="bg2">
                    <a:lumMod val="50000"/>
                  </a:schemeClr>
                </a:solidFill>
                <a:ea typeface="Verdana" panose="020B0604030504040204" pitchFamily="34" charset="0"/>
                <a:cs typeface="Verdana" panose="020B0604030504040204" pitchFamily="34" charset="0"/>
              </a:rPr>
              <a:t>disková pole pomocí</a:t>
            </a:r>
            <a:r>
              <a:rPr lang="en-US" sz="1600" b="1" dirty="0" smtClean="0">
                <a:solidFill>
                  <a:schemeClr val="bg2">
                    <a:lumMod val="50000"/>
                  </a:schemeClr>
                </a:solidFill>
                <a:ea typeface="Verdana" panose="020B0604030504040204" pitchFamily="34" charset="0"/>
                <a:cs typeface="Verdana" panose="020B0604030504040204" pitchFamily="34" charset="0"/>
              </a:rPr>
              <a:t> </a:t>
            </a:r>
            <a:r>
              <a:rPr lang="en-US" sz="1600" b="1" dirty="0">
                <a:solidFill>
                  <a:schemeClr val="bg2">
                    <a:lumMod val="50000"/>
                  </a:schemeClr>
                </a:solidFill>
                <a:ea typeface="Verdana" panose="020B0604030504040204" pitchFamily="34" charset="0"/>
                <a:cs typeface="Verdana" panose="020B0604030504040204" pitchFamily="34" charset="0"/>
              </a:rPr>
              <a:t>VPLEX</a:t>
            </a:r>
          </a:p>
        </p:txBody>
      </p:sp>
      <p:sp>
        <p:nvSpPr>
          <p:cNvPr id="13" name="Rounded Rectangle 12"/>
          <p:cNvSpPr/>
          <p:nvPr/>
        </p:nvSpPr>
        <p:spPr>
          <a:xfrm>
            <a:off x="593239" y="4068250"/>
            <a:ext cx="8708571" cy="1900052"/>
          </a:xfrm>
          <a:prstGeom prst="roundRect">
            <a:avLst/>
          </a:prstGeom>
          <a:gradFill flip="none" rotWithShape="1">
            <a:gsLst>
              <a:gs pos="0">
                <a:schemeClr val="bg1">
                  <a:lumMod val="85000"/>
                </a:schemeClr>
              </a:gs>
              <a:gs pos="50000">
                <a:schemeClr val="bg1">
                  <a:lumMod val="95000"/>
                </a:schemeClr>
              </a:gs>
              <a:gs pos="100000">
                <a:schemeClr val="bg1"/>
              </a:gs>
            </a:gsLst>
            <a:lin ang="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TextBox 15"/>
          <p:cNvSpPr txBox="1"/>
          <p:nvPr/>
        </p:nvSpPr>
        <p:spPr>
          <a:xfrm>
            <a:off x="799076" y="1880551"/>
            <a:ext cx="4290952" cy="410433"/>
          </a:xfrm>
          <a:prstGeom prst="rect">
            <a:avLst/>
          </a:prstGeom>
          <a:noFill/>
        </p:spPr>
        <p:txBody>
          <a:bodyPr wrap="square" lIns="0" tIns="0" rIns="0" bIns="0" rtlCol="0">
            <a:spAutoFit/>
          </a:bodyPr>
          <a:lstStyle/>
          <a:p>
            <a:r>
              <a:rPr lang="en-US" sz="2667" b="1" dirty="0">
                <a:solidFill>
                  <a:schemeClr val="tx2"/>
                </a:solidFill>
              </a:rPr>
              <a:t>RecoverPoint</a:t>
            </a:r>
          </a:p>
        </p:txBody>
      </p:sp>
      <p:sp>
        <p:nvSpPr>
          <p:cNvPr id="17" name="TextBox 16"/>
          <p:cNvSpPr txBox="1"/>
          <p:nvPr/>
        </p:nvSpPr>
        <p:spPr>
          <a:xfrm>
            <a:off x="799076" y="4363814"/>
            <a:ext cx="4290952" cy="410433"/>
          </a:xfrm>
          <a:prstGeom prst="rect">
            <a:avLst/>
          </a:prstGeom>
          <a:noFill/>
        </p:spPr>
        <p:txBody>
          <a:bodyPr wrap="square" lIns="0" tIns="0" rIns="0" bIns="0" rtlCol="0">
            <a:spAutoFit/>
          </a:bodyPr>
          <a:lstStyle/>
          <a:p>
            <a:r>
              <a:rPr lang="en-US" sz="2667" b="1" dirty="0">
                <a:solidFill>
                  <a:schemeClr val="tx2"/>
                </a:solidFill>
              </a:rPr>
              <a:t>RecoverPoint for VMS</a:t>
            </a:r>
          </a:p>
        </p:txBody>
      </p:sp>
      <p:sp>
        <p:nvSpPr>
          <p:cNvPr id="18" name="TextBox 17"/>
          <p:cNvSpPr txBox="1"/>
          <p:nvPr/>
        </p:nvSpPr>
        <p:spPr>
          <a:xfrm>
            <a:off x="799076" y="4796116"/>
            <a:ext cx="7362701" cy="820674"/>
          </a:xfrm>
          <a:prstGeom prst="rect">
            <a:avLst/>
          </a:prstGeom>
          <a:noFill/>
        </p:spPr>
        <p:txBody>
          <a:bodyPr wrap="square" lIns="0" tIns="0" rIns="0" bIns="0" rtlCol="0">
            <a:spAutoFit/>
          </a:bodyPr>
          <a:lstStyle/>
          <a:p>
            <a:r>
              <a:rPr lang="cs-CZ" sz="2133" b="1" dirty="0">
                <a:solidFill>
                  <a:schemeClr val="accent1"/>
                </a:solidFill>
                <a:latin typeface="Verdana" panose="020B0604030504040204" pitchFamily="34" charset="0"/>
                <a:ea typeface="Verdana" panose="020B0604030504040204" pitchFamily="34" charset="0"/>
                <a:cs typeface="Verdana" panose="020B0604030504040204" pitchFamily="34" charset="0"/>
              </a:rPr>
              <a:t>Ochrana dat</a:t>
            </a:r>
            <a:r>
              <a:rPr lang="en-US" sz="2133" b="1"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cs-CZ" sz="2133" b="1" dirty="0">
                <a:solidFill>
                  <a:schemeClr val="accent1"/>
                </a:solidFill>
                <a:latin typeface="Verdana" panose="020B0604030504040204" pitchFamily="34" charset="0"/>
                <a:ea typeface="Verdana" panose="020B0604030504040204" pitchFamily="34" charset="0"/>
                <a:cs typeface="Verdana" panose="020B0604030504040204" pitchFamily="34" charset="0"/>
              </a:rPr>
              <a:t>pro virtuální prostředí</a:t>
            </a:r>
            <a:endParaRPr lang="en-US" sz="2133"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r>
              <a:rPr lang="cs-CZ" sz="1600" b="1" dirty="0" smtClean="0">
                <a:solidFill>
                  <a:schemeClr val="bg2">
                    <a:lumMod val="50000"/>
                  </a:schemeClr>
                </a:solidFill>
                <a:ea typeface="Verdana" panose="020B0604030504040204" pitchFamily="34" charset="0"/>
                <a:cs typeface="Verdana" panose="020B0604030504040204" pitchFamily="34" charset="0"/>
              </a:rPr>
              <a:t>Špičkový nástroj pro virtuální infrastrukturu </a:t>
            </a:r>
            <a:r>
              <a:rPr lang="en-US" sz="1600" b="1" dirty="0" smtClean="0">
                <a:solidFill>
                  <a:schemeClr val="bg2">
                    <a:lumMod val="50000"/>
                  </a:schemeClr>
                </a:solidFill>
                <a:ea typeface="Verdana" panose="020B0604030504040204" pitchFamily="34" charset="0"/>
                <a:cs typeface="Verdana" panose="020B0604030504040204" pitchFamily="34" charset="0"/>
              </a:rPr>
              <a:t>VMware</a:t>
            </a:r>
            <a:endParaRPr lang="en-US" sz="1600" b="1" dirty="0">
              <a:solidFill>
                <a:schemeClr val="bg2">
                  <a:lumMod val="50000"/>
                </a:schemeClr>
              </a:solidFill>
              <a:ea typeface="Verdana" panose="020B0604030504040204" pitchFamily="34" charset="0"/>
              <a:cs typeface="Verdana" panose="020B0604030504040204" pitchFamily="34" charset="0"/>
            </a:endParaRPr>
          </a:p>
          <a:p>
            <a:r>
              <a:rPr lang="en-US" sz="1600" b="1" dirty="0">
                <a:solidFill>
                  <a:schemeClr val="bg2">
                    <a:lumMod val="50000"/>
                  </a:schemeClr>
                </a:solidFill>
                <a:ea typeface="Verdana" panose="020B0604030504040204" pitchFamily="34" charset="0"/>
                <a:cs typeface="Verdana" panose="020B0604030504040204" pitchFamily="34" charset="0"/>
              </a:rPr>
              <a:t> </a:t>
            </a:r>
          </a:p>
        </p:txBody>
      </p:sp>
      <p:pic>
        <p:nvPicPr>
          <p:cNvPr id="12" name="Picture 5" descr="C:\Users\bairoa1\AppData\Local\Microsoft\Windows\Temporary Internet Files\Content.Outlook\5G2QZM09\3401-Product-Shot-Recoverpoint-LOW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5457" y="1263942"/>
            <a:ext cx="2667594" cy="2804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6"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581" y="1360483"/>
            <a:ext cx="1143756" cy="22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
          <p:cNvSpPr/>
          <p:nvPr/>
        </p:nvSpPr>
        <p:spPr>
          <a:xfrm>
            <a:off x="9044101" y="1977542"/>
            <a:ext cx="618678" cy="502409"/>
          </a:xfrm>
          <a:prstGeom prst="rightArrow">
            <a:avLst/>
          </a:prstGeom>
          <a:solidFill>
            <a:schemeClr val="accent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C:\Users\bairoa1\AppData\Local\Temp\RecoverPoint 3D Box smal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746" b="10139"/>
          <a:stretch/>
        </p:blipFill>
        <p:spPr bwMode="auto">
          <a:xfrm>
            <a:off x="9069653" y="3647995"/>
            <a:ext cx="2322924" cy="2486437"/>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4"/>
          <p:cNvSpPr/>
          <p:nvPr/>
        </p:nvSpPr>
        <p:spPr>
          <a:xfrm>
            <a:off x="9069653" y="4421906"/>
            <a:ext cx="604031" cy="502772"/>
          </a:xfrm>
          <a:prstGeom prst="rightArrow">
            <a:avLst/>
          </a:prstGeom>
          <a:solidFill>
            <a:schemeClr val="accent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 descr="https://media.licdn.com/mpr/mpr/shrinknp_400_400/AAEAAQAAAAAAAAOLAAAAJDVhZTkxMmNjLTQ3ZTQtNDIxNS05ZjA3LTMwMGQxZjBlYWY5O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1967" y="4126026"/>
            <a:ext cx="1576691" cy="157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194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267" dirty="0">
                <a:latin typeface="+mn-lt"/>
                <a:cs typeface="+mj-cs"/>
              </a:rPr>
              <a:t>RecoverPoint For Virtual Machines</a:t>
            </a:r>
            <a:r>
              <a:rPr lang="en-US" dirty="0"/>
              <a:t> </a:t>
            </a:r>
          </a:p>
        </p:txBody>
      </p:sp>
      <p:sp>
        <p:nvSpPr>
          <p:cNvPr id="4" name="Subtitle 3"/>
          <p:cNvSpPr>
            <a:spLocks noGrp="1"/>
          </p:cNvSpPr>
          <p:nvPr>
            <p:ph type="subTitle" idx="1"/>
          </p:nvPr>
        </p:nvSpPr>
        <p:spPr/>
        <p:txBody>
          <a:bodyPr>
            <a:normAutofit/>
          </a:bodyPr>
          <a:lstStyle/>
          <a:p>
            <a:r>
              <a:rPr lang="cs-CZ" sz="2400" cap="none" dirty="0" smtClean="0">
                <a:solidFill>
                  <a:schemeClr val="bg2">
                    <a:lumMod val="50000"/>
                  </a:schemeClr>
                </a:solidFill>
                <a:latin typeface="+mn-lt"/>
                <a:ea typeface="Verdana" panose="020B0604030504040204" pitchFamily="34" charset="0"/>
                <a:cs typeface="Verdana" panose="020B0604030504040204" pitchFamily="34" charset="0"/>
              </a:rPr>
              <a:t>Obnova do jakéhokoliv bodu v čase</a:t>
            </a:r>
            <a:endParaRPr lang="en-US" sz="2400" cap="none" dirty="0">
              <a:solidFill>
                <a:schemeClr val="bg2">
                  <a:lumMod val="50000"/>
                </a:schemeClr>
              </a:solidFill>
              <a:latin typeface="+mn-lt"/>
              <a:ea typeface="Verdana" panose="020B0604030504040204" pitchFamily="34" charset="0"/>
              <a:cs typeface="Verdana" panose="020B0604030504040204" pitchFamily="34" charset="0"/>
            </a:endParaRPr>
          </a:p>
        </p:txBody>
      </p:sp>
      <p:sp>
        <p:nvSpPr>
          <p:cNvPr id="22" name="Content Placeholder 6"/>
          <p:cNvSpPr txBox="1">
            <a:spLocks/>
          </p:cNvSpPr>
          <p:nvPr/>
        </p:nvSpPr>
        <p:spPr>
          <a:xfrm>
            <a:off x="3277801" y="1866899"/>
            <a:ext cx="8317300" cy="4326636"/>
          </a:xfrm>
          <a:prstGeom prst="rect">
            <a:avLst/>
          </a:prstGeom>
        </p:spPr>
        <p:txBody>
          <a:bodyPr vert="horz" lIns="0" tIns="0" rIns="0" bIns="0"/>
          <a:lstStyle>
            <a:lvl1pPr marL="228600" indent="-228600" algn="l" defTabSz="457200" rtl="0" eaLnBrk="1" latinLnBrk="0" hangingPunct="1">
              <a:spcBef>
                <a:spcPts val="1200"/>
              </a:spcBef>
              <a:buClr>
                <a:schemeClr val="tx2"/>
              </a:buClr>
              <a:buFont typeface="Arial"/>
              <a:buChar char="•"/>
              <a:defRPr sz="2400" kern="1200">
                <a:solidFill>
                  <a:srgbClr val="717073"/>
                </a:solidFill>
                <a:latin typeface="+mn-lt"/>
                <a:ea typeface="+mn-ea"/>
                <a:cs typeface="+mn-cs"/>
              </a:defRPr>
            </a:lvl1pPr>
            <a:lvl2pPr marL="742950" indent="-285750" algn="l" defTabSz="457200" rtl="0" eaLnBrk="1" latinLnBrk="0" hangingPunct="1">
              <a:spcBef>
                <a:spcPts val="300"/>
              </a:spcBef>
              <a:buClr>
                <a:schemeClr val="tx2"/>
              </a:buClr>
              <a:buFont typeface="Arial"/>
              <a:buChar char="–"/>
              <a:defRPr sz="2000" kern="1200">
                <a:solidFill>
                  <a:srgbClr val="717073"/>
                </a:solidFill>
                <a:latin typeface="+mn-lt"/>
                <a:ea typeface="+mn-ea"/>
                <a:cs typeface="+mn-cs"/>
              </a:defRPr>
            </a:lvl2pPr>
            <a:lvl3pPr marL="1084263" indent="-169863" algn="l" defTabSz="457200" rtl="0" eaLnBrk="1" latinLnBrk="0" hangingPunct="1">
              <a:spcBef>
                <a:spcPts val="300"/>
              </a:spcBef>
              <a:buClr>
                <a:schemeClr val="tx2"/>
              </a:buClr>
              <a:buFont typeface="Arial"/>
              <a:buChar char="•"/>
              <a:defRPr sz="1600" kern="1200">
                <a:solidFill>
                  <a:srgbClr val="717073"/>
                </a:solidFill>
                <a:latin typeface="+mn-lt"/>
                <a:ea typeface="+mn-ea"/>
                <a:cs typeface="+mn-cs"/>
              </a:defRPr>
            </a:lvl3pPr>
            <a:lvl4pPr marL="1430338" indent="-168275" algn="l" defTabSz="457200" rtl="0" eaLnBrk="1" latinLnBrk="0" hangingPunct="1">
              <a:spcBef>
                <a:spcPts val="300"/>
              </a:spcBef>
              <a:buClr>
                <a:schemeClr val="tx2"/>
              </a:buClr>
              <a:buFont typeface="Arial"/>
              <a:buChar char="–"/>
              <a:defRPr sz="1200" kern="1200">
                <a:solidFill>
                  <a:srgbClr val="717073"/>
                </a:solidFill>
                <a:latin typeface="+mn-lt"/>
                <a:ea typeface="+mn-ea"/>
                <a:cs typeface="+mn-cs"/>
              </a:defRPr>
            </a:lvl4pPr>
            <a:lvl5pPr marL="1770063" indent="-169863" algn="l" defTabSz="457200" rtl="0" eaLnBrk="1" latinLnBrk="0" hangingPunct="1">
              <a:spcBef>
                <a:spcPts val="300"/>
              </a:spcBef>
              <a:buClr>
                <a:schemeClr val="tx2"/>
              </a:buClr>
              <a:buFont typeface="Arial"/>
              <a:buChar char="•"/>
              <a:defRPr sz="1100" kern="1200">
                <a:solidFill>
                  <a:srgbClr val="71707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800"/>
              </a:spcBef>
              <a:spcAft>
                <a:spcPts val="800"/>
              </a:spcAft>
              <a:buFont typeface="Arial" pitchFamily="34" charset="0"/>
              <a:buChar char="•"/>
            </a:pPr>
            <a:r>
              <a:rPr lang="cs-CZ" sz="2133" dirty="0" smtClean="0">
                <a:solidFill>
                  <a:schemeClr val="bg1">
                    <a:lumMod val="50000"/>
                  </a:schemeClr>
                </a:solidFill>
              </a:rPr>
              <a:t>Obnova dat s </a:t>
            </a:r>
            <a:r>
              <a:rPr lang="en-US" sz="2133" b="1" dirty="0" err="1" smtClean="0">
                <a:solidFill>
                  <a:schemeClr val="accent1">
                    <a:lumMod val="50000"/>
                  </a:schemeClr>
                </a:solidFill>
              </a:rPr>
              <a:t>granularit</a:t>
            </a:r>
            <a:r>
              <a:rPr lang="cs-CZ" sz="2133" b="1" dirty="0" smtClean="0">
                <a:solidFill>
                  <a:schemeClr val="accent1">
                    <a:lumMod val="50000"/>
                  </a:schemeClr>
                </a:solidFill>
              </a:rPr>
              <a:t>ou</a:t>
            </a:r>
            <a:r>
              <a:rPr lang="en-US" sz="2133" b="1" dirty="0" smtClean="0">
                <a:solidFill>
                  <a:schemeClr val="accent1">
                    <a:lumMod val="50000"/>
                  </a:schemeClr>
                </a:solidFill>
              </a:rPr>
              <a:t> </a:t>
            </a:r>
            <a:r>
              <a:rPr lang="cs-CZ" sz="2133" b="1" dirty="0" smtClean="0">
                <a:solidFill>
                  <a:schemeClr val="accent1">
                    <a:lumMod val="50000"/>
                  </a:schemeClr>
                </a:solidFill>
              </a:rPr>
              <a:t>jedné </a:t>
            </a:r>
            <a:r>
              <a:rPr lang="en-US" sz="2133" b="1" dirty="0" smtClean="0">
                <a:solidFill>
                  <a:schemeClr val="accent1">
                    <a:lumMod val="50000"/>
                  </a:schemeClr>
                </a:solidFill>
              </a:rPr>
              <a:t>VM</a:t>
            </a:r>
            <a:endParaRPr lang="en-US" sz="2133" b="1" dirty="0">
              <a:solidFill>
                <a:schemeClr val="accent1">
                  <a:lumMod val="50000"/>
                </a:schemeClr>
              </a:solidFill>
            </a:endParaRPr>
          </a:p>
          <a:p>
            <a:pPr lvl="1">
              <a:spcBef>
                <a:spcPts val="800"/>
              </a:spcBef>
              <a:spcAft>
                <a:spcPts val="800"/>
              </a:spcAft>
              <a:buFont typeface="Arial" pitchFamily="34" charset="0"/>
              <a:buChar char="•"/>
            </a:pPr>
            <a:r>
              <a:rPr lang="en-US" sz="2133" b="1" dirty="0" err="1" smtClean="0">
                <a:solidFill>
                  <a:schemeClr val="accent1">
                    <a:lumMod val="50000"/>
                  </a:schemeClr>
                </a:solidFill>
              </a:rPr>
              <a:t>Integr</a:t>
            </a:r>
            <a:r>
              <a:rPr lang="cs-CZ" sz="2133" b="1" dirty="0" err="1" smtClean="0">
                <a:solidFill>
                  <a:schemeClr val="accent1">
                    <a:lumMod val="50000"/>
                  </a:schemeClr>
                </a:solidFill>
              </a:rPr>
              <a:t>ovaná</a:t>
            </a:r>
            <a:r>
              <a:rPr lang="en-US" sz="2133" b="1" dirty="0" smtClean="0">
                <a:solidFill>
                  <a:schemeClr val="accent1">
                    <a:lumMod val="50000"/>
                  </a:schemeClr>
                </a:solidFill>
              </a:rPr>
              <a:t> </a:t>
            </a:r>
            <a:r>
              <a:rPr lang="cs-CZ" sz="2133" b="1" dirty="0" smtClean="0">
                <a:solidFill>
                  <a:schemeClr val="accent1">
                    <a:lumMod val="50000"/>
                  </a:schemeClr>
                </a:solidFill>
              </a:rPr>
              <a:t>správa a orchestrace</a:t>
            </a:r>
            <a:r>
              <a:rPr lang="en-US" sz="2133" b="1" dirty="0" smtClean="0">
                <a:solidFill>
                  <a:schemeClr val="accent1">
                    <a:lumMod val="50000"/>
                  </a:schemeClr>
                </a:solidFill>
              </a:rPr>
              <a:t> </a:t>
            </a:r>
            <a:r>
              <a:rPr lang="cs-CZ" sz="2133" dirty="0" smtClean="0">
                <a:solidFill>
                  <a:schemeClr val="bg1">
                    <a:lumMod val="50000"/>
                  </a:schemeClr>
                </a:solidFill>
              </a:rPr>
              <a:t>ve</a:t>
            </a:r>
            <a:r>
              <a:rPr lang="en-US" sz="2133" dirty="0" smtClean="0">
                <a:solidFill>
                  <a:schemeClr val="bg1">
                    <a:lumMod val="50000"/>
                  </a:schemeClr>
                </a:solidFill>
              </a:rPr>
              <a:t> VMware </a:t>
            </a:r>
            <a:r>
              <a:rPr lang="en-US" sz="2133" dirty="0">
                <a:solidFill>
                  <a:schemeClr val="bg1">
                    <a:lumMod val="50000"/>
                  </a:schemeClr>
                </a:solidFill>
              </a:rPr>
              <a:t>vCenter GUI</a:t>
            </a:r>
          </a:p>
          <a:p>
            <a:pPr lvl="1">
              <a:spcBef>
                <a:spcPts val="800"/>
              </a:spcBef>
              <a:spcAft>
                <a:spcPts val="800"/>
              </a:spcAft>
              <a:buFont typeface="Arial" pitchFamily="34" charset="0"/>
              <a:buChar char="•"/>
            </a:pPr>
            <a:r>
              <a:rPr lang="cs-CZ" sz="2133" b="1" dirty="0" smtClean="0">
                <a:solidFill>
                  <a:schemeClr val="accent1">
                    <a:lumMod val="50000"/>
                  </a:schemeClr>
                </a:solidFill>
              </a:rPr>
              <a:t>Obnova do jakéhokoliv bodu v čase </a:t>
            </a:r>
            <a:r>
              <a:rPr lang="en-US" sz="2133" dirty="0" smtClean="0">
                <a:solidFill>
                  <a:schemeClr val="bg1">
                    <a:lumMod val="50000"/>
                  </a:schemeClr>
                </a:solidFill>
              </a:rPr>
              <a:t>p</a:t>
            </a:r>
            <a:r>
              <a:rPr lang="cs-CZ" sz="2133" dirty="0" smtClean="0">
                <a:solidFill>
                  <a:schemeClr val="bg1">
                    <a:lumMod val="50000"/>
                  </a:schemeClr>
                </a:solidFill>
              </a:rPr>
              <a:t>ro chráněné </a:t>
            </a:r>
            <a:r>
              <a:rPr lang="en-US" sz="2133" dirty="0" smtClean="0">
                <a:solidFill>
                  <a:schemeClr val="bg1">
                    <a:lumMod val="50000"/>
                  </a:schemeClr>
                </a:solidFill>
              </a:rPr>
              <a:t>VM </a:t>
            </a:r>
            <a:endParaRPr lang="en-US" sz="2133" dirty="0">
              <a:solidFill>
                <a:schemeClr val="bg1">
                  <a:lumMod val="50000"/>
                </a:schemeClr>
              </a:solidFill>
            </a:endParaRPr>
          </a:p>
          <a:p>
            <a:pPr lvl="1">
              <a:spcBef>
                <a:spcPts val="800"/>
              </a:spcBef>
              <a:spcAft>
                <a:spcPts val="800"/>
              </a:spcAft>
              <a:buFont typeface="Arial" pitchFamily="34" charset="0"/>
              <a:buChar char="•"/>
            </a:pPr>
            <a:r>
              <a:rPr lang="en-US" sz="2133" b="1" dirty="0">
                <a:solidFill>
                  <a:schemeClr val="accent1">
                    <a:lumMod val="50000"/>
                  </a:schemeClr>
                </a:solidFill>
              </a:rPr>
              <a:t>Sync/</a:t>
            </a:r>
            <a:r>
              <a:rPr lang="en-US" sz="2133" b="1" dirty="0" err="1">
                <a:solidFill>
                  <a:schemeClr val="accent1">
                    <a:lumMod val="50000"/>
                  </a:schemeClr>
                </a:solidFill>
              </a:rPr>
              <a:t>Async</a:t>
            </a:r>
            <a:r>
              <a:rPr lang="en-US" sz="2133" dirty="0">
                <a:solidFill>
                  <a:schemeClr val="bg1">
                    <a:lumMod val="50000"/>
                  </a:schemeClr>
                </a:solidFill>
              </a:rPr>
              <a:t> </a:t>
            </a:r>
            <a:r>
              <a:rPr lang="cs-CZ" sz="2133" dirty="0" smtClean="0">
                <a:solidFill>
                  <a:schemeClr val="bg1">
                    <a:lumMod val="50000"/>
                  </a:schemeClr>
                </a:solidFill>
              </a:rPr>
              <a:t>souběžná</a:t>
            </a:r>
            <a:r>
              <a:rPr lang="en-US" sz="2133" dirty="0" smtClean="0">
                <a:solidFill>
                  <a:schemeClr val="bg1">
                    <a:lumMod val="50000"/>
                  </a:schemeClr>
                </a:solidFill>
              </a:rPr>
              <a:t> </a:t>
            </a:r>
            <a:r>
              <a:rPr lang="cs-CZ" sz="2133" dirty="0" smtClean="0">
                <a:solidFill>
                  <a:schemeClr val="bg1">
                    <a:lumMod val="50000"/>
                  </a:schemeClr>
                </a:solidFill>
              </a:rPr>
              <a:t>replikace na </a:t>
            </a:r>
            <a:r>
              <a:rPr lang="en-US" sz="2133" dirty="0" smtClean="0">
                <a:solidFill>
                  <a:schemeClr val="bg1">
                    <a:lumMod val="50000"/>
                  </a:schemeClr>
                </a:solidFill>
              </a:rPr>
              <a:t>lo</a:t>
            </a:r>
            <a:r>
              <a:rPr lang="cs-CZ" sz="2133" dirty="0" err="1" smtClean="0">
                <a:solidFill>
                  <a:schemeClr val="bg1">
                    <a:lumMod val="50000"/>
                  </a:schemeClr>
                </a:solidFill>
              </a:rPr>
              <a:t>kální</a:t>
            </a:r>
            <a:r>
              <a:rPr lang="cs-CZ" sz="2133" dirty="0" smtClean="0">
                <a:solidFill>
                  <a:schemeClr val="bg1">
                    <a:lumMod val="50000"/>
                  </a:schemeClr>
                </a:solidFill>
              </a:rPr>
              <a:t> i vzdálené kopie</a:t>
            </a:r>
            <a:endParaRPr lang="en-US" sz="2133" dirty="0">
              <a:solidFill>
                <a:schemeClr val="bg1">
                  <a:lumMod val="50000"/>
                </a:schemeClr>
              </a:solidFill>
            </a:endParaRPr>
          </a:p>
          <a:p>
            <a:pPr lvl="1">
              <a:spcBef>
                <a:spcPts val="800"/>
              </a:spcBef>
              <a:spcAft>
                <a:spcPts val="800"/>
              </a:spcAft>
              <a:buFont typeface="Arial" pitchFamily="34" charset="0"/>
              <a:buChar char="•"/>
            </a:pPr>
            <a:r>
              <a:rPr lang="cs-CZ" sz="2133" dirty="0" smtClean="0">
                <a:solidFill>
                  <a:schemeClr val="bg1">
                    <a:lumMod val="50000"/>
                  </a:schemeClr>
                </a:solidFill>
              </a:rPr>
              <a:t>Čistě softwarové řešení</a:t>
            </a:r>
            <a:r>
              <a:rPr lang="en-US" sz="2133" dirty="0" smtClean="0">
                <a:solidFill>
                  <a:schemeClr val="bg1">
                    <a:lumMod val="50000"/>
                  </a:schemeClr>
                </a:solidFill>
              </a:rPr>
              <a:t> – </a:t>
            </a:r>
            <a:r>
              <a:rPr lang="cs-CZ" sz="2133" dirty="0" smtClean="0">
                <a:solidFill>
                  <a:schemeClr val="bg1">
                    <a:lumMod val="50000"/>
                  </a:schemeClr>
                </a:solidFill>
              </a:rPr>
              <a:t>replikace využívá </a:t>
            </a:r>
            <a:r>
              <a:rPr lang="cs-CZ" sz="2133" b="1" dirty="0" err="1" smtClean="0">
                <a:solidFill>
                  <a:schemeClr val="accent1">
                    <a:lumMod val="50000"/>
                  </a:schemeClr>
                </a:solidFill>
              </a:rPr>
              <a:t>hy</a:t>
            </a:r>
            <a:r>
              <a:rPr lang="en-US" sz="2133" b="1" dirty="0" err="1" smtClean="0">
                <a:solidFill>
                  <a:schemeClr val="accent1">
                    <a:lumMod val="50000"/>
                  </a:schemeClr>
                </a:solidFill>
              </a:rPr>
              <a:t>pervisor</a:t>
            </a:r>
            <a:endParaRPr lang="en-US" sz="2133" dirty="0">
              <a:solidFill>
                <a:schemeClr val="bg1">
                  <a:lumMod val="50000"/>
                </a:schemeClr>
              </a:solidFill>
            </a:endParaRPr>
          </a:p>
          <a:p>
            <a:pPr lvl="1">
              <a:spcBef>
                <a:spcPts val="800"/>
              </a:spcBef>
              <a:spcAft>
                <a:spcPts val="800"/>
              </a:spcAft>
              <a:buFont typeface="Arial" pitchFamily="34" charset="0"/>
              <a:buChar char="•"/>
            </a:pPr>
            <a:r>
              <a:rPr lang="cs-CZ" sz="2133" b="1" dirty="0" smtClean="0">
                <a:solidFill>
                  <a:schemeClr val="accent1">
                    <a:lumMod val="50000"/>
                  </a:schemeClr>
                </a:solidFill>
              </a:rPr>
              <a:t>nezávislé na hardware úložiště</a:t>
            </a:r>
            <a:endParaRPr lang="en-US" sz="2133" b="1" dirty="0">
              <a:solidFill>
                <a:schemeClr val="accent1">
                  <a:lumMod val="50000"/>
                </a:schemeClr>
              </a:solidFill>
            </a:endParaRPr>
          </a:p>
        </p:txBody>
      </p:sp>
      <p:pic>
        <p:nvPicPr>
          <p:cNvPr id="6" name="Picture 2" descr="C:\Users\bairoa1\AppData\Local\Temp\RecoverPoint 3D Box 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746" b="10139"/>
          <a:stretch/>
        </p:blipFill>
        <p:spPr bwMode="auto">
          <a:xfrm>
            <a:off x="61631" y="2044700"/>
            <a:ext cx="2974868" cy="318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8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65690" y="2168121"/>
            <a:ext cx="1183337" cy="3962498"/>
            <a:chOff x="2449265" y="1626090"/>
            <a:chExt cx="887502" cy="2971874"/>
          </a:xfrm>
        </p:grpSpPr>
        <p:cxnSp>
          <p:nvCxnSpPr>
            <p:cNvPr id="88" name="Elbow Connector 87"/>
            <p:cNvCxnSpPr/>
            <p:nvPr/>
          </p:nvCxnSpPr>
          <p:spPr>
            <a:xfrm rot="5400000">
              <a:off x="1979482" y="2568055"/>
              <a:ext cx="1883931" cy="2"/>
            </a:xfrm>
            <a:prstGeom prst="bentConnector3">
              <a:avLst/>
            </a:prstGeom>
            <a:ln w="4445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2" name="Picture 101" descr="_disc sky blue.png"/>
            <p:cNvPicPr>
              <a:picLocks noChangeAspect="1"/>
            </p:cNvPicPr>
            <p:nvPr/>
          </p:nvPicPr>
          <p:blipFill>
            <a:blip r:embed="rId3">
              <a:grayscl/>
            </a:blip>
            <a:srcRect/>
            <a:stretch>
              <a:fillRect/>
            </a:stretch>
          </p:blipFill>
          <p:spPr bwMode="gray">
            <a:xfrm>
              <a:off x="2503743" y="3319121"/>
              <a:ext cx="741646" cy="994102"/>
            </a:xfrm>
            <a:prstGeom prst="rect">
              <a:avLst/>
            </a:prstGeom>
            <a:noFill/>
            <a:ln w="9525">
              <a:noFill/>
              <a:miter lim="800000"/>
              <a:headEnd/>
              <a:tailEnd/>
            </a:ln>
          </p:spPr>
        </p:pic>
        <p:sp>
          <p:nvSpPr>
            <p:cNvPr id="93" name="Rectangle 92"/>
            <p:cNvSpPr>
              <a:spLocks noChangeArrowheads="1"/>
            </p:cNvSpPr>
            <p:nvPr/>
          </p:nvSpPr>
          <p:spPr bwMode="auto">
            <a:xfrm>
              <a:off x="2449265" y="4313222"/>
              <a:ext cx="88750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09585"/>
              <a:r>
                <a:rPr lang="en-US" sz="1867" b="1" dirty="0">
                  <a:solidFill>
                    <a:srgbClr val="2C95DD"/>
                  </a:solidFill>
                </a:rPr>
                <a:t>Journal</a:t>
              </a:r>
            </a:p>
          </p:txBody>
        </p:sp>
        <p:pic>
          <p:nvPicPr>
            <p:cNvPr id="69" name="Picture 68"/>
            <p:cNvPicPr>
              <a:picLocks noChangeAspect="1"/>
            </p:cNvPicPr>
            <p:nvPr/>
          </p:nvPicPr>
          <p:blipFill rotWithShape="1">
            <a:blip r:embed="rId4">
              <a:extLst>
                <a:ext uri="{28A0092B-C50C-407E-A947-70E740481C1C}">
                  <a14:useLocalDpi xmlns:a14="http://schemas.microsoft.com/office/drawing/2010/main" val="0"/>
                </a:ext>
              </a:extLst>
            </a:blip>
            <a:srcRect l="15337" t="4540" r="18252" b="24181"/>
            <a:stretch/>
          </p:blipFill>
          <p:spPr>
            <a:xfrm>
              <a:off x="2593132" y="3475284"/>
              <a:ext cx="653310" cy="808324"/>
            </a:xfrm>
            <a:prstGeom prst="rect">
              <a:avLst/>
            </a:prstGeom>
            <a:noFill/>
            <a:ln>
              <a:noFill/>
            </a:ln>
          </p:spPr>
        </p:pic>
      </p:grpSp>
      <p:grpSp>
        <p:nvGrpSpPr>
          <p:cNvPr id="20" name="Group 19"/>
          <p:cNvGrpSpPr/>
          <p:nvPr/>
        </p:nvGrpSpPr>
        <p:grpSpPr>
          <a:xfrm>
            <a:off x="3995279" y="4021812"/>
            <a:ext cx="1828727" cy="2113845"/>
            <a:chOff x="2996458" y="3016359"/>
            <a:chExt cx="1371545" cy="1585384"/>
          </a:xfrm>
        </p:grpSpPr>
        <p:sp>
          <p:nvSpPr>
            <p:cNvPr id="76" name="Curved Down Arrow 75"/>
            <p:cNvSpPr/>
            <p:nvPr/>
          </p:nvSpPr>
          <p:spPr>
            <a:xfrm>
              <a:off x="2996458" y="3016359"/>
              <a:ext cx="1005671" cy="457200"/>
            </a:xfrm>
            <a:prstGeom prst="curvedDownArrow">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0000"/>
                </a:solidFill>
              </a:endParaRPr>
            </a:p>
          </p:txBody>
        </p:sp>
        <p:grpSp>
          <p:nvGrpSpPr>
            <p:cNvPr id="10" name="Group 9"/>
            <p:cNvGrpSpPr/>
            <p:nvPr/>
          </p:nvGrpSpPr>
          <p:grpSpPr>
            <a:xfrm>
              <a:off x="3495311" y="3483918"/>
              <a:ext cx="872692" cy="1117825"/>
              <a:chOff x="3495311" y="3483918"/>
              <a:chExt cx="872692" cy="1117825"/>
            </a:xfrm>
          </p:grpSpPr>
          <p:pic>
            <p:nvPicPr>
              <p:cNvPr id="66" name="Picture 101" descr="_disc sky blue.png"/>
              <p:cNvPicPr>
                <a:picLocks noChangeAspect="1"/>
              </p:cNvPicPr>
              <p:nvPr/>
            </p:nvPicPr>
            <p:blipFill>
              <a:blip r:embed="rId3">
                <a:grayscl/>
              </a:blip>
              <a:srcRect/>
              <a:stretch>
                <a:fillRect/>
              </a:stretch>
            </p:blipFill>
            <p:spPr bwMode="gray">
              <a:xfrm>
                <a:off x="3618448" y="3891261"/>
                <a:ext cx="648752" cy="423510"/>
              </a:xfrm>
              <a:prstGeom prst="rect">
                <a:avLst/>
              </a:prstGeom>
              <a:noFill/>
              <a:ln w="9525">
                <a:noFill/>
                <a:miter lim="800000"/>
                <a:headEnd/>
                <a:tailEnd/>
              </a:ln>
            </p:spPr>
          </p:pic>
          <p:sp>
            <p:nvSpPr>
              <p:cNvPr id="75" name="Rectangle 74"/>
              <p:cNvSpPr>
                <a:spLocks noChangeArrowheads="1"/>
              </p:cNvSpPr>
              <p:nvPr/>
            </p:nvSpPr>
            <p:spPr bwMode="auto">
              <a:xfrm>
                <a:off x="3495311" y="4317001"/>
                <a:ext cx="871874"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09585"/>
                <a:r>
                  <a:rPr lang="en-US" sz="1867" b="1" dirty="0">
                    <a:solidFill>
                      <a:srgbClr val="2C95DD"/>
                    </a:solidFill>
                  </a:rPr>
                  <a:t>Replica</a:t>
                </a:r>
              </a:p>
            </p:txBody>
          </p:sp>
          <p:pic>
            <p:nvPicPr>
              <p:cNvPr id="77" name="Picture 76"/>
              <p:cNvPicPr>
                <a:picLocks noChangeAspect="1"/>
              </p:cNvPicPr>
              <p:nvPr/>
            </p:nvPicPr>
            <p:blipFill rotWithShape="1">
              <a:blip r:embed="rId5">
                <a:extLst>
                  <a:ext uri="{28A0092B-C50C-407E-A947-70E740481C1C}">
                    <a14:useLocalDpi xmlns:a14="http://schemas.microsoft.com/office/drawing/2010/main" val="0"/>
                  </a:ext>
                </a:extLst>
              </a:blip>
              <a:srcRect l="13997" r="13178" b="4183"/>
              <a:stretch/>
            </p:blipFill>
            <p:spPr>
              <a:xfrm>
                <a:off x="3766419" y="3492102"/>
                <a:ext cx="601584" cy="791506"/>
              </a:xfrm>
              <a:prstGeom prst="rect">
                <a:avLst/>
              </a:prstGeom>
            </p:spPr>
          </p:pic>
          <p:sp>
            <p:nvSpPr>
              <p:cNvPr id="78" name="TextBox 77"/>
              <p:cNvSpPr txBox="1"/>
              <p:nvPr/>
            </p:nvSpPr>
            <p:spPr>
              <a:xfrm>
                <a:off x="3713016" y="3483918"/>
                <a:ext cx="554184" cy="207749"/>
              </a:xfrm>
              <a:prstGeom prst="rect">
                <a:avLst/>
              </a:prstGeom>
              <a:noFill/>
              <a:ln w="12700">
                <a:noFill/>
              </a:ln>
            </p:spPr>
            <p:txBody>
              <a:bodyPr wrap="square" rtlCol="0">
                <a:spAutoFit/>
              </a:bodyPr>
              <a:lstStyle/>
              <a:p>
                <a:pPr algn="ctr" defTabSz="609585"/>
                <a:r>
                  <a:rPr lang="en-US" sz="1200" b="1" dirty="0">
                    <a:solidFill>
                      <a:srgbClr val="717074">
                        <a:lumMod val="75000"/>
                      </a:srgbClr>
                    </a:solidFill>
                  </a:rPr>
                  <a:t>RDM</a:t>
                </a:r>
              </a:p>
            </p:txBody>
          </p:sp>
        </p:grpSp>
      </p:grpSp>
      <p:grpSp>
        <p:nvGrpSpPr>
          <p:cNvPr id="19" name="Group 18"/>
          <p:cNvGrpSpPr/>
          <p:nvPr/>
        </p:nvGrpSpPr>
        <p:grpSpPr>
          <a:xfrm>
            <a:off x="3543761" y="973590"/>
            <a:ext cx="7294716" cy="5203648"/>
            <a:chOff x="2657820" y="730192"/>
            <a:chExt cx="5471037" cy="3902736"/>
          </a:xfrm>
        </p:grpSpPr>
        <p:cxnSp>
          <p:nvCxnSpPr>
            <p:cNvPr id="64" name="Elbow Connector 63"/>
            <p:cNvCxnSpPr/>
            <p:nvPr/>
          </p:nvCxnSpPr>
          <p:spPr>
            <a:xfrm rot="5400000">
              <a:off x="5232088" y="1783615"/>
              <a:ext cx="1818587" cy="2"/>
            </a:xfrm>
            <a:prstGeom prst="bentConnector3">
              <a:avLst/>
            </a:prstGeom>
            <a:ln w="44450" cmpd="sng">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57820" y="730192"/>
              <a:ext cx="5471037" cy="3902736"/>
              <a:chOff x="2657820" y="730192"/>
              <a:chExt cx="5471037" cy="3902736"/>
            </a:xfrm>
          </p:grpSpPr>
          <p:cxnSp>
            <p:nvCxnSpPr>
              <p:cNvPr id="58" name="Elbow Connector 57"/>
              <p:cNvCxnSpPr/>
              <p:nvPr/>
            </p:nvCxnSpPr>
            <p:spPr>
              <a:xfrm rot="5400000">
                <a:off x="6302445" y="2594802"/>
                <a:ext cx="1818587" cy="2"/>
              </a:xfrm>
              <a:prstGeom prst="bentConnector3">
                <a:avLst/>
              </a:prstGeom>
              <a:ln w="44450" cmpd="sng">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657820" y="2243609"/>
                <a:ext cx="4299822" cy="924"/>
              </a:xfrm>
              <a:prstGeom prst="line">
                <a:avLst/>
              </a:prstGeom>
              <a:ln w="4445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657820" y="2101278"/>
                <a:ext cx="4355375" cy="0"/>
              </a:xfrm>
              <a:prstGeom prst="line">
                <a:avLst/>
              </a:prstGeom>
              <a:ln w="44450" cmpd="sng">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52228" name="Group 149"/>
              <p:cNvGrpSpPr>
                <a:grpSpLocks/>
              </p:cNvGrpSpPr>
              <p:nvPr/>
            </p:nvGrpSpPr>
            <p:grpSpPr bwMode="auto">
              <a:xfrm>
                <a:off x="3665632" y="1685509"/>
                <a:ext cx="1668368" cy="957181"/>
                <a:chOff x="527153" y="1769690"/>
                <a:chExt cx="1969687" cy="1268341"/>
              </a:xfrm>
            </p:grpSpPr>
            <p:pic>
              <p:nvPicPr>
                <p:cNvPr id="55" name="Picture 54" descr="Cloud1-VMware-sm-150dpi.png"/>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27153" y="1769690"/>
                  <a:ext cx="1968114" cy="1268341"/>
                </a:xfrm>
                <a:prstGeom prst="rect">
                  <a:avLst/>
                </a:prstGeom>
              </p:spPr>
            </p:pic>
            <p:sp>
              <p:nvSpPr>
                <p:cNvPr id="52297" name="TextBox 56"/>
                <p:cNvSpPr txBox="1">
                  <a:spLocks noChangeArrowheads="1"/>
                </p:cNvSpPr>
                <p:nvPr/>
              </p:nvSpPr>
              <p:spPr bwMode="auto">
                <a:xfrm>
                  <a:off x="543909" y="2246183"/>
                  <a:ext cx="1952931" cy="37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609585" eaLnBrk="1" hangingPunct="1"/>
                  <a:r>
                    <a:rPr lang="en-US" sz="1867" b="1" dirty="0">
                      <a:solidFill>
                        <a:srgbClr val="717074"/>
                      </a:solidFill>
                    </a:rPr>
                    <a:t>WAN</a:t>
                  </a:r>
                </a:p>
              </p:txBody>
            </p:sp>
          </p:grpSp>
          <p:cxnSp>
            <p:nvCxnSpPr>
              <p:cNvPr id="103" name="Elbow Connector 102"/>
              <p:cNvCxnSpPr/>
              <p:nvPr/>
            </p:nvCxnSpPr>
            <p:spPr>
              <a:xfrm rot="5400000">
                <a:off x="5232090" y="2563153"/>
                <a:ext cx="1818587" cy="2"/>
              </a:xfrm>
              <a:prstGeom prst="bentConnector3">
                <a:avLst/>
              </a:prstGeom>
              <a:ln w="4445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4" name="Picture 101" descr="_disc sky blue.png"/>
              <p:cNvPicPr>
                <a:picLocks noChangeAspect="1"/>
              </p:cNvPicPr>
              <p:nvPr/>
            </p:nvPicPr>
            <p:blipFill>
              <a:blip r:embed="rId3">
                <a:grayscl/>
              </a:blip>
              <a:srcRect/>
              <a:stretch>
                <a:fillRect/>
              </a:stretch>
            </p:blipFill>
            <p:spPr bwMode="gray">
              <a:xfrm>
                <a:off x="5730338" y="3319121"/>
                <a:ext cx="787924" cy="1056133"/>
              </a:xfrm>
              <a:prstGeom prst="rect">
                <a:avLst/>
              </a:prstGeom>
              <a:noFill/>
              <a:ln w="9525">
                <a:noFill/>
                <a:miter lim="800000"/>
                <a:headEnd/>
                <a:tailEnd/>
              </a:ln>
            </p:spPr>
          </p:pic>
          <p:pic>
            <p:nvPicPr>
              <p:cNvPr id="128" name="Picture 101" descr="_disc sky blue.png"/>
              <p:cNvPicPr>
                <a:picLocks noChangeAspect="1"/>
              </p:cNvPicPr>
              <p:nvPr/>
            </p:nvPicPr>
            <p:blipFill>
              <a:blip r:embed="rId3">
                <a:grayscl/>
              </a:blip>
              <a:srcRect/>
              <a:stretch>
                <a:fillRect/>
              </a:stretch>
            </p:blipFill>
            <p:spPr bwMode="gray">
              <a:xfrm>
                <a:off x="6795693" y="3891261"/>
                <a:ext cx="749555" cy="489315"/>
              </a:xfrm>
              <a:prstGeom prst="rect">
                <a:avLst/>
              </a:prstGeom>
              <a:noFill/>
              <a:ln w="9525">
                <a:noFill/>
                <a:miter lim="800000"/>
                <a:headEnd/>
                <a:tailEnd/>
              </a:ln>
            </p:spPr>
          </p:pic>
          <p:pic>
            <p:nvPicPr>
              <p:cNvPr id="129" name="Picture 128"/>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306164" y="948169"/>
                <a:ext cx="509370" cy="509370"/>
              </a:xfrm>
              <a:prstGeom prst="rect">
                <a:avLst/>
              </a:prstGeom>
            </p:spPr>
          </p:pic>
          <p:pic>
            <p:nvPicPr>
              <p:cNvPr id="132" name="Picture 131"/>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772573" y="951874"/>
                <a:ext cx="509370" cy="509370"/>
              </a:xfrm>
              <a:prstGeom prst="rect">
                <a:avLst/>
              </a:prstGeom>
            </p:spPr>
          </p:pic>
          <p:sp>
            <p:nvSpPr>
              <p:cNvPr id="137" name="Rectangle 92"/>
              <p:cNvSpPr>
                <a:spLocks noChangeArrowheads="1"/>
              </p:cNvSpPr>
              <p:nvPr/>
            </p:nvSpPr>
            <p:spPr bwMode="auto">
              <a:xfrm>
                <a:off x="5702241" y="4348186"/>
                <a:ext cx="88750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09585"/>
                <a:r>
                  <a:rPr lang="en-US" sz="1867" b="1" dirty="0">
                    <a:solidFill>
                      <a:srgbClr val="2C95DD"/>
                    </a:solidFill>
                  </a:rPr>
                  <a:t>Journal</a:t>
                </a:r>
              </a:p>
            </p:txBody>
          </p:sp>
          <p:sp>
            <p:nvSpPr>
              <p:cNvPr id="138" name="Rectangle 137"/>
              <p:cNvSpPr>
                <a:spLocks noChangeArrowheads="1"/>
              </p:cNvSpPr>
              <p:nvPr/>
            </p:nvSpPr>
            <p:spPr bwMode="auto">
              <a:xfrm>
                <a:off x="6719383" y="4348016"/>
                <a:ext cx="871874"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09585"/>
                <a:r>
                  <a:rPr lang="en-US" sz="1867" b="1" dirty="0">
                    <a:solidFill>
                      <a:srgbClr val="2C95DD"/>
                    </a:solidFill>
                  </a:rPr>
                  <a:t>Replica</a:t>
                </a:r>
              </a:p>
            </p:txBody>
          </p:sp>
          <p:sp>
            <p:nvSpPr>
              <p:cNvPr id="50" name="Rounded Rectangle 49"/>
              <p:cNvSpPr/>
              <p:nvPr/>
            </p:nvSpPr>
            <p:spPr>
              <a:xfrm>
                <a:off x="5765962" y="1578467"/>
                <a:ext cx="2362895" cy="1060312"/>
              </a:xfrm>
              <a:prstGeom prst="roundRect">
                <a:avLst/>
              </a:prstGeom>
              <a:solidFill>
                <a:schemeClr val="bg2">
                  <a:lumMod val="40000"/>
                  <a:lumOff val="60000"/>
                </a:schemeClr>
              </a:solidFill>
              <a:ln w="12700" cmpd="sng">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r" defTabSz="609585"/>
                <a:r>
                  <a:rPr lang="en-US" sz="1600" dirty="0">
                    <a:solidFill>
                      <a:srgbClr val="717074"/>
                    </a:solidFill>
                  </a:rPr>
                  <a:t>VMware</a:t>
                </a:r>
              </a:p>
              <a:p>
                <a:pPr algn="r" defTabSz="609585"/>
                <a:r>
                  <a:rPr lang="en-US" sz="1600" dirty="0">
                    <a:solidFill>
                      <a:srgbClr val="717074"/>
                    </a:solidFill>
                  </a:rPr>
                  <a:t>ESXi</a:t>
                </a:r>
              </a:p>
            </p:txBody>
          </p:sp>
          <p:pic>
            <p:nvPicPr>
              <p:cNvPr id="131" name="Picture 130"/>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458279" y="1274246"/>
                <a:ext cx="509370" cy="509370"/>
              </a:xfrm>
              <a:prstGeom prst="rect">
                <a:avLst/>
              </a:prstGeom>
            </p:spPr>
          </p:pic>
          <p:pic>
            <p:nvPicPr>
              <p:cNvPr id="133" name="Picture 132"/>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924688" y="1277951"/>
                <a:ext cx="509370" cy="509370"/>
              </a:xfrm>
              <a:prstGeom prst="rect">
                <a:avLst/>
              </a:prstGeom>
            </p:spPr>
          </p:pic>
          <p:sp>
            <p:nvSpPr>
              <p:cNvPr id="53" name="Rounded Rectangle 52"/>
              <p:cNvSpPr/>
              <p:nvPr/>
            </p:nvSpPr>
            <p:spPr>
              <a:xfrm>
                <a:off x="5867400" y="1635275"/>
                <a:ext cx="796217" cy="940874"/>
              </a:xfrm>
              <a:prstGeom prst="roundRect">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35" name="Picture 29" descr="ICON_VirtApp_Q109.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74043" y="1698080"/>
                <a:ext cx="507565" cy="507565"/>
              </a:xfrm>
              <a:prstGeom prst="rect">
                <a:avLst/>
              </a:prstGeom>
              <a:noFill/>
              <a:ln w="9525">
                <a:noFill/>
                <a:miter lim="800000"/>
                <a:headEnd/>
                <a:tailEnd/>
              </a:ln>
            </p:spPr>
          </p:pic>
          <p:pic>
            <p:nvPicPr>
              <p:cNvPr id="136" name="Picture 29" descr="ICON_VirtApp_Q109.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37207" y="1990751"/>
                <a:ext cx="507565" cy="507565"/>
              </a:xfrm>
              <a:prstGeom prst="rect">
                <a:avLst/>
              </a:prstGeom>
              <a:noFill/>
              <a:ln w="9525">
                <a:noFill/>
                <a:miter lim="800000"/>
                <a:headEnd/>
                <a:tailEnd/>
              </a:ln>
            </p:spPr>
          </p:pic>
          <p:pic>
            <p:nvPicPr>
              <p:cNvPr id="52" name="Picture 38" descr="Splitter"/>
              <p:cNvPicPr>
                <a:picLocks noChangeAspect="1" noChangeArrowheads="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006819" flipV="1">
                <a:off x="6993398" y="1930694"/>
                <a:ext cx="359532" cy="4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ounded Rectangle 62"/>
              <p:cNvSpPr/>
              <p:nvPr/>
            </p:nvSpPr>
            <p:spPr>
              <a:xfrm>
                <a:off x="5257216" y="730192"/>
                <a:ext cx="1181447" cy="458857"/>
              </a:xfrm>
              <a:prstGeom prst="roundRect">
                <a:avLst/>
              </a:prstGeom>
              <a:solidFill>
                <a:schemeClr val="bg2">
                  <a:lumMod val="40000"/>
                  <a:lumOff val="60000"/>
                </a:schemeClr>
              </a:solidFill>
              <a:ln w="12700" cmpd="sng">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r" defTabSz="609585"/>
                <a:r>
                  <a:rPr lang="en-US" sz="1600" dirty="0">
                    <a:solidFill>
                      <a:srgbClr val="717074"/>
                    </a:solidFill>
                  </a:rPr>
                  <a:t>VMware</a:t>
                </a:r>
              </a:p>
              <a:p>
                <a:pPr algn="r" defTabSz="609585"/>
                <a:r>
                  <a:rPr lang="en-US" sz="1600" dirty="0">
                    <a:solidFill>
                      <a:srgbClr val="717074"/>
                    </a:solidFill>
                  </a:rPr>
                  <a:t>vCenter</a:t>
                </a:r>
              </a:p>
            </p:txBody>
          </p:sp>
          <p:sp>
            <p:nvSpPr>
              <p:cNvPr id="67" name="Rounded Rectangle 66"/>
              <p:cNvSpPr/>
              <p:nvPr/>
            </p:nvSpPr>
            <p:spPr>
              <a:xfrm>
                <a:off x="4806967" y="1117206"/>
                <a:ext cx="796217" cy="265633"/>
              </a:xfrm>
              <a:prstGeom prst="roundRect">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solidFill>
                      <a:srgbClr val="FFFFFF"/>
                    </a:solidFill>
                  </a:rPr>
                  <a:t>Plug-in</a:t>
                </a:r>
              </a:p>
            </p:txBody>
          </p:sp>
          <p:pic>
            <p:nvPicPr>
              <p:cNvPr id="71" name="Picture 70"/>
              <p:cNvPicPr>
                <a:picLocks noChangeAspect="1"/>
              </p:cNvPicPr>
              <p:nvPr/>
            </p:nvPicPr>
            <p:blipFill rotWithShape="1">
              <a:blip r:embed="rId5">
                <a:extLst>
                  <a:ext uri="{28A0092B-C50C-407E-A947-70E740481C1C}">
                    <a14:useLocalDpi xmlns:a14="http://schemas.microsoft.com/office/drawing/2010/main" val="0"/>
                  </a:ext>
                </a:extLst>
              </a:blip>
              <a:srcRect l="13997" r="13178" b="4183"/>
              <a:stretch/>
            </p:blipFill>
            <p:spPr>
              <a:xfrm>
                <a:off x="6943663" y="3485039"/>
                <a:ext cx="601584" cy="791506"/>
              </a:xfrm>
              <a:prstGeom prst="rect">
                <a:avLst/>
              </a:prstGeom>
            </p:spPr>
          </p:pic>
          <p:sp>
            <p:nvSpPr>
              <p:cNvPr id="73" name="TextBox 72"/>
              <p:cNvSpPr txBox="1"/>
              <p:nvPr/>
            </p:nvSpPr>
            <p:spPr>
              <a:xfrm>
                <a:off x="6878228" y="3483918"/>
                <a:ext cx="554184" cy="207749"/>
              </a:xfrm>
              <a:prstGeom prst="rect">
                <a:avLst/>
              </a:prstGeom>
              <a:noFill/>
              <a:ln w="12700">
                <a:noFill/>
              </a:ln>
            </p:spPr>
            <p:txBody>
              <a:bodyPr wrap="square" rtlCol="0">
                <a:spAutoFit/>
              </a:bodyPr>
              <a:lstStyle/>
              <a:p>
                <a:pPr algn="ctr" defTabSz="609585"/>
                <a:r>
                  <a:rPr lang="en-US" sz="1200" b="1" dirty="0">
                    <a:solidFill>
                      <a:srgbClr val="717074">
                        <a:lumMod val="75000"/>
                      </a:srgbClr>
                    </a:solidFill>
                  </a:rPr>
                  <a:t>RDM</a:t>
                </a:r>
              </a:p>
            </p:txBody>
          </p:sp>
          <p:pic>
            <p:nvPicPr>
              <p:cNvPr id="74" name="Picture 73"/>
              <p:cNvPicPr>
                <a:picLocks noChangeAspect="1"/>
              </p:cNvPicPr>
              <p:nvPr/>
            </p:nvPicPr>
            <p:blipFill rotWithShape="1">
              <a:blip r:embed="rId4">
                <a:extLst>
                  <a:ext uri="{28A0092B-C50C-407E-A947-70E740481C1C}">
                    <a14:useLocalDpi xmlns:a14="http://schemas.microsoft.com/office/drawing/2010/main" val="0"/>
                  </a:ext>
                </a:extLst>
              </a:blip>
              <a:srcRect l="15337" t="4540" r="18252" b="24181"/>
              <a:stretch/>
            </p:blipFill>
            <p:spPr>
              <a:xfrm>
                <a:off x="5819728" y="3475284"/>
                <a:ext cx="653310" cy="808324"/>
              </a:xfrm>
              <a:prstGeom prst="rect">
                <a:avLst/>
              </a:prstGeom>
              <a:noFill/>
              <a:ln>
                <a:noFill/>
              </a:ln>
            </p:spPr>
          </p:pic>
        </p:grpSp>
        <p:sp>
          <p:nvSpPr>
            <p:cNvPr id="4" name="Curved Down Arrow 3"/>
            <p:cNvSpPr/>
            <p:nvPr/>
          </p:nvSpPr>
          <p:spPr>
            <a:xfrm>
              <a:off x="6173702" y="3016359"/>
              <a:ext cx="1005671" cy="457200"/>
            </a:xfrm>
            <a:prstGeom prst="curvedDownArrow">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0000"/>
                </a:solidFill>
              </a:endParaRPr>
            </a:p>
          </p:txBody>
        </p:sp>
      </p:grpSp>
      <p:cxnSp>
        <p:nvCxnSpPr>
          <p:cNvPr id="62" name="Elbow Connector 61"/>
          <p:cNvCxnSpPr/>
          <p:nvPr/>
        </p:nvCxnSpPr>
        <p:spPr>
          <a:xfrm rot="5400000">
            <a:off x="2688457" y="2247344"/>
            <a:ext cx="2424783" cy="3"/>
          </a:xfrm>
          <a:prstGeom prst="bentConnector3">
            <a:avLst/>
          </a:prstGeom>
          <a:ln w="44450" cmpd="sng">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1321734" y="3250371"/>
            <a:ext cx="2424783" cy="3"/>
          </a:xfrm>
          <a:prstGeom prst="bentConnector3">
            <a:avLst/>
          </a:prstGeom>
          <a:ln w="44450" cmpd="sng">
            <a:solidFill>
              <a:srgbClr val="BFBFBF"/>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297250" y="2112256"/>
            <a:ext cx="3150527" cy="1413749"/>
          </a:xfrm>
          <a:prstGeom prst="roundRect">
            <a:avLst/>
          </a:prstGeom>
          <a:solidFill>
            <a:schemeClr val="bg2">
              <a:lumMod val="40000"/>
              <a:lumOff val="60000"/>
            </a:schemeClr>
          </a:solidFill>
          <a:ln w="12700" cmpd="sng">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defTabSz="609585"/>
            <a:r>
              <a:rPr lang="en-US" sz="1600" dirty="0">
                <a:solidFill>
                  <a:srgbClr val="717074"/>
                </a:solidFill>
              </a:rPr>
              <a:t>VMware</a:t>
            </a:r>
          </a:p>
          <a:p>
            <a:pPr defTabSz="609585"/>
            <a:r>
              <a:rPr lang="en-US" sz="1600" dirty="0">
                <a:solidFill>
                  <a:srgbClr val="717074"/>
                </a:solidFill>
              </a:rPr>
              <a:t>ESXi</a:t>
            </a:r>
          </a:p>
        </p:txBody>
      </p:sp>
      <p:pic>
        <p:nvPicPr>
          <p:cNvPr id="96" name="Picture 101" descr="_disc sky blue.png"/>
          <p:cNvPicPr>
            <a:picLocks noChangeAspect="1"/>
          </p:cNvPicPr>
          <p:nvPr/>
        </p:nvPicPr>
        <p:blipFill>
          <a:blip r:embed="rId3">
            <a:grayscl/>
          </a:blip>
          <a:srcRect/>
          <a:stretch>
            <a:fillRect/>
          </a:stretch>
        </p:blipFill>
        <p:spPr bwMode="gray">
          <a:xfrm>
            <a:off x="1986064" y="4425495"/>
            <a:ext cx="988861" cy="1325469"/>
          </a:xfrm>
          <a:prstGeom prst="rect">
            <a:avLst/>
          </a:prstGeom>
          <a:noFill/>
          <a:ln w="9525">
            <a:noFill/>
            <a:miter lim="800000"/>
            <a:headEnd/>
            <a:tailEnd/>
          </a:ln>
        </p:spPr>
      </p:pic>
      <p:sp>
        <p:nvSpPr>
          <p:cNvPr id="72" name="TextBox 71"/>
          <p:cNvSpPr txBox="1">
            <a:spLocks noChangeArrowheads="1"/>
          </p:cNvSpPr>
          <p:nvPr/>
        </p:nvSpPr>
        <p:spPr bwMode="auto">
          <a:xfrm>
            <a:off x="10957156" y="5494419"/>
            <a:ext cx="1237803" cy="256545"/>
          </a:xfrm>
          <a:prstGeom prst="rect">
            <a:avLst/>
          </a:prstGeom>
          <a:noFill/>
          <a:ln w="9525">
            <a:noFill/>
            <a:miter lim="800000"/>
            <a:headEnd/>
            <a:tailEnd/>
          </a:ln>
        </p:spPr>
        <p:txBody>
          <a:bodyPr wrap="square">
            <a:spAutoFit/>
          </a:bodyPr>
          <a:lstStyle/>
          <a:p>
            <a:pPr algn="ctr"/>
            <a:r>
              <a:rPr lang="en-US" sz="1067" dirty="0">
                <a:solidFill>
                  <a:srgbClr val="FFFFFF"/>
                </a:solidFill>
              </a:rPr>
              <a:t>New York</a:t>
            </a:r>
          </a:p>
        </p:txBody>
      </p:sp>
      <p:sp>
        <p:nvSpPr>
          <p:cNvPr id="83" name="TextBox 82"/>
          <p:cNvSpPr txBox="1">
            <a:spLocks noChangeArrowheads="1"/>
          </p:cNvSpPr>
          <p:nvPr/>
        </p:nvSpPr>
        <p:spPr bwMode="auto">
          <a:xfrm>
            <a:off x="286197" y="5577127"/>
            <a:ext cx="1237803" cy="256545"/>
          </a:xfrm>
          <a:prstGeom prst="rect">
            <a:avLst/>
          </a:prstGeom>
          <a:noFill/>
          <a:ln w="9525">
            <a:noFill/>
            <a:miter lim="800000"/>
            <a:headEnd/>
            <a:tailEnd/>
          </a:ln>
        </p:spPr>
        <p:txBody>
          <a:bodyPr wrap="square">
            <a:spAutoFit/>
          </a:bodyPr>
          <a:lstStyle/>
          <a:p>
            <a:pPr algn="ctr"/>
            <a:r>
              <a:rPr lang="en-US" sz="1067" dirty="0">
                <a:solidFill>
                  <a:srgbClr val="FFFFFF"/>
                </a:solidFill>
              </a:rPr>
              <a:t>New York</a:t>
            </a:r>
          </a:p>
        </p:txBody>
      </p:sp>
      <p:pic>
        <p:nvPicPr>
          <p:cNvPr id="85" name="Picture 38" descr="Splitter"/>
          <p:cNvPicPr>
            <a:picLocks noChangeAspect="1" noChangeArrowheads="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3480455" flipV="1">
            <a:off x="2333484" y="2574698"/>
            <a:ext cx="479376" cy="5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92"/>
          <p:cNvSpPr>
            <a:spLocks noChangeArrowheads="1"/>
          </p:cNvSpPr>
          <p:nvPr/>
        </p:nvSpPr>
        <p:spPr bwMode="auto">
          <a:xfrm>
            <a:off x="1917875" y="5750964"/>
            <a:ext cx="110940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09585"/>
            <a:r>
              <a:rPr lang="en-US" sz="1867" b="1" dirty="0" err="1" smtClean="0">
                <a:solidFill>
                  <a:srgbClr val="717074"/>
                </a:solidFill>
              </a:rPr>
              <a:t>Produ</a:t>
            </a:r>
            <a:r>
              <a:rPr lang="cs-CZ" sz="1867" b="1" dirty="0" err="1" smtClean="0">
                <a:solidFill>
                  <a:srgbClr val="717074"/>
                </a:solidFill>
              </a:rPr>
              <a:t>kce</a:t>
            </a:r>
            <a:endParaRPr lang="en-US" sz="1867" b="1" dirty="0">
              <a:solidFill>
                <a:srgbClr val="717074"/>
              </a:solidFill>
            </a:endParaRPr>
          </a:p>
        </p:txBody>
      </p:sp>
      <p:pic>
        <p:nvPicPr>
          <p:cNvPr id="94" name="Picture 93"/>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2251419" y="1271225"/>
            <a:ext cx="679160" cy="679160"/>
          </a:xfrm>
          <a:prstGeom prst="rect">
            <a:avLst/>
          </a:prstGeom>
        </p:spPr>
      </p:pic>
      <p:pic>
        <p:nvPicPr>
          <p:cNvPr id="14" name="Picture 13"/>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2454239" y="1705995"/>
            <a:ext cx="679160" cy="679160"/>
          </a:xfrm>
          <a:prstGeom prst="rect">
            <a:avLst/>
          </a:prstGeom>
        </p:spPr>
      </p:pic>
      <p:pic>
        <p:nvPicPr>
          <p:cNvPr id="95" name="Picture 9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1539964" y="1276165"/>
            <a:ext cx="679160" cy="679160"/>
          </a:xfrm>
          <a:prstGeom prst="rect">
            <a:avLst/>
          </a:prstGeom>
        </p:spPr>
      </p:pic>
      <p:pic>
        <p:nvPicPr>
          <p:cNvPr id="98" name="Picture 97"/>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1742784" y="1710935"/>
            <a:ext cx="679160" cy="679160"/>
          </a:xfrm>
          <a:prstGeom prst="rect">
            <a:avLst/>
          </a:prstGeom>
        </p:spPr>
      </p:pic>
      <p:grpSp>
        <p:nvGrpSpPr>
          <p:cNvPr id="7" name="Group 6"/>
          <p:cNvGrpSpPr/>
          <p:nvPr/>
        </p:nvGrpSpPr>
        <p:grpSpPr>
          <a:xfrm>
            <a:off x="3201089" y="2180367"/>
            <a:ext cx="1061623" cy="1254499"/>
            <a:chOff x="2400816" y="1635275"/>
            <a:chExt cx="796217" cy="940874"/>
          </a:xfrm>
        </p:grpSpPr>
        <p:sp>
          <p:nvSpPr>
            <p:cNvPr id="3" name="Rounded Rectangle 2"/>
            <p:cNvSpPr/>
            <p:nvPr/>
          </p:nvSpPr>
          <p:spPr>
            <a:xfrm>
              <a:off x="2400816" y="1635275"/>
              <a:ext cx="796217" cy="940874"/>
            </a:xfrm>
            <a:prstGeom prst="roundRect">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100" name="Picture 29" descr="ICON_VirtApp_Q109.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78354" y="1698080"/>
              <a:ext cx="507565" cy="507565"/>
            </a:xfrm>
            <a:prstGeom prst="rect">
              <a:avLst/>
            </a:prstGeom>
            <a:noFill/>
            <a:ln w="9525">
              <a:noFill/>
              <a:miter lim="800000"/>
              <a:headEnd/>
              <a:tailEnd/>
            </a:ln>
          </p:spPr>
        </p:pic>
        <p:pic>
          <p:nvPicPr>
            <p:cNvPr id="61" name="Picture 29" descr="ICON_VirtApp_Q109.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14778" y="1990751"/>
              <a:ext cx="507565" cy="507565"/>
            </a:xfrm>
            <a:prstGeom prst="rect">
              <a:avLst/>
            </a:prstGeom>
            <a:noFill/>
            <a:ln w="9525">
              <a:noFill/>
              <a:miter lim="800000"/>
              <a:headEnd/>
              <a:tailEnd/>
            </a:ln>
          </p:spPr>
        </p:pic>
      </p:grpSp>
      <p:sp>
        <p:nvSpPr>
          <p:cNvPr id="60" name="Rounded Rectangle 59"/>
          <p:cNvSpPr/>
          <p:nvPr/>
        </p:nvSpPr>
        <p:spPr>
          <a:xfrm>
            <a:off x="3446630" y="973590"/>
            <a:ext cx="1575263" cy="611809"/>
          </a:xfrm>
          <a:prstGeom prst="roundRect">
            <a:avLst/>
          </a:prstGeom>
          <a:solidFill>
            <a:schemeClr val="bg2">
              <a:lumMod val="40000"/>
              <a:lumOff val="60000"/>
            </a:schemeClr>
          </a:solidFill>
          <a:ln w="12700" cmpd="sng">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defTabSz="609585"/>
            <a:r>
              <a:rPr lang="en-US" sz="1600" dirty="0">
                <a:solidFill>
                  <a:srgbClr val="717074"/>
                </a:solidFill>
              </a:rPr>
              <a:t>VMware</a:t>
            </a:r>
          </a:p>
          <a:p>
            <a:pPr defTabSz="609585"/>
            <a:r>
              <a:rPr lang="en-US" sz="1600" dirty="0">
                <a:solidFill>
                  <a:srgbClr val="717074"/>
                </a:solidFill>
              </a:rPr>
              <a:t>vCenter</a:t>
            </a:r>
          </a:p>
        </p:txBody>
      </p:sp>
      <p:sp>
        <p:nvSpPr>
          <p:cNvPr id="65" name="Rounded Rectangle 64"/>
          <p:cNvSpPr/>
          <p:nvPr/>
        </p:nvSpPr>
        <p:spPr>
          <a:xfrm>
            <a:off x="4444287" y="1489609"/>
            <a:ext cx="1061623" cy="354177"/>
          </a:xfrm>
          <a:prstGeom prst="roundRect">
            <a:avLst/>
          </a:prstGeom>
          <a:solidFill>
            <a:schemeClr val="accent1"/>
          </a:solid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solidFill>
                  <a:srgbClr val="FFFFFF"/>
                </a:solidFill>
              </a:rPr>
              <a:t>Plug-in</a:t>
            </a:r>
          </a:p>
        </p:txBody>
      </p:sp>
      <p:sp>
        <p:nvSpPr>
          <p:cNvPr id="5" name="Title 4"/>
          <p:cNvSpPr>
            <a:spLocks noGrp="1"/>
          </p:cNvSpPr>
          <p:nvPr>
            <p:ph type="ctrTitle" idx="4294967295"/>
          </p:nvPr>
        </p:nvSpPr>
        <p:spPr>
          <a:xfrm>
            <a:off x="838800" y="304800"/>
            <a:ext cx="11277600" cy="609600"/>
          </a:xfrm>
        </p:spPr>
        <p:txBody>
          <a:bodyPr>
            <a:normAutofit/>
          </a:bodyPr>
          <a:lstStyle/>
          <a:p>
            <a:r>
              <a:rPr lang="en-US" sz="3600" dirty="0" smtClean="0">
                <a:solidFill>
                  <a:schemeClr val="tx2"/>
                </a:solidFill>
              </a:rPr>
              <a:t>Lo</a:t>
            </a:r>
            <a:r>
              <a:rPr lang="cs-CZ" sz="3600" dirty="0" err="1" smtClean="0">
                <a:solidFill>
                  <a:schemeClr val="tx2"/>
                </a:solidFill>
              </a:rPr>
              <a:t>kální</a:t>
            </a:r>
            <a:r>
              <a:rPr lang="cs-CZ" sz="3600" dirty="0" smtClean="0">
                <a:solidFill>
                  <a:schemeClr val="tx2"/>
                </a:solidFill>
              </a:rPr>
              <a:t> a vzdálená ochrana </a:t>
            </a:r>
            <a:r>
              <a:rPr lang="en-US" sz="3600" dirty="0" smtClean="0">
                <a:solidFill>
                  <a:schemeClr val="tx2"/>
                </a:solidFill>
              </a:rPr>
              <a:t>VM</a:t>
            </a:r>
            <a:endParaRPr lang="en-US" sz="3600" dirty="0">
              <a:solidFill>
                <a:schemeClr val="tx2"/>
              </a:solidFill>
            </a:endParaRPr>
          </a:p>
        </p:txBody>
      </p:sp>
      <p:pic>
        <p:nvPicPr>
          <p:cNvPr id="68" name="Picture 67"/>
          <p:cNvPicPr>
            <a:picLocks noChangeAspect="1"/>
          </p:cNvPicPr>
          <p:nvPr/>
        </p:nvPicPr>
        <p:blipFill rotWithShape="1">
          <a:blip r:embed="rId5">
            <a:extLst>
              <a:ext uri="{28A0092B-C50C-407E-A947-70E740481C1C}">
                <a14:useLocalDpi xmlns:a14="http://schemas.microsoft.com/office/drawing/2010/main" val="0"/>
              </a:ext>
            </a:extLst>
          </a:blip>
          <a:srcRect l="13997" r="13178" b="4183"/>
          <a:stretch/>
        </p:blipFill>
        <p:spPr>
          <a:xfrm>
            <a:off x="2183359" y="4646719"/>
            <a:ext cx="802112" cy="1055341"/>
          </a:xfrm>
          <a:prstGeom prst="rect">
            <a:avLst/>
          </a:prstGeom>
        </p:spPr>
      </p:pic>
      <p:sp>
        <p:nvSpPr>
          <p:cNvPr id="6" name="TextBox 5"/>
          <p:cNvSpPr txBox="1"/>
          <p:nvPr/>
        </p:nvSpPr>
        <p:spPr>
          <a:xfrm>
            <a:off x="2096112" y="4645225"/>
            <a:ext cx="738912" cy="276999"/>
          </a:xfrm>
          <a:prstGeom prst="rect">
            <a:avLst/>
          </a:prstGeom>
          <a:noFill/>
          <a:ln w="12700">
            <a:noFill/>
          </a:ln>
        </p:spPr>
        <p:txBody>
          <a:bodyPr wrap="square" rtlCol="0">
            <a:spAutoFit/>
          </a:bodyPr>
          <a:lstStyle/>
          <a:p>
            <a:pPr algn="ctr" defTabSz="609585"/>
            <a:r>
              <a:rPr lang="en-US" sz="1200" b="1" dirty="0">
                <a:solidFill>
                  <a:srgbClr val="717074">
                    <a:lumMod val="75000"/>
                  </a:srgbClr>
                </a:solidFill>
              </a:rPr>
              <a:t>RDM</a:t>
            </a:r>
          </a:p>
        </p:txBody>
      </p:sp>
    </p:spTree>
    <p:extLst>
      <p:ext uri="{BB962C8B-B14F-4D97-AF65-F5344CB8AC3E}">
        <p14:creationId xmlns:p14="http://schemas.microsoft.com/office/powerpoint/2010/main" val="161073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Group 254"/>
          <p:cNvGrpSpPr/>
          <p:nvPr/>
        </p:nvGrpSpPr>
        <p:grpSpPr>
          <a:xfrm>
            <a:off x="1722142" y="2082801"/>
            <a:ext cx="3967481" cy="2484967"/>
            <a:chOff x="1129664" y="1562100"/>
            <a:chExt cx="2975611" cy="1863725"/>
          </a:xfrm>
        </p:grpSpPr>
        <p:sp>
          <p:nvSpPr>
            <p:cNvPr id="252" name="Freeform 251"/>
            <p:cNvSpPr/>
            <p:nvPr/>
          </p:nvSpPr>
          <p:spPr>
            <a:xfrm>
              <a:off x="1129664" y="1562100"/>
              <a:ext cx="1644015" cy="853440"/>
            </a:xfrm>
            <a:custGeom>
              <a:avLst/>
              <a:gdLst>
                <a:gd name="connsiteX0" fmla="*/ 1493520 w 1501140"/>
                <a:gd name="connsiteY0" fmla="*/ 0 h 853440"/>
                <a:gd name="connsiteX1" fmla="*/ 1501140 w 1501140"/>
                <a:gd name="connsiteY1" fmla="*/ 853440 h 853440"/>
                <a:gd name="connsiteX2" fmla="*/ 243840 w 1501140"/>
                <a:gd name="connsiteY2" fmla="*/ 91440 h 853440"/>
                <a:gd name="connsiteX3" fmla="*/ 0 w 1501140"/>
                <a:gd name="connsiteY3" fmla="*/ 228600 h 853440"/>
                <a:gd name="connsiteX0" fmla="*/ 1636395 w 1644015"/>
                <a:gd name="connsiteY0" fmla="*/ 0 h 853440"/>
                <a:gd name="connsiteX1" fmla="*/ 1644015 w 1644015"/>
                <a:gd name="connsiteY1" fmla="*/ 853440 h 853440"/>
                <a:gd name="connsiteX2" fmla="*/ 386715 w 1644015"/>
                <a:gd name="connsiteY2" fmla="*/ 91440 h 853440"/>
                <a:gd name="connsiteX3" fmla="*/ 0 w 1644015"/>
                <a:gd name="connsiteY3" fmla="*/ 307975 h 853440"/>
              </a:gdLst>
              <a:ahLst/>
              <a:cxnLst>
                <a:cxn ang="0">
                  <a:pos x="connsiteX0" y="connsiteY0"/>
                </a:cxn>
                <a:cxn ang="0">
                  <a:pos x="connsiteX1" y="connsiteY1"/>
                </a:cxn>
                <a:cxn ang="0">
                  <a:pos x="connsiteX2" y="connsiteY2"/>
                </a:cxn>
                <a:cxn ang="0">
                  <a:pos x="connsiteX3" y="connsiteY3"/>
                </a:cxn>
              </a:cxnLst>
              <a:rect l="l" t="t" r="r" b="b"/>
              <a:pathLst>
                <a:path w="1644015" h="853440">
                  <a:moveTo>
                    <a:pt x="1636395" y="0"/>
                  </a:moveTo>
                  <a:lnTo>
                    <a:pt x="1644015" y="853440"/>
                  </a:lnTo>
                  <a:lnTo>
                    <a:pt x="386715" y="91440"/>
                  </a:lnTo>
                  <a:lnTo>
                    <a:pt x="0" y="307975"/>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53" name="Freeform 252"/>
            <p:cNvSpPr/>
            <p:nvPr/>
          </p:nvSpPr>
          <p:spPr>
            <a:xfrm>
              <a:off x="2385548" y="2409825"/>
              <a:ext cx="386227" cy="235558"/>
            </a:xfrm>
            <a:custGeom>
              <a:avLst/>
              <a:gdLst>
                <a:gd name="connsiteX0" fmla="*/ 247650 w 247650"/>
                <a:gd name="connsiteY0" fmla="*/ 0 h 152400"/>
                <a:gd name="connsiteX1" fmla="*/ 0 w 247650"/>
                <a:gd name="connsiteY1" fmla="*/ 152400 h 152400"/>
              </a:gdLst>
              <a:ahLst/>
              <a:cxnLst>
                <a:cxn ang="0">
                  <a:pos x="connsiteX0" y="connsiteY0"/>
                </a:cxn>
                <a:cxn ang="0">
                  <a:pos x="connsiteX1" y="connsiteY1"/>
                </a:cxn>
              </a:cxnLst>
              <a:rect l="l" t="t" r="r" b="b"/>
              <a:pathLst>
                <a:path w="247650" h="152400">
                  <a:moveTo>
                    <a:pt x="247650" y="0"/>
                  </a:moveTo>
                  <a:lnTo>
                    <a:pt x="0" y="15240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54" name="Freeform 253"/>
            <p:cNvSpPr/>
            <p:nvPr/>
          </p:nvSpPr>
          <p:spPr>
            <a:xfrm>
              <a:off x="2768600" y="2409825"/>
              <a:ext cx="1336675" cy="1016000"/>
            </a:xfrm>
            <a:custGeom>
              <a:avLst/>
              <a:gdLst>
                <a:gd name="connsiteX0" fmla="*/ 0 w 1336675"/>
                <a:gd name="connsiteY0" fmla="*/ 0 h 1016000"/>
                <a:gd name="connsiteX1" fmla="*/ 1336675 w 1336675"/>
                <a:gd name="connsiteY1" fmla="*/ 768350 h 1016000"/>
                <a:gd name="connsiteX2" fmla="*/ 971550 w 1336675"/>
                <a:gd name="connsiteY2" fmla="*/ 1016000 h 1016000"/>
              </a:gdLst>
              <a:ahLst/>
              <a:cxnLst>
                <a:cxn ang="0">
                  <a:pos x="connsiteX0" y="connsiteY0"/>
                </a:cxn>
                <a:cxn ang="0">
                  <a:pos x="connsiteX1" y="connsiteY1"/>
                </a:cxn>
                <a:cxn ang="0">
                  <a:pos x="connsiteX2" y="connsiteY2"/>
                </a:cxn>
              </a:cxnLst>
              <a:rect l="l" t="t" r="r" b="b"/>
              <a:pathLst>
                <a:path w="1336675" h="1016000">
                  <a:moveTo>
                    <a:pt x="0" y="0"/>
                  </a:moveTo>
                  <a:lnTo>
                    <a:pt x="1336675" y="768350"/>
                  </a:lnTo>
                  <a:lnTo>
                    <a:pt x="971550" y="101600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grpSp>
      <p:grpSp>
        <p:nvGrpSpPr>
          <p:cNvPr id="164" name="Group 23"/>
          <p:cNvGrpSpPr/>
          <p:nvPr/>
        </p:nvGrpSpPr>
        <p:grpSpPr>
          <a:xfrm>
            <a:off x="2410809" y="665635"/>
            <a:ext cx="3077976" cy="1765300"/>
            <a:chOff x="1693439" y="2819400"/>
            <a:chExt cx="3094962" cy="1775034"/>
          </a:xfrm>
        </p:grpSpPr>
        <p:pic>
          <p:nvPicPr>
            <p:cNvPr id="165"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166" name="TextBox 165"/>
            <p:cNvSpPr txBox="1"/>
            <p:nvPr/>
          </p:nvSpPr>
          <p:spPr>
            <a:xfrm>
              <a:off x="1693439" y="3746398"/>
              <a:ext cx="2117518" cy="257960"/>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067" b="1" dirty="0">
                  <a:solidFill>
                    <a:srgbClr val="FFFFFF"/>
                  </a:solidFill>
                </a:rPr>
                <a:t>VC Server</a:t>
              </a:r>
            </a:p>
          </p:txBody>
        </p:sp>
      </p:grpSp>
      <p:grpSp>
        <p:nvGrpSpPr>
          <p:cNvPr id="194" name="Group 23"/>
          <p:cNvGrpSpPr/>
          <p:nvPr/>
        </p:nvGrpSpPr>
        <p:grpSpPr>
          <a:xfrm>
            <a:off x="9022552" y="946929"/>
            <a:ext cx="3101960" cy="1765300"/>
            <a:chOff x="1669323" y="2819400"/>
            <a:chExt cx="3119078" cy="1775034"/>
          </a:xfrm>
        </p:grpSpPr>
        <p:pic>
          <p:nvPicPr>
            <p:cNvPr id="195"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196" name="TextBox 195"/>
            <p:cNvSpPr txBox="1"/>
            <p:nvPr/>
          </p:nvSpPr>
          <p:spPr>
            <a:xfrm>
              <a:off x="1669323" y="3719442"/>
              <a:ext cx="2117515" cy="257960"/>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067" b="1" dirty="0">
                  <a:solidFill>
                    <a:srgbClr val="FFFFFF"/>
                  </a:solidFill>
                </a:rPr>
                <a:t>VC Server</a:t>
              </a:r>
            </a:p>
          </p:txBody>
        </p:sp>
      </p:grpSp>
      <p:grpSp>
        <p:nvGrpSpPr>
          <p:cNvPr id="8" name="Group 7"/>
          <p:cNvGrpSpPr/>
          <p:nvPr/>
        </p:nvGrpSpPr>
        <p:grpSpPr>
          <a:xfrm>
            <a:off x="9387841" y="2391679"/>
            <a:ext cx="2275420" cy="1891391"/>
            <a:chOff x="6858000" y="1793759"/>
            <a:chExt cx="1706565" cy="1418543"/>
          </a:xfrm>
        </p:grpSpPr>
        <p:sp>
          <p:nvSpPr>
            <p:cNvPr id="6" name="Freeform 5"/>
            <p:cNvSpPr/>
            <p:nvPr/>
          </p:nvSpPr>
          <p:spPr>
            <a:xfrm>
              <a:off x="6858000" y="1793759"/>
              <a:ext cx="1085850" cy="625591"/>
            </a:xfrm>
            <a:custGeom>
              <a:avLst/>
              <a:gdLst>
                <a:gd name="connsiteX0" fmla="*/ 981075 w 981075"/>
                <a:gd name="connsiteY0" fmla="*/ 0 h 823912"/>
                <a:gd name="connsiteX1" fmla="*/ 976313 w 981075"/>
                <a:gd name="connsiteY1" fmla="*/ 471487 h 823912"/>
                <a:gd name="connsiteX2" fmla="*/ 581025 w 981075"/>
                <a:gd name="connsiteY2" fmla="*/ 719137 h 823912"/>
                <a:gd name="connsiteX3" fmla="*/ 385763 w 981075"/>
                <a:gd name="connsiteY3" fmla="*/ 595312 h 823912"/>
                <a:gd name="connsiteX4" fmla="*/ 0 w 981075"/>
                <a:gd name="connsiteY4" fmla="*/ 823912 h 823912"/>
                <a:gd name="connsiteX0" fmla="*/ 1085850 w 1085850"/>
                <a:gd name="connsiteY0" fmla="*/ 0 h 890587"/>
                <a:gd name="connsiteX1" fmla="*/ 1081088 w 1085850"/>
                <a:gd name="connsiteY1" fmla="*/ 471487 h 890587"/>
                <a:gd name="connsiteX2" fmla="*/ 685800 w 1085850"/>
                <a:gd name="connsiteY2" fmla="*/ 719137 h 890587"/>
                <a:gd name="connsiteX3" fmla="*/ 490538 w 1085850"/>
                <a:gd name="connsiteY3" fmla="*/ 595312 h 890587"/>
                <a:gd name="connsiteX4" fmla="*/ 0 w 1085850"/>
                <a:gd name="connsiteY4" fmla="*/ 890587 h 89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890587">
                  <a:moveTo>
                    <a:pt x="1085850" y="0"/>
                  </a:moveTo>
                  <a:cubicBezTo>
                    <a:pt x="1084263" y="157162"/>
                    <a:pt x="1082675" y="314325"/>
                    <a:pt x="1081088" y="471487"/>
                  </a:cubicBezTo>
                  <a:lnTo>
                    <a:pt x="685800" y="719137"/>
                  </a:lnTo>
                  <a:lnTo>
                    <a:pt x="490538" y="595312"/>
                  </a:lnTo>
                  <a:lnTo>
                    <a:pt x="0" y="890587"/>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7" name="Freeform 6"/>
            <p:cNvSpPr/>
            <p:nvPr/>
          </p:nvSpPr>
          <p:spPr>
            <a:xfrm>
              <a:off x="7519990" y="2285202"/>
              <a:ext cx="1044575" cy="927100"/>
            </a:xfrm>
            <a:custGeom>
              <a:avLst/>
              <a:gdLst>
                <a:gd name="connsiteX0" fmla="*/ 0 w 1044575"/>
                <a:gd name="connsiteY0" fmla="*/ 0 h 927100"/>
                <a:gd name="connsiteX1" fmla="*/ 1044575 w 1044575"/>
                <a:gd name="connsiteY1" fmla="*/ 609600 h 927100"/>
                <a:gd name="connsiteX2" fmla="*/ 558800 w 1044575"/>
                <a:gd name="connsiteY2" fmla="*/ 927100 h 927100"/>
              </a:gdLst>
              <a:ahLst/>
              <a:cxnLst>
                <a:cxn ang="0">
                  <a:pos x="connsiteX0" y="connsiteY0"/>
                </a:cxn>
                <a:cxn ang="0">
                  <a:pos x="connsiteX1" y="connsiteY1"/>
                </a:cxn>
                <a:cxn ang="0">
                  <a:pos x="connsiteX2" y="connsiteY2"/>
                </a:cxn>
              </a:cxnLst>
              <a:rect l="l" t="t" r="r" b="b"/>
              <a:pathLst>
                <a:path w="1044575" h="927100">
                  <a:moveTo>
                    <a:pt x="0" y="0"/>
                  </a:moveTo>
                  <a:lnTo>
                    <a:pt x="1044575" y="609600"/>
                  </a:lnTo>
                  <a:lnTo>
                    <a:pt x="558800" y="92710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grpSp>
      <p:cxnSp>
        <p:nvCxnSpPr>
          <p:cNvPr id="216" name="Straight Connector 215"/>
          <p:cNvCxnSpPr/>
          <p:nvPr/>
        </p:nvCxnSpPr>
        <p:spPr>
          <a:xfrm flipV="1">
            <a:off x="6949440" y="928179"/>
            <a:ext cx="71120" cy="5402768"/>
          </a:xfrm>
          <a:prstGeom prst="line">
            <a:avLst/>
          </a:prstGeom>
          <a:ln w="28575" cmpd="sng">
            <a:solidFill>
              <a:schemeClr val="accent4">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42384" y="177800"/>
            <a:ext cx="11277600" cy="609600"/>
          </a:xfrm>
        </p:spPr>
        <p:txBody>
          <a:bodyPr/>
          <a:lstStyle/>
          <a:p>
            <a:r>
              <a:rPr lang="en-US" sz="3200" dirty="0"/>
              <a:t>RecoverPoint for VM</a:t>
            </a:r>
            <a:r>
              <a:rPr lang="en-US" sz="2667" dirty="0"/>
              <a:t>s</a:t>
            </a:r>
            <a:r>
              <a:rPr lang="en-US" sz="3200" dirty="0"/>
              <a:t> </a:t>
            </a:r>
            <a:r>
              <a:rPr lang="cs-CZ" sz="3200" dirty="0" smtClean="0"/>
              <a:t>– architektura</a:t>
            </a:r>
            <a:endParaRPr lang="en-US" sz="3200" dirty="0"/>
          </a:p>
        </p:txBody>
      </p:sp>
      <p:grpSp>
        <p:nvGrpSpPr>
          <p:cNvPr id="47" name="Group 23"/>
          <p:cNvGrpSpPr/>
          <p:nvPr/>
        </p:nvGrpSpPr>
        <p:grpSpPr>
          <a:xfrm>
            <a:off x="1" y="2286001"/>
            <a:ext cx="2640243" cy="1765300"/>
            <a:chOff x="2133600" y="2819400"/>
            <a:chExt cx="2654801" cy="1775034"/>
          </a:xfrm>
        </p:grpSpPr>
        <p:pic>
          <p:nvPicPr>
            <p:cNvPr id="48"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49" name="TextBox 48"/>
            <p:cNvSpPr txBox="1"/>
            <p:nvPr/>
          </p:nvSpPr>
          <p:spPr>
            <a:xfrm>
              <a:off x="2133600" y="3857625"/>
              <a:ext cx="1752600" cy="34042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600" b="1" dirty="0">
                  <a:solidFill>
                    <a:srgbClr val="FFFFFF"/>
                  </a:solidFill>
                </a:rPr>
                <a:t>ESXi</a:t>
              </a:r>
            </a:p>
          </p:txBody>
        </p:sp>
      </p:grpSp>
      <p:pic>
        <p:nvPicPr>
          <p:cNvPr id="45" name="Picture 150" descr="ICON_VM_basic_label_Q308"/>
          <p:cNvPicPr>
            <a:picLocks noChangeAspect="1" noChangeArrowheads="1"/>
          </p:cNvPicPr>
          <p:nvPr/>
        </p:nvPicPr>
        <p:blipFill>
          <a:blip r:embed="rId4"/>
          <a:srcRect/>
          <a:stretch>
            <a:fillRect/>
          </a:stretch>
        </p:blipFill>
        <p:spPr bwMode="auto">
          <a:xfrm>
            <a:off x="206684" y="2286001"/>
            <a:ext cx="733141" cy="850900"/>
          </a:xfrm>
          <a:prstGeom prst="rect">
            <a:avLst/>
          </a:prstGeom>
          <a:noFill/>
          <a:ln w="9525">
            <a:noFill/>
            <a:miter lim="800000"/>
            <a:headEnd/>
            <a:tailEnd/>
          </a:ln>
        </p:spPr>
      </p:pic>
      <p:pic>
        <p:nvPicPr>
          <p:cNvPr id="53" name="Picture 150" descr="ICON_VM_basic_label_Q308"/>
          <p:cNvPicPr>
            <a:picLocks noChangeAspect="1" noChangeArrowheads="1"/>
          </p:cNvPicPr>
          <p:nvPr/>
        </p:nvPicPr>
        <p:blipFill>
          <a:blip r:embed="rId4"/>
          <a:srcRect/>
          <a:stretch>
            <a:fillRect/>
          </a:stretch>
        </p:blipFill>
        <p:spPr bwMode="auto">
          <a:xfrm>
            <a:off x="641975" y="2539998"/>
            <a:ext cx="733141" cy="850900"/>
          </a:xfrm>
          <a:prstGeom prst="rect">
            <a:avLst/>
          </a:prstGeom>
          <a:noFill/>
          <a:ln w="9525">
            <a:noFill/>
            <a:miter lim="800000"/>
            <a:headEnd/>
            <a:tailEnd/>
          </a:ln>
        </p:spPr>
      </p:pic>
      <p:pic>
        <p:nvPicPr>
          <p:cNvPr id="54" name="Picture 150" descr="ICON_VM_basic_label_Q308"/>
          <p:cNvPicPr>
            <a:picLocks noChangeAspect="1" noChangeArrowheads="1"/>
          </p:cNvPicPr>
          <p:nvPr/>
        </p:nvPicPr>
        <p:blipFill>
          <a:blip r:embed="rId4"/>
          <a:srcRect/>
          <a:stretch>
            <a:fillRect/>
          </a:stretch>
        </p:blipFill>
        <p:spPr bwMode="auto">
          <a:xfrm>
            <a:off x="1092626" y="2797833"/>
            <a:ext cx="733141" cy="850900"/>
          </a:xfrm>
          <a:prstGeom prst="rect">
            <a:avLst/>
          </a:prstGeom>
          <a:noFill/>
          <a:ln w="9525">
            <a:noFill/>
            <a:miter lim="800000"/>
            <a:headEnd/>
            <a:tailEnd/>
          </a:ln>
        </p:spPr>
      </p:pic>
      <p:grpSp>
        <p:nvGrpSpPr>
          <p:cNvPr id="58" name="Group 23"/>
          <p:cNvGrpSpPr/>
          <p:nvPr/>
        </p:nvGrpSpPr>
        <p:grpSpPr>
          <a:xfrm>
            <a:off x="1612901" y="3238501"/>
            <a:ext cx="2640243" cy="1765300"/>
            <a:chOff x="2133600" y="2819400"/>
            <a:chExt cx="2654801" cy="1775034"/>
          </a:xfrm>
        </p:grpSpPr>
        <p:pic>
          <p:nvPicPr>
            <p:cNvPr id="59"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60" name="TextBox 59"/>
            <p:cNvSpPr txBox="1"/>
            <p:nvPr/>
          </p:nvSpPr>
          <p:spPr>
            <a:xfrm>
              <a:off x="2133600" y="3857625"/>
              <a:ext cx="1752600" cy="34042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600" b="1" dirty="0">
                  <a:solidFill>
                    <a:srgbClr val="FFFFFF"/>
                  </a:solidFill>
                </a:rPr>
                <a:t>ESXi</a:t>
              </a:r>
            </a:p>
          </p:txBody>
        </p:sp>
      </p:grpSp>
      <p:pic>
        <p:nvPicPr>
          <p:cNvPr id="61" name="Picture 150" descr="ICON_VM_basic_label_Q308"/>
          <p:cNvPicPr>
            <a:picLocks noChangeAspect="1" noChangeArrowheads="1"/>
          </p:cNvPicPr>
          <p:nvPr/>
        </p:nvPicPr>
        <p:blipFill>
          <a:blip r:embed="rId4"/>
          <a:srcRect/>
          <a:stretch>
            <a:fillRect/>
          </a:stretch>
        </p:blipFill>
        <p:spPr bwMode="auto">
          <a:xfrm>
            <a:off x="1843895" y="3250293"/>
            <a:ext cx="733141" cy="850900"/>
          </a:xfrm>
          <a:prstGeom prst="rect">
            <a:avLst/>
          </a:prstGeom>
          <a:noFill/>
          <a:ln w="9525">
            <a:noFill/>
            <a:miter lim="800000"/>
            <a:headEnd/>
            <a:tailEnd/>
          </a:ln>
        </p:spPr>
      </p:pic>
      <p:pic>
        <p:nvPicPr>
          <p:cNvPr id="62" name="Picture 150" descr="ICON_VM_basic_label_Q308"/>
          <p:cNvPicPr>
            <a:picLocks noChangeAspect="1" noChangeArrowheads="1"/>
          </p:cNvPicPr>
          <p:nvPr/>
        </p:nvPicPr>
        <p:blipFill>
          <a:blip r:embed="rId4"/>
          <a:srcRect/>
          <a:stretch>
            <a:fillRect/>
          </a:stretch>
        </p:blipFill>
        <p:spPr bwMode="auto">
          <a:xfrm>
            <a:off x="2258522" y="3491590"/>
            <a:ext cx="733141" cy="850900"/>
          </a:xfrm>
          <a:prstGeom prst="rect">
            <a:avLst/>
          </a:prstGeom>
          <a:noFill/>
          <a:ln w="9525">
            <a:noFill/>
            <a:miter lim="800000"/>
            <a:headEnd/>
            <a:tailEnd/>
          </a:ln>
        </p:spPr>
      </p:pic>
      <p:pic>
        <p:nvPicPr>
          <p:cNvPr id="63" name="Picture 150" descr="ICON_VM_basic_label_Q308"/>
          <p:cNvPicPr>
            <a:picLocks noChangeAspect="1" noChangeArrowheads="1"/>
          </p:cNvPicPr>
          <p:nvPr/>
        </p:nvPicPr>
        <p:blipFill>
          <a:blip r:embed="rId4"/>
          <a:srcRect/>
          <a:stretch>
            <a:fillRect/>
          </a:stretch>
        </p:blipFill>
        <p:spPr bwMode="auto">
          <a:xfrm>
            <a:off x="2709172" y="3749425"/>
            <a:ext cx="733141" cy="850900"/>
          </a:xfrm>
          <a:prstGeom prst="rect">
            <a:avLst/>
          </a:prstGeom>
          <a:noFill/>
          <a:ln w="9525">
            <a:noFill/>
            <a:miter lim="800000"/>
            <a:headEnd/>
            <a:tailEnd/>
          </a:ln>
        </p:spPr>
      </p:pic>
      <p:grpSp>
        <p:nvGrpSpPr>
          <p:cNvPr id="67" name="Group 23"/>
          <p:cNvGrpSpPr/>
          <p:nvPr/>
        </p:nvGrpSpPr>
        <p:grpSpPr>
          <a:xfrm>
            <a:off x="3355891" y="4260847"/>
            <a:ext cx="2640243" cy="1765300"/>
            <a:chOff x="2133600" y="2819400"/>
            <a:chExt cx="2654801" cy="1775034"/>
          </a:xfrm>
        </p:grpSpPr>
        <p:pic>
          <p:nvPicPr>
            <p:cNvPr id="68"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69" name="TextBox 68"/>
            <p:cNvSpPr txBox="1"/>
            <p:nvPr/>
          </p:nvSpPr>
          <p:spPr>
            <a:xfrm>
              <a:off x="2133600" y="3857625"/>
              <a:ext cx="1752600" cy="34042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600" b="1" dirty="0">
                  <a:solidFill>
                    <a:srgbClr val="FFFFFF"/>
                  </a:solidFill>
                </a:rPr>
                <a:t>ESXi</a:t>
              </a:r>
            </a:p>
          </p:txBody>
        </p:sp>
      </p:grpSp>
      <p:cxnSp>
        <p:nvCxnSpPr>
          <p:cNvPr id="115" name="Straight Arrow Connector 114"/>
          <p:cNvCxnSpPr/>
          <p:nvPr/>
        </p:nvCxnSpPr>
        <p:spPr>
          <a:xfrm>
            <a:off x="2887705" y="4479678"/>
            <a:ext cx="0" cy="346285"/>
          </a:xfrm>
          <a:prstGeom prst="straightConnector1">
            <a:avLst/>
          </a:prstGeom>
          <a:ln w="19050" cmpd="sng">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sp>
        <p:nvSpPr>
          <p:cNvPr id="145" name="Rounded Rectangle 144"/>
          <p:cNvSpPr/>
          <p:nvPr/>
        </p:nvSpPr>
        <p:spPr>
          <a:xfrm>
            <a:off x="1375116" y="2818402"/>
            <a:ext cx="5576864" cy="1072031"/>
          </a:xfrm>
          <a:prstGeom prst="roundRect">
            <a:avLst/>
          </a:prstGeom>
          <a:gradFill>
            <a:gsLst>
              <a:gs pos="0">
                <a:schemeClr val="accent2">
                  <a:tint val="50000"/>
                  <a:satMod val="300000"/>
                  <a:alpha val="90000"/>
                </a:schemeClr>
              </a:gs>
              <a:gs pos="35000">
                <a:schemeClr val="accent2">
                  <a:tint val="37000"/>
                  <a:satMod val="300000"/>
                  <a:alpha val="90000"/>
                </a:schemeClr>
              </a:gs>
              <a:gs pos="100000">
                <a:schemeClr val="accent2">
                  <a:tint val="15000"/>
                  <a:satMod val="350000"/>
                  <a:alpha val="90000"/>
                </a:schemeClr>
              </a:gs>
            </a:gsLst>
          </a:gradFill>
          <a:ln/>
          <a:scene3d>
            <a:camera prst="isometricLeftDown"/>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rgbClr val="339933"/>
                </a:solidFill>
              </a:rPr>
              <a:t>RecoverPoint Cluster</a:t>
            </a:r>
          </a:p>
        </p:txBody>
      </p:sp>
      <p:cxnSp>
        <p:nvCxnSpPr>
          <p:cNvPr id="127" name="Straight Arrow Connector 126"/>
          <p:cNvCxnSpPr/>
          <p:nvPr/>
        </p:nvCxnSpPr>
        <p:spPr>
          <a:xfrm flipH="1">
            <a:off x="1245838" y="4803776"/>
            <a:ext cx="1510063" cy="758824"/>
          </a:xfrm>
          <a:prstGeom prst="straightConnector1">
            <a:avLst/>
          </a:prstGeom>
          <a:ln w="19050" cmpd="sng">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pic>
        <p:nvPicPr>
          <p:cNvPr id="140" name="Picture 27" descr="ICON_Cloud_Q308"/>
          <p:cNvPicPr>
            <a:picLocks noChangeAspect="1" noChangeArrowheads="1"/>
          </p:cNvPicPr>
          <p:nvPr/>
        </p:nvPicPr>
        <p:blipFill>
          <a:blip r:embed="rId5"/>
          <a:srcRect/>
          <a:stretch>
            <a:fillRect/>
          </a:stretch>
        </p:blipFill>
        <p:spPr bwMode="auto">
          <a:xfrm>
            <a:off x="5937879" y="1150621"/>
            <a:ext cx="2135717" cy="1358900"/>
          </a:xfrm>
          <a:prstGeom prst="rect">
            <a:avLst/>
          </a:prstGeom>
          <a:noFill/>
          <a:ln w="9525">
            <a:noFill/>
            <a:miter lim="800000"/>
            <a:headEnd/>
            <a:tailEnd/>
          </a:ln>
        </p:spPr>
      </p:pic>
      <p:grpSp>
        <p:nvGrpSpPr>
          <p:cNvPr id="76" name="Group 21"/>
          <p:cNvGrpSpPr/>
          <p:nvPr/>
        </p:nvGrpSpPr>
        <p:grpSpPr>
          <a:xfrm>
            <a:off x="1700889" y="2288253"/>
            <a:ext cx="939356" cy="887032"/>
            <a:chOff x="5857745" y="4038600"/>
            <a:chExt cx="1762255" cy="1664094"/>
          </a:xfrm>
        </p:grpSpPr>
        <p:pic>
          <p:nvPicPr>
            <p:cNvPr id="77" name="Picture 3" descr="C:\Users\Abject-3D\Desktop\VMWare Files\FINAL diagrams\Basic Virtualization\3D PNGs\ICON_ThinApp_3D_Q408_Comm_0.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6182609" y="4038600"/>
              <a:ext cx="1437391" cy="1664094"/>
            </a:xfrm>
            <a:prstGeom prst="rect">
              <a:avLst/>
            </a:prstGeom>
            <a:noFill/>
          </p:spPr>
        </p:pic>
        <p:sp>
          <p:nvSpPr>
            <p:cNvPr id="78" name="TextBox 77"/>
            <p:cNvSpPr txBox="1"/>
            <p:nvPr/>
          </p:nvSpPr>
          <p:spPr>
            <a:xfrm>
              <a:off x="5857745" y="4741458"/>
              <a:ext cx="1022353" cy="558031"/>
            </a:xfrm>
            <a:prstGeom prst="rect">
              <a:avLst/>
            </a:prstGeom>
            <a:noFill/>
          </p:spPr>
          <p:txBody>
            <a:bodyPr wrap="none" rtlCol="0">
              <a:spAutoFit/>
              <a:scene3d>
                <a:camera prst="orthographicFront">
                  <a:rot lat="2400000" lon="2520000" rev="0"/>
                </a:camera>
                <a:lightRig rig="threePt" dir="t"/>
              </a:scene3d>
            </a:bodyPr>
            <a:lstStyle/>
            <a:p>
              <a:r>
                <a:rPr lang="en-US" sz="1333" b="1" dirty="0">
                  <a:solidFill>
                    <a:srgbClr val="2C95DD">
                      <a:lumMod val="75000"/>
                    </a:srgbClr>
                  </a:solidFill>
                </a:rPr>
                <a:t>vRPA</a:t>
              </a:r>
            </a:p>
          </p:txBody>
        </p:sp>
      </p:grpSp>
      <p:grpSp>
        <p:nvGrpSpPr>
          <p:cNvPr id="73" name="Group 21"/>
          <p:cNvGrpSpPr/>
          <p:nvPr/>
        </p:nvGrpSpPr>
        <p:grpSpPr>
          <a:xfrm>
            <a:off x="5056778" y="4260847"/>
            <a:ext cx="939356" cy="887032"/>
            <a:chOff x="5857745" y="4038600"/>
            <a:chExt cx="1762255" cy="1664094"/>
          </a:xfrm>
        </p:grpSpPr>
        <p:pic>
          <p:nvPicPr>
            <p:cNvPr id="74" name="Picture 3" descr="C:\Users\Abject-3D\Desktop\VMWare Files\FINAL diagrams\Basic Virtualization\3D PNGs\ICON_ThinApp_3D_Q408_Comm_0.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6182609" y="4038600"/>
              <a:ext cx="1437391" cy="1664094"/>
            </a:xfrm>
            <a:prstGeom prst="rect">
              <a:avLst/>
            </a:prstGeom>
            <a:noFill/>
          </p:spPr>
        </p:pic>
        <p:sp>
          <p:nvSpPr>
            <p:cNvPr id="75" name="TextBox 74"/>
            <p:cNvSpPr txBox="1"/>
            <p:nvPr/>
          </p:nvSpPr>
          <p:spPr>
            <a:xfrm>
              <a:off x="5857745" y="4741458"/>
              <a:ext cx="1022353" cy="558031"/>
            </a:xfrm>
            <a:prstGeom prst="rect">
              <a:avLst/>
            </a:prstGeom>
            <a:noFill/>
          </p:spPr>
          <p:txBody>
            <a:bodyPr wrap="none" rtlCol="0">
              <a:spAutoFit/>
              <a:scene3d>
                <a:camera prst="orthographicFront">
                  <a:rot lat="2400000" lon="2520000" rev="0"/>
                </a:camera>
                <a:lightRig rig="threePt" dir="t"/>
              </a:scene3d>
            </a:bodyPr>
            <a:lstStyle/>
            <a:p>
              <a:r>
                <a:rPr lang="en-US" sz="1333" b="1" dirty="0">
                  <a:solidFill>
                    <a:srgbClr val="2C95DD">
                      <a:lumMod val="75000"/>
                    </a:srgbClr>
                  </a:solidFill>
                </a:rPr>
                <a:t>vRPA</a:t>
              </a:r>
            </a:p>
          </p:txBody>
        </p:sp>
      </p:grpSp>
      <p:sp>
        <p:nvSpPr>
          <p:cNvPr id="146" name="TextBox 145"/>
          <p:cNvSpPr txBox="1"/>
          <p:nvPr/>
        </p:nvSpPr>
        <p:spPr>
          <a:xfrm rot="221948">
            <a:off x="1137921" y="5131450"/>
            <a:ext cx="2196799" cy="451534"/>
          </a:xfrm>
          <a:prstGeom prst="rect">
            <a:avLst/>
          </a:prstGeom>
          <a:noFill/>
          <a:scene3d>
            <a:camera prst="isometricRightUp"/>
            <a:lightRig rig="threePt" dir="t"/>
          </a:scene3d>
        </p:spPr>
        <p:txBody>
          <a:bodyPr wrap="square" lIns="0" tIns="0" rIns="0" bIns="0" rtlCol="0">
            <a:spAutoFit/>
          </a:bodyPr>
          <a:lstStyle/>
          <a:p>
            <a:r>
              <a:rPr lang="en-US" sz="1467" dirty="0">
                <a:solidFill>
                  <a:srgbClr val="7030A0"/>
                </a:solidFill>
              </a:rPr>
              <a:t>VSAN/SAN/NAS/</a:t>
            </a:r>
          </a:p>
          <a:p>
            <a:r>
              <a:rPr lang="en-US" sz="1467" dirty="0">
                <a:solidFill>
                  <a:srgbClr val="7030A0"/>
                </a:solidFill>
              </a:rPr>
              <a:t>DAS/iSCSI/FC/VVOL</a:t>
            </a:r>
          </a:p>
        </p:txBody>
      </p:sp>
      <p:pic>
        <p:nvPicPr>
          <p:cNvPr id="147" name="Picture 146" descr="VMW-ICON-MacBoo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5767" y="740953"/>
            <a:ext cx="1055527" cy="1077687"/>
          </a:xfrm>
          <a:prstGeom prst="rect">
            <a:avLst/>
          </a:prstGeom>
        </p:spPr>
      </p:pic>
      <p:sp>
        <p:nvSpPr>
          <p:cNvPr id="167" name="Down Arrow 166"/>
          <p:cNvSpPr/>
          <p:nvPr/>
        </p:nvSpPr>
        <p:spPr>
          <a:xfrm rot="14272243">
            <a:off x="5364933" y="1901350"/>
            <a:ext cx="597679" cy="1975421"/>
          </a:xfrm>
          <a:prstGeom prst="downArrow">
            <a:avLst/>
          </a:prstGeom>
          <a:gradFill flip="none" rotWithShape="1">
            <a:gsLst>
              <a:gs pos="45000">
                <a:srgbClr val="7030A0"/>
              </a:gs>
              <a:gs pos="0">
                <a:srgbClr val="7030A0"/>
              </a:gs>
              <a:gs pos="55000">
                <a:schemeClr val="tx1"/>
              </a:gs>
              <a:gs pos="100000">
                <a:schemeClr val="tx1"/>
              </a:gs>
            </a:gsLst>
            <a:lin ang="10800000" scaled="1"/>
            <a:tileRect/>
          </a:gradFill>
          <a:ln w="12700" cmpd="sng">
            <a:gradFill>
              <a:gsLst>
                <a:gs pos="0">
                  <a:schemeClr val="accent1">
                    <a:tint val="66000"/>
                    <a:satMod val="160000"/>
                  </a:schemeClr>
                </a:gs>
                <a:gs pos="100000">
                  <a:schemeClr val="accent1">
                    <a:tint val="23500"/>
                    <a:satMod val="160000"/>
                  </a:schemeClr>
                </a:gs>
              </a:gsLst>
              <a:lin ang="5400000" scaled="0"/>
            </a:grad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69" name="Freeform 168"/>
          <p:cNvSpPr/>
          <p:nvPr/>
        </p:nvSpPr>
        <p:spPr>
          <a:xfrm>
            <a:off x="4176586" y="2239541"/>
            <a:ext cx="773612" cy="781300"/>
          </a:xfrm>
          <a:custGeom>
            <a:avLst/>
            <a:gdLst>
              <a:gd name="connsiteX0" fmla="*/ 266700 w 723900"/>
              <a:gd name="connsiteY0" fmla="*/ 716280 h 716280"/>
              <a:gd name="connsiteX1" fmla="*/ 723900 w 723900"/>
              <a:gd name="connsiteY1" fmla="*/ 403860 h 716280"/>
              <a:gd name="connsiteX2" fmla="*/ 0 w 723900"/>
              <a:gd name="connsiteY2" fmla="*/ 0 h 716280"/>
            </a:gdLst>
            <a:ahLst/>
            <a:cxnLst>
              <a:cxn ang="0">
                <a:pos x="connsiteX0" y="connsiteY0"/>
              </a:cxn>
              <a:cxn ang="0">
                <a:pos x="connsiteX1" y="connsiteY1"/>
              </a:cxn>
              <a:cxn ang="0">
                <a:pos x="connsiteX2" y="connsiteY2"/>
              </a:cxn>
            </a:cxnLst>
            <a:rect l="l" t="t" r="r" b="b"/>
            <a:pathLst>
              <a:path w="723900" h="716280">
                <a:moveTo>
                  <a:pt x="266700" y="716280"/>
                </a:moveTo>
                <a:lnTo>
                  <a:pt x="723900" y="403860"/>
                </a:lnTo>
                <a:lnTo>
                  <a:pt x="0" y="0"/>
                </a:lnTo>
              </a:path>
            </a:pathLst>
          </a:custGeom>
          <a:ln w="19050" cmpd="sng">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grpSp>
        <p:nvGrpSpPr>
          <p:cNvPr id="175" name="Group 23"/>
          <p:cNvGrpSpPr/>
          <p:nvPr/>
        </p:nvGrpSpPr>
        <p:grpSpPr>
          <a:xfrm>
            <a:off x="7515861" y="2956290"/>
            <a:ext cx="2640243" cy="1765300"/>
            <a:chOff x="2133600" y="2819400"/>
            <a:chExt cx="2654801" cy="1775034"/>
          </a:xfrm>
        </p:grpSpPr>
        <p:pic>
          <p:nvPicPr>
            <p:cNvPr id="176"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177" name="TextBox 176"/>
            <p:cNvSpPr txBox="1"/>
            <p:nvPr/>
          </p:nvSpPr>
          <p:spPr>
            <a:xfrm>
              <a:off x="2133600" y="3857625"/>
              <a:ext cx="1752600" cy="34042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600" b="1" dirty="0">
                  <a:solidFill>
                    <a:srgbClr val="FFFFFF"/>
                  </a:solidFill>
                </a:rPr>
                <a:t>ESXi</a:t>
              </a:r>
            </a:p>
          </p:txBody>
        </p:sp>
      </p:grpSp>
      <p:grpSp>
        <p:nvGrpSpPr>
          <p:cNvPr id="184" name="Group 23"/>
          <p:cNvGrpSpPr/>
          <p:nvPr/>
        </p:nvGrpSpPr>
        <p:grpSpPr>
          <a:xfrm>
            <a:off x="9258851" y="3978637"/>
            <a:ext cx="2640243" cy="1765300"/>
            <a:chOff x="2133600" y="2819400"/>
            <a:chExt cx="2654801" cy="1775034"/>
          </a:xfrm>
        </p:grpSpPr>
        <p:pic>
          <p:nvPicPr>
            <p:cNvPr id="185" name="Picture 4" descr="C:\Users\Abject-3D\Desktop\VMWare Files\FINAL diagrams\Basic Virtualization\3D PNGs\ICON_ThinApp_3D_Q408_Comm_1.png"/>
            <p:cNvPicPr>
              <a:picLocks noChangeAspect="1" noChangeArrowheads="1"/>
            </p:cNvPicPr>
            <p:nvPr/>
          </p:nvPicPr>
          <p:blipFill>
            <a:blip r:embed="rId3"/>
            <a:srcRect/>
            <a:stretch>
              <a:fillRect/>
            </a:stretch>
          </p:blipFill>
          <p:spPr bwMode="auto">
            <a:xfrm>
              <a:off x="2362200" y="2819400"/>
              <a:ext cx="2426201" cy="1775034"/>
            </a:xfrm>
            <a:prstGeom prst="rect">
              <a:avLst/>
            </a:prstGeom>
            <a:noFill/>
          </p:spPr>
        </p:pic>
        <p:sp>
          <p:nvSpPr>
            <p:cNvPr id="186" name="TextBox 185"/>
            <p:cNvSpPr txBox="1"/>
            <p:nvPr/>
          </p:nvSpPr>
          <p:spPr>
            <a:xfrm>
              <a:off x="2133600" y="3857625"/>
              <a:ext cx="1752600" cy="34042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a:r>
                <a:rPr lang="en-US" sz="1600" b="1" dirty="0">
                  <a:solidFill>
                    <a:srgbClr val="FFFFFF"/>
                  </a:solidFill>
                </a:rPr>
                <a:t>ESXi</a:t>
              </a:r>
            </a:p>
          </p:txBody>
        </p:sp>
      </p:grpSp>
      <p:sp>
        <p:nvSpPr>
          <p:cNvPr id="209" name="Freeform 208"/>
          <p:cNvSpPr/>
          <p:nvPr/>
        </p:nvSpPr>
        <p:spPr>
          <a:xfrm>
            <a:off x="4735076" y="1858592"/>
            <a:ext cx="629920" cy="1351280"/>
          </a:xfrm>
          <a:custGeom>
            <a:avLst/>
            <a:gdLst>
              <a:gd name="connsiteX0" fmla="*/ 0 w 472440"/>
              <a:gd name="connsiteY0" fmla="*/ 1013460 h 1013460"/>
              <a:gd name="connsiteX1" fmla="*/ 464820 w 472440"/>
              <a:gd name="connsiteY1" fmla="*/ 701040 h 1013460"/>
              <a:gd name="connsiteX2" fmla="*/ 472440 w 472440"/>
              <a:gd name="connsiteY2" fmla="*/ 243840 h 1013460"/>
              <a:gd name="connsiteX3" fmla="*/ 83820 w 472440"/>
              <a:gd name="connsiteY3" fmla="*/ 0 h 1013460"/>
            </a:gdLst>
            <a:ahLst/>
            <a:cxnLst>
              <a:cxn ang="0">
                <a:pos x="connsiteX0" y="connsiteY0"/>
              </a:cxn>
              <a:cxn ang="0">
                <a:pos x="connsiteX1" y="connsiteY1"/>
              </a:cxn>
              <a:cxn ang="0">
                <a:pos x="connsiteX2" y="connsiteY2"/>
              </a:cxn>
              <a:cxn ang="0">
                <a:pos x="connsiteX3" y="connsiteY3"/>
              </a:cxn>
            </a:cxnLst>
            <a:rect l="l" t="t" r="r" b="b"/>
            <a:pathLst>
              <a:path w="472440" h="1013460">
                <a:moveTo>
                  <a:pt x="0" y="1013460"/>
                </a:moveTo>
                <a:lnTo>
                  <a:pt x="464820" y="701040"/>
                </a:lnTo>
                <a:lnTo>
                  <a:pt x="472440" y="243840"/>
                </a:lnTo>
                <a:lnTo>
                  <a:pt x="83820" y="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pic>
        <p:nvPicPr>
          <p:cNvPr id="210" name="Picture 13" descr="ICON_Storage_1up_Q308.png"/>
          <p:cNvPicPr>
            <a:picLocks noChangeAspect="1"/>
          </p:cNvPicPr>
          <p:nvPr/>
        </p:nvPicPr>
        <p:blipFill>
          <a:blip r:embed="rId8"/>
          <a:srcRect/>
          <a:stretch>
            <a:fillRect/>
          </a:stretch>
        </p:blipFill>
        <p:spPr bwMode="auto">
          <a:xfrm>
            <a:off x="8334923" y="5272440"/>
            <a:ext cx="804777" cy="983072"/>
          </a:xfrm>
          <a:prstGeom prst="rect">
            <a:avLst/>
          </a:prstGeom>
          <a:noFill/>
          <a:ln w="9525">
            <a:noFill/>
            <a:miter lim="800000"/>
            <a:headEnd/>
            <a:tailEnd/>
          </a:ln>
        </p:spPr>
      </p:pic>
      <p:sp>
        <p:nvSpPr>
          <p:cNvPr id="217" name="TextBox 216"/>
          <p:cNvSpPr txBox="1"/>
          <p:nvPr/>
        </p:nvSpPr>
        <p:spPr>
          <a:xfrm>
            <a:off x="6685281" y="1779270"/>
            <a:ext cx="566245" cy="328231"/>
          </a:xfrm>
          <a:prstGeom prst="rect">
            <a:avLst/>
          </a:prstGeom>
          <a:noFill/>
        </p:spPr>
        <p:txBody>
          <a:bodyPr wrap="none" lIns="0" tIns="0" rIns="0" bIns="0" rtlCol="0">
            <a:spAutoFit/>
          </a:bodyPr>
          <a:lstStyle/>
          <a:p>
            <a:r>
              <a:rPr lang="en-US" sz="2133" dirty="0">
                <a:solidFill>
                  <a:srgbClr val="717074"/>
                </a:solidFill>
              </a:rPr>
              <a:t>WAN</a:t>
            </a:r>
          </a:p>
        </p:txBody>
      </p:sp>
      <p:cxnSp>
        <p:nvCxnSpPr>
          <p:cNvPr id="224" name="Straight Arrow Connector 223"/>
          <p:cNvCxnSpPr/>
          <p:nvPr/>
        </p:nvCxnSpPr>
        <p:spPr>
          <a:xfrm flipH="1">
            <a:off x="9175754" y="5111195"/>
            <a:ext cx="480900" cy="451405"/>
          </a:xfrm>
          <a:prstGeom prst="straightConnector1">
            <a:avLst/>
          </a:prstGeom>
          <a:ln w="19050" cmpd="sng">
            <a:solidFill>
              <a:srgbClr val="7030A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27" name="Down Arrow 226"/>
          <p:cNvSpPr/>
          <p:nvPr/>
        </p:nvSpPr>
        <p:spPr>
          <a:xfrm>
            <a:off x="8537264" y="1649509"/>
            <a:ext cx="549928" cy="1789648"/>
          </a:xfrm>
          <a:prstGeom prst="downArrow">
            <a:avLst/>
          </a:prstGeom>
          <a:gradFill>
            <a:gsLst>
              <a:gs pos="0">
                <a:srgbClr val="7030A0"/>
              </a:gs>
              <a:gs pos="55000">
                <a:schemeClr val="tx1"/>
              </a:gs>
              <a:gs pos="45000">
                <a:srgbClr val="7030A0"/>
              </a:gs>
              <a:gs pos="100000">
                <a:schemeClr val="tx1"/>
              </a:gs>
            </a:gsLst>
            <a:lin ang="10800000" scaled="1"/>
          </a:gradFill>
          <a:ln w="12700" cmpd="sng">
            <a:solidFill>
              <a:schemeClr val="bg2"/>
            </a:solidFill>
          </a:ln>
          <a:effectLst/>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pic>
        <p:nvPicPr>
          <p:cNvPr id="179" name="Picture 150" descr="ICON_VM_basic_label_Q308"/>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Lst>
          </a:blip>
          <a:srcRect/>
          <a:stretch>
            <a:fillRect/>
          </a:stretch>
        </p:blipFill>
        <p:spPr bwMode="auto">
          <a:xfrm>
            <a:off x="9920394" y="4241790"/>
            <a:ext cx="733141" cy="850900"/>
          </a:xfrm>
          <a:prstGeom prst="rect">
            <a:avLst/>
          </a:prstGeom>
          <a:noFill/>
          <a:ln w="9525">
            <a:noFill/>
            <a:miter lim="800000"/>
            <a:headEnd/>
            <a:tailEnd/>
          </a:ln>
        </p:spPr>
      </p:pic>
      <p:sp>
        <p:nvSpPr>
          <p:cNvPr id="234" name="Freeform 233"/>
          <p:cNvSpPr/>
          <p:nvPr/>
        </p:nvSpPr>
        <p:spPr>
          <a:xfrm>
            <a:off x="2661921" y="1005840"/>
            <a:ext cx="754079" cy="843280"/>
          </a:xfrm>
          <a:custGeom>
            <a:avLst/>
            <a:gdLst>
              <a:gd name="connsiteX0" fmla="*/ 0 w 601980"/>
              <a:gd name="connsiteY0" fmla="*/ 487680 h 632460"/>
              <a:gd name="connsiteX1" fmla="*/ 236220 w 601980"/>
              <a:gd name="connsiteY1" fmla="*/ 632460 h 632460"/>
              <a:gd name="connsiteX2" fmla="*/ 236220 w 601980"/>
              <a:gd name="connsiteY2" fmla="*/ 0 h 632460"/>
              <a:gd name="connsiteX3" fmla="*/ 601980 w 601980"/>
              <a:gd name="connsiteY3" fmla="*/ 205740 h 632460"/>
            </a:gdLst>
            <a:ahLst/>
            <a:cxnLst>
              <a:cxn ang="0">
                <a:pos x="connsiteX0" y="connsiteY0"/>
              </a:cxn>
              <a:cxn ang="0">
                <a:pos x="connsiteX1" y="connsiteY1"/>
              </a:cxn>
              <a:cxn ang="0">
                <a:pos x="connsiteX2" y="connsiteY2"/>
              </a:cxn>
              <a:cxn ang="0">
                <a:pos x="connsiteX3" y="connsiteY3"/>
              </a:cxn>
            </a:cxnLst>
            <a:rect l="l" t="t" r="r" b="b"/>
            <a:pathLst>
              <a:path w="601980" h="632460">
                <a:moveTo>
                  <a:pt x="0" y="487680"/>
                </a:moveTo>
                <a:lnTo>
                  <a:pt x="236220" y="632460"/>
                </a:lnTo>
                <a:lnTo>
                  <a:pt x="236220" y="0"/>
                </a:lnTo>
                <a:lnTo>
                  <a:pt x="601980" y="20574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39" name="Freeform 238"/>
          <p:cNvSpPr/>
          <p:nvPr/>
        </p:nvSpPr>
        <p:spPr>
          <a:xfrm>
            <a:off x="1076960" y="4196080"/>
            <a:ext cx="1361440" cy="1045643"/>
          </a:xfrm>
          <a:custGeom>
            <a:avLst/>
            <a:gdLst>
              <a:gd name="connsiteX0" fmla="*/ 1021080 w 1021080"/>
              <a:gd name="connsiteY0" fmla="*/ 0 h 800100"/>
              <a:gd name="connsiteX1" fmla="*/ 1021080 w 1021080"/>
              <a:gd name="connsiteY1" fmla="*/ 205740 h 800100"/>
              <a:gd name="connsiteX2" fmla="*/ 0 w 1021080"/>
              <a:gd name="connsiteY2" fmla="*/ 800100 h 800100"/>
            </a:gdLst>
            <a:ahLst/>
            <a:cxnLst>
              <a:cxn ang="0">
                <a:pos x="connsiteX0" y="connsiteY0"/>
              </a:cxn>
              <a:cxn ang="0">
                <a:pos x="connsiteX1" y="connsiteY1"/>
              </a:cxn>
              <a:cxn ang="0">
                <a:pos x="connsiteX2" y="connsiteY2"/>
              </a:cxn>
            </a:cxnLst>
            <a:rect l="l" t="t" r="r" b="b"/>
            <a:pathLst>
              <a:path w="1021080" h="800100">
                <a:moveTo>
                  <a:pt x="1021080" y="0"/>
                </a:moveTo>
                <a:lnTo>
                  <a:pt x="1021080" y="205740"/>
                </a:lnTo>
                <a:lnTo>
                  <a:pt x="0" y="800100"/>
                </a:lnTo>
              </a:path>
            </a:pathLst>
          </a:custGeom>
          <a:ln w="19050" cmpd="sng">
            <a:solidFill>
              <a:srgbClr val="7030A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36" name="TextBox 235"/>
          <p:cNvSpPr txBox="1"/>
          <p:nvPr/>
        </p:nvSpPr>
        <p:spPr>
          <a:xfrm rot="5400000">
            <a:off x="5772978" y="4222531"/>
            <a:ext cx="2032992" cy="328231"/>
          </a:xfrm>
          <a:prstGeom prst="rect">
            <a:avLst/>
          </a:prstGeom>
          <a:noFill/>
        </p:spPr>
        <p:txBody>
          <a:bodyPr wrap="none" lIns="0" tIns="0" rIns="0" bIns="0" rtlCol="0">
            <a:spAutoFit/>
          </a:bodyPr>
          <a:lstStyle/>
          <a:p>
            <a:r>
              <a:rPr lang="en-US" sz="2133" dirty="0" smtClean="0">
                <a:solidFill>
                  <a:srgbClr val="717074"/>
                </a:solidFill>
              </a:rPr>
              <a:t>Pro</a:t>
            </a:r>
            <a:r>
              <a:rPr lang="cs-CZ" sz="2133" dirty="0" err="1" smtClean="0">
                <a:solidFill>
                  <a:srgbClr val="717074"/>
                </a:solidFill>
              </a:rPr>
              <a:t>dukční</a:t>
            </a:r>
            <a:r>
              <a:rPr lang="cs-CZ" sz="2133" dirty="0" smtClean="0">
                <a:solidFill>
                  <a:srgbClr val="717074"/>
                </a:solidFill>
              </a:rPr>
              <a:t> lokalita</a:t>
            </a:r>
            <a:r>
              <a:rPr lang="en-US" sz="2133" dirty="0" smtClean="0">
                <a:solidFill>
                  <a:srgbClr val="717074"/>
                </a:solidFill>
              </a:rPr>
              <a:t> </a:t>
            </a:r>
            <a:endParaRPr lang="en-US" sz="2133" dirty="0">
              <a:solidFill>
                <a:srgbClr val="717074"/>
              </a:solidFill>
            </a:endParaRPr>
          </a:p>
        </p:txBody>
      </p:sp>
      <p:sp>
        <p:nvSpPr>
          <p:cNvPr id="237" name="TextBox 236"/>
          <p:cNvSpPr txBox="1"/>
          <p:nvPr/>
        </p:nvSpPr>
        <p:spPr>
          <a:xfrm rot="5400000">
            <a:off x="6368469" y="4161870"/>
            <a:ext cx="1641347" cy="328231"/>
          </a:xfrm>
          <a:prstGeom prst="rect">
            <a:avLst/>
          </a:prstGeom>
          <a:noFill/>
        </p:spPr>
        <p:txBody>
          <a:bodyPr wrap="none" lIns="0" tIns="0" rIns="0" bIns="0" rtlCol="0">
            <a:spAutoFit/>
          </a:bodyPr>
          <a:lstStyle/>
          <a:p>
            <a:r>
              <a:rPr lang="cs-CZ" sz="2133" dirty="0" smtClean="0">
                <a:solidFill>
                  <a:srgbClr val="717074"/>
                </a:solidFill>
              </a:rPr>
              <a:t>Záložní lokalita</a:t>
            </a:r>
            <a:endParaRPr lang="en-US" sz="2133" dirty="0">
              <a:solidFill>
                <a:srgbClr val="717074"/>
              </a:solidFill>
            </a:endParaRPr>
          </a:p>
        </p:txBody>
      </p:sp>
      <p:grpSp>
        <p:nvGrpSpPr>
          <p:cNvPr id="4" name="Group 3"/>
          <p:cNvGrpSpPr/>
          <p:nvPr/>
        </p:nvGrpSpPr>
        <p:grpSpPr>
          <a:xfrm>
            <a:off x="2991664" y="4343400"/>
            <a:ext cx="2393137" cy="802640"/>
            <a:chOff x="2468880" y="3368040"/>
            <a:chExt cx="1554480" cy="601980"/>
          </a:xfrm>
        </p:grpSpPr>
        <p:sp>
          <p:nvSpPr>
            <p:cNvPr id="170" name="Freeform 169"/>
            <p:cNvSpPr/>
            <p:nvPr/>
          </p:nvSpPr>
          <p:spPr>
            <a:xfrm>
              <a:off x="2468880" y="3368040"/>
              <a:ext cx="1554480" cy="601980"/>
            </a:xfrm>
            <a:custGeom>
              <a:avLst/>
              <a:gdLst>
                <a:gd name="connsiteX0" fmla="*/ 0 w 1554480"/>
                <a:gd name="connsiteY0" fmla="*/ 381000 h 601980"/>
                <a:gd name="connsiteX1" fmla="*/ 167640 w 1554480"/>
                <a:gd name="connsiteY1" fmla="*/ 472440 h 601980"/>
                <a:gd name="connsiteX2" fmla="*/ 167640 w 1554480"/>
                <a:gd name="connsiteY2" fmla="*/ 0 h 601980"/>
                <a:gd name="connsiteX3" fmla="*/ 1249680 w 1554480"/>
                <a:gd name="connsiteY3" fmla="*/ 601980 h 601980"/>
                <a:gd name="connsiteX4" fmla="*/ 1554480 w 1554480"/>
                <a:gd name="connsiteY4" fmla="*/ 403860 h 601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80" h="601980">
                  <a:moveTo>
                    <a:pt x="0" y="381000"/>
                  </a:moveTo>
                  <a:lnTo>
                    <a:pt x="167640" y="472440"/>
                  </a:lnTo>
                  <a:lnTo>
                    <a:pt x="167640" y="0"/>
                  </a:lnTo>
                  <a:lnTo>
                    <a:pt x="1249680" y="601980"/>
                  </a:lnTo>
                  <a:lnTo>
                    <a:pt x="1554480" y="403860"/>
                  </a:lnTo>
                </a:path>
              </a:pathLst>
            </a:custGeom>
            <a:ln w="19050" cmpd="sng">
              <a:solidFill>
                <a:srgbClr val="7030A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3" name="TextBox 2"/>
            <p:cNvSpPr txBox="1"/>
            <p:nvPr/>
          </p:nvSpPr>
          <p:spPr>
            <a:xfrm>
              <a:off x="3053581" y="3538180"/>
              <a:ext cx="257187" cy="184666"/>
            </a:xfrm>
            <a:prstGeom prst="rect">
              <a:avLst/>
            </a:prstGeom>
            <a:noFill/>
            <a:scene3d>
              <a:camera prst="isometricLeftDown"/>
              <a:lightRig rig="threePt" dir="t"/>
            </a:scene3d>
          </p:spPr>
          <p:txBody>
            <a:bodyPr wrap="none" lIns="0" tIns="0" rIns="0" bIns="0" rtlCol="0">
              <a:spAutoFit/>
            </a:bodyPr>
            <a:lstStyle/>
            <a:p>
              <a:r>
                <a:rPr lang="en-US" sz="1600" dirty="0">
                  <a:solidFill>
                    <a:srgbClr val="7030A0"/>
                  </a:solidFill>
                </a:rPr>
                <a:t>iSCSI</a:t>
              </a:r>
            </a:p>
          </p:txBody>
        </p:sp>
      </p:grpSp>
      <p:sp>
        <p:nvSpPr>
          <p:cNvPr id="5" name="TextBox 4"/>
          <p:cNvSpPr txBox="1"/>
          <p:nvPr/>
        </p:nvSpPr>
        <p:spPr>
          <a:xfrm>
            <a:off x="4723004" y="2371897"/>
            <a:ext cx="403765" cy="246221"/>
          </a:xfrm>
          <a:prstGeom prst="rect">
            <a:avLst/>
          </a:prstGeom>
          <a:noFill/>
          <a:scene3d>
            <a:camera prst="isometricLeftDown"/>
            <a:lightRig rig="threePt" dir="t"/>
          </a:scene3d>
        </p:spPr>
        <p:txBody>
          <a:bodyPr wrap="none" lIns="0" tIns="0" rIns="0" bIns="0" rtlCol="0">
            <a:spAutoFit/>
          </a:bodyPr>
          <a:lstStyle/>
          <a:p>
            <a:r>
              <a:rPr lang="en-US" sz="1600" dirty="0">
                <a:solidFill>
                  <a:srgbClr val="000000"/>
                </a:solidFill>
              </a:rPr>
              <a:t>REST</a:t>
            </a:r>
          </a:p>
        </p:txBody>
      </p:sp>
      <p:grpSp>
        <p:nvGrpSpPr>
          <p:cNvPr id="12" name="Group 11"/>
          <p:cNvGrpSpPr/>
          <p:nvPr/>
        </p:nvGrpSpPr>
        <p:grpSpPr>
          <a:xfrm>
            <a:off x="7956930" y="708529"/>
            <a:ext cx="1700049" cy="439299"/>
            <a:chOff x="4245248" y="4743356"/>
            <a:chExt cx="1275037" cy="329474"/>
          </a:xfrm>
        </p:grpSpPr>
        <p:cxnSp>
          <p:nvCxnSpPr>
            <p:cNvPr id="10" name="Straight Connector 9"/>
            <p:cNvCxnSpPr/>
            <p:nvPr/>
          </p:nvCxnSpPr>
          <p:spPr>
            <a:xfrm>
              <a:off x="4247828" y="4835471"/>
              <a:ext cx="448158" cy="0"/>
            </a:xfrm>
            <a:prstGeom prst="line">
              <a:avLst/>
            </a:prstGeom>
            <a:ln w="19050" cmpd="sng">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245248" y="5003369"/>
              <a:ext cx="448158" cy="0"/>
            </a:xfrm>
            <a:prstGeom prst="line">
              <a:avLst/>
            </a:pr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48127" y="4743356"/>
              <a:ext cx="265073" cy="169325"/>
            </a:xfrm>
            <a:prstGeom prst="rect">
              <a:avLst/>
            </a:prstGeom>
            <a:noFill/>
          </p:spPr>
          <p:txBody>
            <a:bodyPr wrap="none" lIns="0" tIns="0" rIns="0" bIns="0" rtlCol="0">
              <a:spAutoFit/>
            </a:bodyPr>
            <a:lstStyle/>
            <a:p>
              <a:r>
                <a:rPr lang="en-US" sz="1467" dirty="0" smtClean="0">
                  <a:solidFill>
                    <a:srgbClr val="717074"/>
                  </a:solidFill>
                </a:rPr>
                <a:t>Data</a:t>
              </a:r>
              <a:endParaRPr lang="en-US" sz="1467" dirty="0">
                <a:solidFill>
                  <a:srgbClr val="717074"/>
                </a:solidFill>
              </a:endParaRPr>
            </a:p>
          </p:txBody>
        </p:sp>
        <p:sp>
          <p:nvSpPr>
            <p:cNvPr id="102" name="TextBox 101"/>
            <p:cNvSpPr txBox="1"/>
            <p:nvPr/>
          </p:nvSpPr>
          <p:spPr>
            <a:xfrm>
              <a:off x="4753296" y="4903505"/>
              <a:ext cx="766989" cy="169325"/>
            </a:xfrm>
            <a:prstGeom prst="rect">
              <a:avLst/>
            </a:prstGeom>
            <a:noFill/>
          </p:spPr>
          <p:txBody>
            <a:bodyPr wrap="none" lIns="0" tIns="0" rIns="0" bIns="0" rtlCol="0">
              <a:spAutoFit/>
            </a:bodyPr>
            <a:lstStyle/>
            <a:p>
              <a:r>
                <a:rPr lang="cs-CZ" sz="1467" dirty="0" smtClean="0">
                  <a:solidFill>
                    <a:srgbClr val="717074"/>
                  </a:solidFill>
                </a:rPr>
                <a:t>Management</a:t>
              </a:r>
              <a:endParaRPr lang="en-US" sz="1467" dirty="0">
                <a:solidFill>
                  <a:srgbClr val="717074"/>
                </a:solidFill>
              </a:endParaRPr>
            </a:p>
          </p:txBody>
        </p:sp>
      </p:grpSp>
      <p:grpSp>
        <p:nvGrpSpPr>
          <p:cNvPr id="9" name="Group 8"/>
          <p:cNvGrpSpPr/>
          <p:nvPr/>
        </p:nvGrpSpPr>
        <p:grpSpPr>
          <a:xfrm>
            <a:off x="7468034" y="4688372"/>
            <a:ext cx="822813" cy="1093167"/>
            <a:chOff x="5205413" y="3822921"/>
            <a:chExt cx="832675" cy="1106267"/>
          </a:xfrm>
        </p:grpSpPr>
        <p:pic>
          <p:nvPicPr>
            <p:cNvPr id="103" name="Picture 5" descr="C:\Users\Abject-3D\Desktop\VMWare Files\FINAL diagrams\Basic Virtualization\3D PNGs\DGRM_DataRecovery_R1_BackupOnly_Q210_Comm_16.png"/>
            <p:cNvPicPr>
              <a:picLocks noChangeAspect="1" noChangeArrowheads="1"/>
            </p:cNvPicPr>
            <p:nvPr/>
          </p:nvPicPr>
          <p:blipFill>
            <a:blip r:embed="rId11"/>
            <a:srcRect/>
            <a:stretch>
              <a:fillRect/>
            </a:stretch>
          </p:blipFill>
          <p:spPr bwMode="auto">
            <a:xfrm>
              <a:off x="5205413" y="3995738"/>
              <a:ext cx="771525" cy="933450"/>
            </a:xfrm>
            <a:prstGeom prst="rect">
              <a:avLst/>
            </a:prstGeom>
            <a:noFill/>
          </p:spPr>
        </p:pic>
        <p:pic>
          <p:nvPicPr>
            <p:cNvPr id="104" name="Picture 17" descr="C:\Users\Abject-3D\Desktop\VMWare Files\FINAL diagrams\Basic Virtualization\3D PNGs\DGRM_DataRecovery_R1_BackupOnly_Q210_Comm_15.png"/>
            <p:cNvPicPr>
              <a:picLocks noChangeAspect="1" noChangeArrowheads="1"/>
            </p:cNvPicPr>
            <p:nvPr/>
          </p:nvPicPr>
          <p:blipFill>
            <a:blip r:embed="rId12"/>
            <a:srcRect/>
            <a:stretch>
              <a:fillRect/>
            </a:stretch>
          </p:blipFill>
          <p:spPr bwMode="auto">
            <a:xfrm>
              <a:off x="5629734" y="4122958"/>
              <a:ext cx="408354" cy="316827"/>
            </a:xfrm>
            <a:prstGeom prst="rect">
              <a:avLst/>
            </a:prstGeom>
            <a:noFill/>
          </p:spPr>
        </p:pic>
        <p:pic>
          <p:nvPicPr>
            <p:cNvPr id="105" name="Picture 18" descr="C:\Users\Abject-3D\Desktop\VMWare Files\FINAL diagrams\Basic Virtualization\3D PNGs\DGRM_DataRecovery_R1_BackupOnly_Q210_Comm_14.png"/>
            <p:cNvPicPr>
              <a:picLocks noChangeAspect="1" noChangeArrowheads="1"/>
            </p:cNvPicPr>
            <p:nvPr/>
          </p:nvPicPr>
          <p:blipFill>
            <a:blip r:embed="rId13"/>
            <a:srcRect/>
            <a:stretch>
              <a:fillRect/>
            </a:stretch>
          </p:blipFill>
          <p:spPr bwMode="auto">
            <a:xfrm>
              <a:off x="5525418" y="3975320"/>
              <a:ext cx="401313" cy="309786"/>
            </a:xfrm>
            <a:prstGeom prst="rect">
              <a:avLst/>
            </a:prstGeom>
            <a:noFill/>
          </p:spPr>
        </p:pic>
        <p:pic>
          <p:nvPicPr>
            <p:cNvPr id="106" name="Picture 19" descr="C:\Users\Abject-3D\Desktop\VMWare Files\FINAL diagrams\Basic Virtualization\3D PNGs\DGRM_DataRecovery_R1_BackupOnly_Q210_Comm_13.png"/>
            <p:cNvPicPr>
              <a:picLocks noChangeAspect="1" noChangeArrowheads="1"/>
            </p:cNvPicPr>
            <p:nvPr/>
          </p:nvPicPr>
          <p:blipFill>
            <a:blip r:embed="rId14"/>
            <a:srcRect/>
            <a:stretch>
              <a:fillRect/>
            </a:stretch>
          </p:blipFill>
          <p:spPr bwMode="auto">
            <a:xfrm>
              <a:off x="5435386" y="3822921"/>
              <a:ext cx="401313" cy="309786"/>
            </a:xfrm>
            <a:prstGeom prst="rect">
              <a:avLst/>
            </a:prstGeom>
            <a:noFill/>
          </p:spPr>
        </p:pic>
      </p:grpSp>
      <p:pic>
        <p:nvPicPr>
          <p:cNvPr id="112" name="Picture 13" descr="ICON_Storage_1up_Q308.png"/>
          <p:cNvPicPr>
            <a:picLocks noChangeAspect="1"/>
          </p:cNvPicPr>
          <p:nvPr/>
        </p:nvPicPr>
        <p:blipFill>
          <a:blip r:embed="rId8"/>
          <a:srcRect/>
          <a:stretch>
            <a:fillRect/>
          </a:stretch>
        </p:blipFill>
        <p:spPr bwMode="auto">
          <a:xfrm>
            <a:off x="427540" y="5252401"/>
            <a:ext cx="804777" cy="983072"/>
          </a:xfrm>
          <a:prstGeom prst="rect">
            <a:avLst/>
          </a:prstGeom>
          <a:noFill/>
          <a:ln w="9525">
            <a:noFill/>
            <a:miter lim="800000"/>
            <a:headEnd/>
            <a:tailEnd/>
          </a:ln>
        </p:spPr>
      </p:pic>
      <p:sp>
        <p:nvSpPr>
          <p:cNvPr id="17" name="TextBox 16"/>
          <p:cNvSpPr txBox="1"/>
          <p:nvPr/>
        </p:nvSpPr>
        <p:spPr>
          <a:xfrm rot="265774">
            <a:off x="7173133" y="5638790"/>
            <a:ext cx="706925" cy="287323"/>
          </a:xfrm>
          <a:prstGeom prst="rect">
            <a:avLst/>
          </a:prstGeom>
          <a:noFill/>
          <a:scene3d>
            <a:camera prst="isometricLeftDown"/>
            <a:lightRig rig="threePt" dir="t"/>
          </a:scene3d>
        </p:spPr>
        <p:txBody>
          <a:bodyPr wrap="none" lIns="0" tIns="0" rIns="0" bIns="0" rtlCol="0">
            <a:spAutoFit/>
          </a:bodyPr>
          <a:lstStyle/>
          <a:p>
            <a:r>
              <a:rPr lang="en-US" sz="1867" dirty="0">
                <a:solidFill>
                  <a:srgbClr val="7030A0"/>
                </a:solidFill>
              </a:rPr>
              <a:t>Journal</a:t>
            </a:r>
          </a:p>
        </p:txBody>
      </p:sp>
      <p:sp>
        <p:nvSpPr>
          <p:cNvPr id="20" name="Freeform 19"/>
          <p:cNvSpPr/>
          <p:nvPr/>
        </p:nvSpPr>
        <p:spPr>
          <a:xfrm>
            <a:off x="8296899" y="3657600"/>
            <a:ext cx="1290320" cy="1361440"/>
          </a:xfrm>
          <a:custGeom>
            <a:avLst/>
            <a:gdLst>
              <a:gd name="connsiteX0" fmla="*/ 640080 w 640080"/>
              <a:gd name="connsiteY0" fmla="*/ 0 h 1280160"/>
              <a:gd name="connsiteX1" fmla="*/ 0 w 640080"/>
              <a:gd name="connsiteY1" fmla="*/ 381000 h 1280160"/>
              <a:gd name="connsiteX2" fmla="*/ 0 w 640080"/>
              <a:gd name="connsiteY2" fmla="*/ 777240 h 1280160"/>
              <a:gd name="connsiteX3" fmla="*/ 403860 w 640080"/>
              <a:gd name="connsiteY3" fmla="*/ 998220 h 1280160"/>
              <a:gd name="connsiteX4" fmla="*/ 7620 w 640080"/>
              <a:gd name="connsiteY4" fmla="*/ 1280160 h 1280160"/>
              <a:gd name="connsiteX0" fmla="*/ 975360 w 975360"/>
              <a:gd name="connsiteY0" fmla="*/ 0 h 1280160"/>
              <a:gd name="connsiteX1" fmla="*/ 335280 w 975360"/>
              <a:gd name="connsiteY1" fmla="*/ 381000 h 1280160"/>
              <a:gd name="connsiteX2" fmla="*/ 335280 w 975360"/>
              <a:gd name="connsiteY2" fmla="*/ 777240 h 1280160"/>
              <a:gd name="connsiteX3" fmla="*/ 0 w 975360"/>
              <a:gd name="connsiteY3" fmla="*/ 982980 h 1280160"/>
              <a:gd name="connsiteX4" fmla="*/ 342900 w 975360"/>
              <a:gd name="connsiteY4" fmla="*/ 1280160 h 1280160"/>
              <a:gd name="connsiteX0" fmla="*/ 975360 w 975360"/>
              <a:gd name="connsiteY0" fmla="*/ 0 h 982980"/>
              <a:gd name="connsiteX1" fmla="*/ 335280 w 975360"/>
              <a:gd name="connsiteY1" fmla="*/ 381000 h 982980"/>
              <a:gd name="connsiteX2" fmla="*/ 335280 w 975360"/>
              <a:gd name="connsiteY2" fmla="*/ 777240 h 982980"/>
              <a:gd name="connsiteX3" fmla="*/ 0 w 975360"/>
              <a:gd name="connsiteY3" fmla="*/ 982980 h 982980"/>
              <a:gd name="connsiteX0" fmla="*/ 967740 w 967740"/>
              <a:gd name="connsiteY0" fmla="*/ 0 h 1021080"/>
              <a:gd name="connsiteX1" fmla="*/ 327660 w 967740"/>
              <a:gd name="connsiteY1" fmla="*/ 381000 h 1021080"/>
              <a:gd name="connsiteX2" fmla="*/ 327660 w 967740"/>
              <a:gd name="connsiteY2" fmla="*/ 777240 h 1021080"/>
              <a:gd name="connsiteX3" fmla="*/ 0 w 967740"/>
              <a:gd name="connsiteY3" fmla="*/ 1021080 h 1021080"/>
            </a:gdLst>
            <a:ahLst/>
            <a:cxnLst>
              <a:cxn ang="0">
                <a:pos x="connsiteX0" y="connsiteY0"/>
              </a:cxn>
              <a:cxn ang="0">
                <a:pos x="connsiteX1" y="connsiteY1"/>
              </a:cxn>
              <a:cxn ang="0">
                <a:pos x="connsiteX2" y="connsiteY2"/>
              </a:cxn>
              <a:cxn ang="0">
                <a:pos x="connsiteX3" y="connsiteY3"/>
              </a:cxn>
            </a:cxnLst>
            <a:rect l="l" t="t" r="r" b="b"/>
            <a:pathLst>
              <a:path w="967740" h="1021080">
                <a:moveTo>
                  <a:pt x="967740" y="0"/>
                </a:moveTo>
                <a:lnTo>
                  <a:pt x="327660" y="381000"/>
                </a:lnTo>
                <a:lnTo>
                  <a:pt x="327660" y="777240"/>
                </a:lnTo>
                <a:lnTo>
                  <a:pt x="0" y="1021080"/>
                </a:lnTo>
              </a:path>
            </a:pathLst>
          </a:custGeom>
          <a:ln w="19050" cmpd="sng">
            <a:solidFill>
              <a:srgbClr val="7030A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nvGrpSpPr>
          <p:cNvPr id="16" name="Group 15"/>
          <p:cNvGrpSpPr/>
          <p:nvPr/>
        </p:nvGrpSpPr>
        <p:grpSpPr>
          <a:xfrm>
            <a:off x="3758496" y="5472318"/>
            <a:ext cx="1742989" cy="485335"/>
            <a:chOff x="2083647" y="4430249"/>
            <a:chExt cx="1307242" cy="364001"/>
          </a:xfrm>
        </p:grpSpPr>
        <p:sp>
          <p:nvSpPr>
            <p:cNvPr id="15" name="Rectangle 14"/>
            <p:cNvSpPr/>
            <p:nvPr/>
          </p:nvSpPr>
          <p:spPr>
            <a:xfrm>
              <a:off x="2529619" y="4487860"/>
              <a:ext cx="321532"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h="444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3" name="Group 12"/>
            <p:cNvGrpSpPr/>
            <p:nvPr/>
          </p:nvGrpSpPr>
          <p:grpSpPr>
            <a:xfrm>
              <a:off x="2083647" y="4430249"/>
              <a:ext cx="1307242" cy="317403"/>
              <a:chOff x="2795524" y="4056938"/>
              <a:chExt cx="1307242" cy="317403"/>
            </a:xfrm>
          </p:grpSpPr>
          <p:pic>
            <p:nvPicPr>
              <p:cNvPr id="116" name="Picture 38" descr="Splitter"/>
              <p:cNvPicPr>
                <a:picLocks noChangeAspect="1" noChangeArrowheads="1"/>
              </p:cNvPicPr>
              <p:nvPr/>
            </p:nvPicPr>
            <p:blipFill>
              <a:blip r:embed="rId15" cstate="screen">
                <a:extLst>
                  <a:ext uri="{BEBA8EAE-BF5A-486C-A8C5-ECC9F3942E4B}">
                    <a14:imgProps xmlns:a14="http://schemas.microsoft.com/office/drawing/2010/main">
                      <a14:imgLayer r:embed="rId16">
                        <a14:imgEffect>
                          <a14:sharpenSoften amount="-50000"/>
                        </a14:imgEffect>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0800000" flipV="1">
                <a:off x="3295193" y="4181474"/>
                <a:ext cx="218418" cy="192867"/>
              </a:xfrm>
              <a:prstGeom prst="rect">
                <a:avLst/>
              </a:prstGeom>
              <a:noFill/>
              <a:ln w="9525">
                <a:noFill/>
                <a:miter lim="800000"/>
                <a:headEnd/>
                <a:tailEnd/>
              </a:ln>
              <a:scene3d>
                <a:camera prst="isometricLeftDown"/>
                <a:lightRig rig="threePt" dir="t"/>
              </a:scene3d>
              <a:extLst/>
            </p:spPr>
          </p:pic>
          <p:sp>
            <p:nvSpPr>
              <p:cNvPr id="117" name="TextBox 116"/>
              <p:cNvSpPr txBox="1"/>
              <p:nvPr/>
            </p:nvSpPr>
            <p:spPr>
              <a:xfrm>
                <a:off x="2795524" y="4056938"/>
                <a:ext cx="1307242" cy="146243"/>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pPr algn="ctr"/>
                <a:r>
                  <a:rPr lang="en-US" sz="667" b="1" dirty="0">
                    <a:solidFill>
                      <a:srgbClr val="2C95DD">
                        <a:lumMod val="75000"/>
                      </a:srgbClr>
                    </a:solidFill>
                  </a:rPr>
                  <a:t>Splitter</a:t>
                </a:r>
              </a:p>
            </p:txBody>
          </p:sp>
        </p:grpSp>
      </p:grpSp>
      <p:grpSp>
        <p:nvGrpSpPr>
          <p:cNvPr id="131" name="Group 130"/>
          <p:cNvGrpSpPr/>
          <p:nvPr/>
        </p:nvGrpSpPr>
        <p:grpSpPr>
          <a:xfrm>
            <a:off x="1994846" y="4427663"/>
            <a:ext cx="1742989" cy="490628"/>
            <a:chOff x="2083647" y="4423899"/>
            <a:chExt cx="1307242" cy="367971"/>
          </a:xfrm>
        </p:grpSpPr>
        <p:sp>
          <p:nvSpPr>
            <p:cNvPr id="132" name="Rectangle 131"/>
            <p:cNvSpPr/>
            <p:nvPr/>
          </p:nvSpPr>
          <p:spPr>
            <a:xfrm>
              <a:off x="2531206" y="4485480"/>
              <a:ext cx="321532"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h="444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33" name="Group 132"/>
            <p:cNvGrpSpPr/>
            <p:nvPr/>
          </p:nvGrpSpPr>
          <p:grpSpPr>
            <a:xfrm>
              <a:off x="2083647" y="4423899"/>
              <a:ext cx="1307242" cy="324880"/>
              <a:chOff x="2795524" y="4050588"/>
              <a:chExt cx="1307242" cy="324880"/>
            </a:xfrm>
          </p:grpSpPr>
          <p:pic>
            <p:nvPicPr>
              <p:cNvPr id="134" name="Picture 38" descr="Splitter"/>
              <p:cNvPicPr>
                <a:picLocks noChangeAspect="1" noChangeArrowheads="1"/>
              </p:cNvPicPr>
              <p:nvPr/>
            </p:nvPicPr>
            <p:blipFill>
              <a:blip r:embed="rId15" cstate="screen">
                <a:extLst>
                  <a:ext uri="{BEBA8EAE-BF5A-486C-A8C5-ECC9F3942E4B}">
                    <a14:imgProps xmlns:a14="http://schemas.microsoft.com/office/drawing/2010/main">
                      <a14:imgLayer r:embed="rId16">
                        <a14:imgEffect>
                          <a14:sharpenSoften amount="-50000"/>
                        </a14:imgEffect>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0800000" flipV="1">
                <a:off x="3295193" y="4178300"/>
                <a:ext cx="223289" cy="197168"/>
              </a:xfrm>
              <a:prstGeom prst="rect">
                <a:avLst/>
              </a:prstGeom>
              <a:noFill/>
              <a:ln w="9525">
                <a:noFill/>
                <a:miter lim="800000"/>
                <a:headEnd/>
                <a:tailEnd/>
              </a:ln>
              <a:scene3d>
                <a:camera prst="isometricLeftDown"/>
                <a:lightRig rig="threePt" dir="t"/>
              </a:scene3d>
              <a:extLst/>
            </p:spPr>
          </p:pic>
          <p:sp>
            <p:nvSpPr>
              <p:cNvPr id="135" name="TextBox 134"/>
              <p:cNvSpPr txBox="1"/>
              <p:nvPr/>
            </p:nvSpPr>
            <p:spPr>
              <a:xfrm>
                <a:off x="2795524" y="4050588"/>
                <a:ext cx="1307242" cy="146243"/>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pPr algn="ctr"/>
                <a:r>
                  <a:rPr lang="en-US" sz="667" b="1" dirty="0">
                    <a:solidFill>
                      <a:srgbClr val="2C95DD">
                        <a:lumMod val="75000"/>
                      </a:srgbClr>
                    </a:solidFill>
                  </a:rPr>
                  <a:t>Splitter</a:t>
                </a:r>
              </a:p>
            </p:txBody>
          </p:sp>
        </p:grpSp>
      </p:grpSp>
      <p:grpSp>
        <p:nvGrpSpPr>
          <p:cNvPr id="136" name="Group 135"/>
          <p:cNvGrpSpPr/>
          <p:nvPr/>
        </p:nvGrpSpPr>
        <p:grpSpPr>
          <a:xfrm>
            <a:off x="378576" y="3474952"/>
            <a:ext cx="1742989" cy="489568"/>
            <a:chOff x="2083647" y="4427074"/>
            <a:chExt cx="1307242" cy="367176"/>
          </a:xfrm>
        </p:grpSpPr>
        <p:sp>
          <p:nvSpPr>
            <p:cNvPr id="137" name="Rectangle 136"/>
            <p:cNvSpPr/>
            <p:nvPr/>
          </p:nvSpPr>
          <p:spPr>
            <a:xfrm>
              <a:off x="2523269" y="4487860"/>
              <a:ext cx="321532"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h="444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38" name="Group 137"/>
            <p:cNvGrpSpPr/>
            <p:nvPr/>
          </p:nvGrpSpPr>
          <p:grpSpPr>
            <a:xfrm>
              <a:off x="2083647" y="4427074"/>
              <a:ext cx="1307242" cy="321705"/>
              <a:chOff x="2795524" y="4053763"/>
              <a:chExt cx="1307242" cy="321705"/>
            </a:xfrm>
          </p:grpSpPr>
          <p:pic>
            <p:nvPicPr>
              <p:cNvPr id="139" name="Picture 38" descr="Splitter"/>
              <p:cNvPicPr>
                <a:picLocks noChangeAspect="1" noChangeArrowheads="1"/>
              </p:cNvPicPr>
              <p:nvPr/>
            </p:nvPicPr>
            <p:blipFill>
              <a:blip r:embed="rId15" cstate="screen">
                <a:extLst>
                  <a:ext uri="{BEBA8EAE-BF5A-486C-A8C5-ECC9F3942E4B}">
                    <a14:imgProps xmlns:a14="http://schemas.microsoft.com/office/drawing/2010/main">
                      <a14:imgLayer r:embed="rId16">
                        <a14:imgEffect>
                          <a14:sharpenSoften amount="-50000"/>
                        </a14:imgEffect>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0800000" flipV="1">
                <a:off x="3292018" y="4178300"/>
                <a:ext cx="223289" cy="197168"/>
              </a:xfrm>
              <a:prstGeom prst="rect">
                <a:avLst/>
              </a:prstGeom>
              <a:noFill/>
              <a:ln w="9525">
                <a:noFill/>
                <a:miter lim="800000"/>
                <a:headEnd/>
                <a:tailEnd/>
              </a:ln>
              <a:scene3d>
                <a:camera prst="isometricLeftDown"/>
                <a:lightRig rig="threePt" dir="t"/>
              </a:scene3d>
              <a:extLst/>
            </p:spPr>
          </p:pic>
          <p:sp>
            <p:nvSpPr>
              <p:cNvPr id="141" name="TextBox 140"/>
              <p:cNvSpPr txBox="1"/>
              <p:nvPr/>
            </p:nvSpPr>
            <p:spPr>
              <a:xfrm>
                <a:off x="2795524" y="4053763"/>
                <a:ext cx="1307242" cy="146243"/>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pPr algn="ctr"/>
                <a:r>
                  <a:rPr lang="en-US" sz="667" b="1" dirty="0">
                    <a:solidFill>
                      <a:srgbClr val="2C95DD">
                        <a:lumMod val="75000"/>
                      </a:srgbClr>
                    </a:solidFill>
                  </a:rPr>
                  <a:t>Splitter</a:t>
                </a:r>
              </a:p>
            </p:txBody>
          </p:sp>
        </p:grpSp>
      </p:grpSp>
      <p:grpSp>
        <p:nvGrpSpPr>
          <p:cNvPr id="142" name="Group 141"/>
          <p:cNvGrpSpPr/>
          <p:nvPr/>
        </p:nvGrpSpPr>
        <p:grpSpPr>
          <a:xfrm>
            <a:off x="7924424" y="4170951"/>
            <a:ext cx="1742989" cy="489551"/>
            <a:chOff x="2082059" y="4430262"/>
            <a:chExt cx="1307242" cy="367163"/>
          </a:xfrm>
        </p:grpSpPr>
        <p:sp>
          <p:nvSpPr>
            <p:cNvPr id="143" name="Rectangle 142"/>
            <p:cNvSpPr/>
            <p:nvPr/>
          </p:nvSpPr>
          <p:spPr>
            <a:xfrm>
              <a:off x="2526444" y="4491035"/>
              <a:ext cx="321532"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h="444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44" name="Group 143"/>
            <p:cNvGrpSpPr/>
            <p:nvPr/>
          </p:nvGrpSpPr>
          <p:grpSpPr>
            <a:xfrm>
              <a:off x="2082059" y="4430262"/>
              <a:ext cx="1307242" cy="328834"/>
              <a:chOff x="2793936" y="4056951"/>
              <a:chExt cx="1307242" cy="328834"/>
            </a:xfrm>
          </p:grpSpPr>
          <p:pic>
            <p:nvPicPr>
              <p:cNvPr id="154" name="Picture 38" descr="Splitter"/>
              <p:cNvPicPr>
                <a:picLocks noChangeAspect="1" noChangeArrowheads="1"/>
              </p:cNvPicPr>
              <p:nvPr/>
            </p:nvPicPr>
            <p:blipFill>
              <a:blip r:embed="rId15" cstate="screen">
                <a:extLst>
                  <a:ext uri="{BEBA8EAE-BF5A-486C-A8C5-ECC9F3942E4B}">
                    <a14:imgProps xmlns:a14="http://schemas.microsoft.com/office/drawing/2010/main">
                      <a14:imgLayer r:embed="rId16">
                        <a14:imgEffect>
                          <a14:sharpenSoften amount="-50000"/>
                        </a14:imgEffect>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0800000" flipV="1">
                <a:off x="3296782" y="4188617"/>
                <a:ext cx="223289" cy="197168"/>
              </a:xfrm>
              <a:prstGeom prst="rect">
                <a:avLst/>
              </a:prstGeom>
              <a:noFill/>
              <a:ln w="9525">
                <a:noFill/>
                <a:miter lim="800000"/>
                <a:headEnd/>
                <a:tailEnd/>
              </a:ln>
              <a:scene3d>
                <a:camera prst="isometricLeftDown"/>
                <a:lightRig rig="threePt" dir="t"/>
              </a:scene3d>
              <a:extLst/>
            </p:spPr>
          </p:pic>
          <p:sp>
            <p:nvSpPr>
              <p:cNvPr id="155" name="TextBox 154"/>
              <p:cNvSpPr txBox="1"/>
              <p:nvPr/>
            </p:nvSpPr>
            <p:spPr>
              <a:xfrm>
                <a:off x="2793936" y="4056951"/>
                <a:ext cx="1307242" cy="146242"/>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pPr algn="ctr"/>
                <a:r>
                  <a:rPr lang="en-US" sz="667" b="1" dirty="0">
                    <a:solidFill>
                      <a:srgbClr val="2C95DD">
                        <a:lumMod val="75000"/>
                      </a:srgbClr>
                    </a:solidFill>
                  </a:rPr>
                  <a:t>Splitter</a:t>
                </a:r>
              </a:p>
            </p:txBody>
          </p:sp>
        </p:grpSp>
      </p:grpSp>
      <p:grpSp>
        <p:nvGrpSpPr>
          <p:cNvPr id="156" name="Group 155"/>
          <p:cNvGrpSpPr/>
          <p:nvPr/>
        </p:nvGrpSpPr>
        <p:grpSpPr>
          <a:xfrm>
            <a:off x="8802983" y="4696865"/>
            <a:ext cx="1742989" cy="495900"/>
            <a:chOff x="2079678" y="4425500"/>
            <a:chExt cx="1307242" cy="371925"/>
          </a:xfrm>
        </p:grpSpPr>
        <p:sp>
          <p:nvSpPr>
            <p:cNvPr id="157" name="Rectangle 156"/>
            <p:cNvSpPr/>
            <p:nvPr/>
          </p:nvSpPr>
          <p:spPr>
            <a:xfrm>
              <a:off x="2529619" y="4491035"/>
              <a:ext cx="321532"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h="444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8" name="Group 157"/>
            <p:cNvGrpSpPr/>
            <p:nvPr/>
          </p:nvGrpSpPr>
          <p:grpSpPr>
            <a:xfrm>
              <a:off x="2079678" y="4425500"/>
              <a:ext cx="1307242" cy="326453"/>
              <a:chOff x="2791555" y="4052189"/>
              <a:chExt cx="1307242" cy="326453"/>
            </a:xfrm>
          </p:grpSpPr>
          <p:pic>
            <p:nvPicPr>
              <p:cNvPr id="159" name="Picture 38" descr="Splitter"/>
              <p:cNvPicPr>
                <a:picLocks noChangeAspect="1" noChangeArrowheads="1"/>
              </p:cNvPicPr>
              <p:nvPr/>
            </p:nvPicPr>
            <p:blipFill>
              <a:blip r:embed="rId15" cstate="screen">
                <a:extLst>
                  <a:ext uri="{BEBA8EAE-BF5A-486C-A8C5-ECC9F3942E4B}">
                    <a14:imgProps xmlns:a14="http://schemas.microsoft.com/office/drawing/2010/main">
                      <a14:imgLayer r:embed="rId16">
                        <a14:imgEffect>
                          <a14:sharpenSoften amount="-50000"/>
                        </a14:imgEffect>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0800000" flipV="1">
                <a:off x="3292020" y="4181474"/>
                <a:ext cx="223289" cy="197168"/>
              </a:xfrm>
              <a:prstGeom prst="rect">
                <a:avLst/>
              </a:prstGeom>
              <a:noFill/>
              <a:ln w="9525">
                <a:noFill/>
                <a:miter lim="800000"/>
                <a:headEnd/>
                <a:tailEnd/>
              </a:ln>
              <a:scene3d>
                <a:camera prst="isometricLeftDown"/>
                <a:lightRig rig="threePt" dir="t"/>
              </a:scene3d>
              <a:extLst/>
            </p:spPr>
          </p:pic>
          <p:sp>
            <p:nvSpPr>
              <p:cNvPr id="160" name="TextBox 159"/>
              <p:cNvSpPr txBox="1"/>
              <p:nvPr/>
            </p:nvSpPr>
            <p:spPr>
              <a:xfrm>
                <a:off x="2791555" y="4052189"/>
                <a:ext cx="1307242" cy="146242"/>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pPr algn="ctr"/>
                <a:r>
                  <a:rPr lang="en-US" sz="667" b="1" dirty="0">
                    <a:solidFill>
                      <a:srgbClr val="2C95DD">
                        <a:lumMod val="75000"/>
                      </a:srgbClr>
                    </a:solidFill>
                  </a:rPr>
                  <a:t>Splitter</a:t>
                </a:r>
              </a:p>
            </p:txBody>
          </p:sp>
        </p:grpSp>
      </p:grpSp>
      <p:sp>
        <p:nvSpPr>
          <p:cNvPr id="207" name="Freeform 206"/>
          <p:cNvSpPr/>
          <p:nvPr/>
        </p:nvSpPr>
        <p:spPr>
          <a:xfrm>
            <a:off x="10847950" y="2545443"/>
            <a:ext cx="773612" cy="781300"/>
          </a:xfrm>
          <a:custGeom>
            <a:avLst/>
            <a:gdLst>
              <a:gd name="connsiteX0" fmla="*/ 266700 w 723900"/>
              <a:gd name="connsiteY0" fmla="*/ 716280 h 716280"/>
              <a:gd name="connsiteX1" fmla="*/ 723900 w 723900"/>
              <a:gd name="connsiteY1" fmla="*/ 403860 h 716280"/>
              <a:gd name="connsiteX2" fmla="*/ 0 w 723900"/>
              <a:gd name="connsiteY2" fmla="*/ 0 h 716280"/>
            </a:gdLst>
            <a:ahLst/>
            <a:cxnLst>
              <a:cxn ang="0">
                <a:pos x="connsiteX0" y="connsiteY0"/>
              </a:cxn>
              <a:cxn ang="0">
                <a:pos x="connsiteX1" y="connsiteY1"/>
              </a:cxn>
              <a:cxn ang="0">
                <a:pos x="connsiteX2" y="connsiteY2"/>
              </a:cxn>
            </a:cxnLst>
            <a:rect l="l" t="t" r="r" b="b"/>
            <a:pathLst>
              <a:path w="723900" h="716280">
                <a:moveTo>
                  <a:pt x="266700" y="716280"/>
                </a:moveTo>
                <a:lnTo>
                  <a:pt x="723900" y="403860"/>
                </a:lnTo>
                <a:lnTo>
                  <a:pt x="0" y="0"/>
                </a:lnTo>
              </a:path>
            </a:pathLst>
          </a:custGeom>
          <a:ln w="19050" cmpd="sng">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sp>
        <p:nvSpPr>
          <p:cNvPr id="208" name="Freeform 207"/>
          <p:cNvSpPr/>
          <p:nvPr/>
        </p:nvSpPr>
        <p:spPr>
          <a:xfrm>
            <a:off x="11416600" y="2134015"/>
            <a:ext cx="629920" cy="1351280"/>
          </a:xfrm>
          <a:custGeom>
            <a:avLst/>
            <a:gdLst>
              <a:gd name="connsiteX0" fmla="*/ 0 w 472440"/>
              <a:gd name="connsiteY0" fmla="*/ 1013460 h 1013460"/>
              <a:gd name="connsiteX1" fmla="*/ 464820 w 472440"/>
              <a:gd name="connsiteY1" fmla="*/ 701040 h 1013460"/>
              <a:gd name="connsiteX2" fmla="*/ 472440 w 472440"/>
              <a:gd name="connsiteY2" fmla="*/ 243840 h 1013460"/>
              <a:gd name="connsiteX3" fmla="*/ 83820 w 472440"/>
              <a:gd name="connsiteY3" fmla="*/ 0 h 1013460"/>
            </a:gdLst>
            <a:ahLst/>
            <a:cxnLst>
              <a:cxn ang="0">
                <a:pos x="connsiteX0" y="connsiteY0"/>
              </a:cxn>
              <a:cxn ang="0">
                <a:pos x="connsiteX1" y="connsiteY1"/>
              </a:cxn>
              <a:cxn ang="0">
                <a:pos x="connsiteX2" y="connsiteY2"/>
              </a:cxn>
              <a:cxn ang="0">
                <a:pos x="connsiteX3" y="connsiteY3"/>
              </a:cxn>
            </a:cxnLst>
            <a:rect l="l" t="t" r="r" b="b"/>
            <a:pathLst>
              <a:path w="472440" h="1013460">
                <a:moveTo>
                  <a:pt x="0" y="1013460"/>
                </a:moveTo>
                <a:lnTo>
                  <a:pt x="464820" y="701040"/>
                </a:lnTo>
                <a:lnTo>
                  <a:pt x="472440" y="243840"/>
                </a:lnTo>
                <a:lnTo>
                  <a:pt x="83820" y="0"/>
                </a:lnTo>
              </a:path>
            </a:pathLst>
          </a:custGeom>
          <a:ln w="19050" cmpd="sng">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197" name="Rounded Rectangle 196"/>
          <p:cNvSpPr/>
          <p:nvPr/>
        </p:nvSpPr>
        <p:spPr>
          <a:xfrm>
            <a:off x="9044821" y="3091270"/>
            <a:ext cx="3574244" cy="949353"/>
          </a:xfrm>
          <a:prstGeom prst="roundRect">
            <a:avLst/>
          </a:prstGeom>
          <a:gradFill>
            <a:gsLst>
              <a:gs pos="0">
                <a:schemeClr val="accent2">
                  <a:tint val="50000"/>
                  <a:satMod val="300000"/>
                  <a:alpha val="90000"/>
                </a:schemeClr>
              </a:gs>
              <a:gs pos="35000">
                <a:schemeClr val="accent2">
                  <a:tint val="37000"/>
                  <a:satMod val="300000"/>
                  <a:alpha val="90000"/>
                </a:schemeClr>
              </a:gs>
              <a:gs pos="100000">
                <a:schemeClr val="accent2">
                  <a:tint val="15000"/>
                  <a:satMod val="350000"/>
                  <a:alpha val="90000"/>
                </a:schemeClr>
              </a:gs>
            </a:gsLst>
          </a:gradFill>
          <a:ln/>
          <a:scene3d>
            <a:camera prst="isometricLeftDown"/>
            <a:lightRig rig="threePt" dir="t"/>
          </a:scene3d>
        </p:spPr>
        <p:style>
          <a:lnRef idx="1">
            <a:schemeClr val="accent2"/>
          </a:lnRef>
          <a:fillRef idx="2">
            <a:schemeClr val="accent2"/>
          </a:fillRef>
          <a:effectRef idx="1">
            <a:schemeClr val="accent2"/>
          </a:effectRef>
          <a:fontRef idx="minor">
            <a:schemeClr val="dk1"/>
          </a:fontRef>
        </p:style>
        <p:txBody>
          <a:bodyPr rtlCol="0" anchor="t"/>
          <a:lstStyle/>
          <a:p>
            <a:pPr algn="ctr"/>
            <a:r>
              <a:rPr lang="en-US" sz="2400" dirty="0">
                <a:solidFill>
                  <a:srgbClr val="339933"/>
                </a:solidFill>
              </a:rPr>
              <a:t>RecoverPoint cluster</a:t>
            </a:r>
          </a:p>
        </p:txBody>
      </p:sp>
      <p:grpSp>
        <p:nvGrpSpPr>
          <p:cNvPr id="191" name="Group 21"/>
          <p:cNvGrpSpPr/>
          <p:nvPr/>
        </p:nvGrpSpPr>
        <p:grpSpPr>
          <a:xfrm>
            <a:off x="10959738" y="3978636"/>
            <a:ext cx="939356" cy="887032"/>
            <a:chOff x="5857745" y="4038600"/>
            <a:chExt cx="1762255" cy="1664094"/>
          </a:xfrm>
        </p:grpSpPr>
        <p:pic>
          <p:nvPicPr>
            <p:cNvPr id="192" name="Picture 3" descr="C:\Users\Abject-3D\Desktop\VMWare Files\FINAL diagrams\Basic Virtualization\3D PNGs\ICON_ThinApp_3D_Q408_Comm_0.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6182609" y="4038600"/>
              <a:ext cx="1437391" cy="1664094"/>
            </a:xfrm>
            <a:prstGeom prst="rect">
              <a:avLst/>
            </a:prstGeom>
            <a:noFill/>
          </p:spPr>
        </p:pic>
        <p:sp>
          <p:nvSpPr>
            <p:cNvPr id="193" name="TextBox 192"/>
            <p:cNvSpPr txBox="1"/>
            <p:nvPr/>
          </p:nvSpPr>
          <p:spPr>
            <a:xfrm>
              <a:off x="5857745" y="4741458"/>
              <a:ext cx="1022353" cy="558031"/>
            </a:xfrm>
            <a:prstGeom prst="rect">
              <a:avLst/>
            </a:prstGeom>
            <a:noFill/>
          </p:spPr>
          <p:txBody>
            <a:bodyPr wrap="none" rtlCol="0">
              <a:spAutoFit/>
              <a:scene3d>
                <a:camera prst="orthographicFront">
                  <a:rot lat="2400000" lon="2520000" rev="0"/>
                </a:camera>
                <a:lightRig rig="threePt" dir="t"/>
              </a:scene3d>
            </a:bodyPr>
            <a:lstStyle/>
            <a:p>
              <a:r>
                <a:rPr lang="en-US" sz="1333" b="1" dirty="0">
                  <a:solidFill>
                    <a:srgbClr val="2C95DD">
                      <a:lumMod val="75000"/>
                    </a:srgbClr>
                  </a:solidFill>
                </a:rPr>
                <a:t>vRPA</a:t>
              </a:r>
            </a:p>
          </p:txBody>
        </p:sp>
      </p:grpSp>
      <p:grpSp>
        <p:nvGrpSpPr>
          <p:cNvPr id="188" name="Group 21"/>
          <p:cNvGrpSpPr/>
          <p:nvPr/>
        </p:nvGrpSpPr>
        <p:grpSpPr>
          <a:xfrm>
            <a:off x="9216749" y="2955381"/>
            <a:ext cx="939356" cy="887032"/>
            <a:chOff x="5857745" y="4038600"/>
            <a:chExt cx="1762255" cy="1664094"/>
          </a:xfrm>
        </p:grpSpPr>
        <p:pic>
          <p:nvPicPr>
            <p:cNvPr id="189" name="Picture 3" descr="C:\Users\Abject-3D\Desktop\VMWare Files\FINAL diagrams\Basic Virtualization\3D PNGs\ICON_ThinApp_3D_Q408_Comm_0.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6182609" y="4038600"/>
              <a:ext cx="1437391" cy="1664094"/>
            </a:xfrm>
            <a:prstGeom prst="rect">
              <a:avLst/>
            </a:prstGeom>
            <a:noFill/>
          </p:spPr>
        </p:pic>
        <p:sp>
          <p:nvSpPr>
            <p:cNvPr id="190" name="TextBox 189"/>
            <p:cNvSpPr txBox="1"/>
            <p:nvPr/>
          </p:nvSpPr>
          <p:spPr>
            <a:xfrm>
              <a:off x="5857745" y="4741458"/>
              <a:ext cx="1022353" cy="558031"/>
            </a:xfrm>
            <a:prstGeom prst="rect">
              <a:avLst/>
            </a:prstGeom>
            <a:noFill/>
          </p:spPr>
          <p:txBody>
            <a:bodyPr wrap="none" rtlCol="0">
              <a:spAutoFit/>
              <a:scene3d>
                <a:camera prst="orthographicFront">
                  <a:rot lat="2400000" lon="2520000" rev="0"/>
                </a:camera>
                <a:lightRig rig="threePt" dir="t"/>
              </a:scene3d>
            </a:bodyPr>
            <a:lstStyle/>
            <a:p>
              <a:r>
                <a:rPr lang="en-US" sz="1333" b="1" dirty="0">
                  <a:solidFill>
                    <a:srgbClr val="2C95DD">
                      <a:lumMod val="75000"/>
                    </a:srgbClr>
                  </a:solidFill>
                </a:rPr>
                <a:t>vRPA</a:t>
              </a:r>
            </a:p>
          </p:txBody>
        </p:sp>
      </p:grpSp>
      <p:grpSp>
        <p:nvGrpSpPr>
          <p:cNvPr id="23" name="Group 22"/>
          <p:cNvGrpSpPr/>
          <p:nvPr/>
        </p:nvGrpSpPr>
        <p:grpSpPr>
          <a:xfrm>
            <a:off x="10168336" y="2192805"/>
            <a:ext cx="1279827" cy="408520"/>
            <a:chOff x="2613696" y="1487369"/>
            <a:chExt cx="959870" cy="306390"/>
          </a:xfrm>
        </p:grpSpPr>
        <p:grpSp>
          <p:nvGrpSpPr>
            <p:cNvPr id="168" name="Group 167"/>
            <p:cNvGrpSpPr/>
            <p:nvPr/>
          </p:nvGrpSpPr>
          <p:grpSpPr>
            <a:xfrm>
              <a:off x="2613696" y="1487369"/>
              <a:ext cx="959870" cy="306390"/>
              <a:chOff x="2262727" y="4497385"/>
              <a:chExt cx="959870" cy="306390"/>
            </a:xfrm>
          </p:grpSpPr>
          <p:sp>
            <p:nvSpPr>
              <p:cNvPr id="171" name="Rectangle 170"/>
              <p:cNvSpPr/>
              <p:nvPr/>
            </p:nvSpPr>
            <p:spPr>
              <a:xfrm>
                <a:off x="2300831" y="4497385"/>
                <a:ext cx="547145"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4" name="TextBox 173"/>
              <p:cNvSpPr txBox="1"/>
              <p:nvPr/>
            </p:nvSpPr>
            <p:spPr>
              <a:xfrm>
                <a:off x="2262727" y="4615213"/>
                <a:ext cx="959870" cy="146242"/>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r>
                  <a:rPr lang="en-US" sz="667" b="1" dirty="0">
                    <a:solidFill>
                      <a:srgbClr val="2C95DD">
                        <a:lumMod val="75000"/>
                      </a:srgbClr>
                    </a:solidFill>
                  </a:rPr>
                  <a:t>Plugin</a:t>
                </a:r>
              </a:p>
            </p:txBody>
          </p:sp>
        </p:grpSp>
        <p:pic>
          <p:nvPicPr>
            <p:cNvPr id="1028" name="Picture 4" descr="C:\Users\purr\AppData\Local\Temp\SNAGHTML951b6f.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30299" y="1610042"/>
              <a:ext cx="163823" cy="142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p:cNvGrpSpPr/>
          <p:nvPr/>
        </p:nvGrpSpPr>
        <p:grpSpPr>
          <a:xfrm>
            <a:off x="3541257" y="1903774"/>
            <a:ext cx="1279827" cy="408520"/>
            <a:chOff x="2613696" y="1487369"/>
            <a:chExt cx="959870" cy="306390"/>
          </a:xfrm>
        </p:grpSpPr>
        <p:grpSp>
          <p:nvGrpSpPr>
            <p:cNvPr id="125" name="Group 124"/>
            <p:cNvGrpSpPr/>
            <p:nvPr/>
          </p:nvGrpSpPr>
          <p:grpSpPr>
            <a:xfrm>
              <a:off x="2613696" y="1487369"/>
              <a:ext cx="959870" cy="306390"/>
              <a:chOff x="2262727" y="4497385"/>
              <a:chExt cx="959870" cy="306390"/>
            </a:xfrm>
          </p:grpSpPr>
          <p:sp>
            <p:nvSpPr>
              <p:cNvPr id="128" name="Rectangle 127"/>
              <p:cNvSpPr/>
              <p:nvPr/>
            </p:nvSpPr>
            <p:spPr>
              <a:xfrm>
                <a:off x="2300831" y="4497385"/>
                <a:ext cx="547145" cy="306390"/>
              </a:xfrm>
              <a:prstGeom prst="rect">
                <a:avLst/>
              </a:prstGeom>
              <a:solidFill>
                <a:schemeClr val="accent2">
                  <a:lumMod val="40000"/>
                  <a:lumOff val="60000"/>
                </a:schemeClr>
              </a:solidFill>
              <a:ln w="12700" cmpd="sng">
                <a:noFill/>
              </a:ln>
              <a:effectLst/>
              <a:scene3d>
                <a:camera prst="isometricLeftDown"/>
                <a:lightRig rig="threePt" dir="t"/>
              </a:scene3d>
              <a:sp3d prstMaterial="dkEdge">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9" name="TextBox 128"/>
              <p:cNvSpPr txBox="1"/>
              <p:nvPr/>
            </p:nvSpPr>
            <p:spPr>
              <a:xfrm>
                <a:off x="2262727" y="4615213"/>
                <a:ext cx="959870" cy="146242"/>
              </a:xfrm>
              <a:prstGeom prst="rect">
                <a:avLst/>
              </a:prstGeom>
              <a:noFill/>
              <a:scene3d>
                <a:camera prst="isometricLeftDown"/>
                <a:lightRig rig="threePt" dir="t"/>
              </a:scene3d>
              <a:sp3d z="38100"/>
            </p:spPr>
            <p:txBody>
              <a:bodyPr wrap="square" rtlCol="0">
                <a:spAutoFit/>
                <a:scene3d>
                  <a:camera prst="isometricOffAxis2Top">
                    <a:rot lat="18075715" lon="2520000" rev="18141449"/>
                  </a:camera>
                  <a:lightRig rig="threePt" dir="t"/>
                </a:scene3d>
              </a:bodyPr>
              <a:lstStyle/>
              <a:p>
                <a:r>
                  <a:rPr lang="en-US" sz="667" b="1" dirty="0">
                    <a:solidFill>
                      <a:srgbClr val="2C95DD">
                        <a:lumMod val="75000"/>
                      </a:srgbClr>
                    </a:solidFill>
                  </a:rPr>
                  <a:t>Plugin</a:t>
                </a:r>
              </a:p>
            </p:txBody>
          </p:sp>
        </p:grpSp>
        <p:pic>
          <p:nvPicPr>
            <p:cNvPr id="126" name="Picture 4" descr="C:\Users\purr\AppData\Local\Temp\SNAGHTML951b6f.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30299" y="1610042"/>
              <a:ext cx="163823" cy="14226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Freeform 25"/>
          <p:cNvSpPr/>
          <p:nvPr/>
        </p:nvSpPr>
        <p:spPr>
          <a:xfrm>
            <a:off x="9009975" y="3735422"/>
            <a:ext cx="605276" cy="1210553"/>
          </a:xfrm>
          <a:custGeom>
            <a:avLst/>
            <a:gdLst>
              <a:gd name="connsiteX0" fmla="*/ 453957 w 453957"/>
              <a:gd name="connsiteY0" fmla="*/ 0 h 907915"/>
              <a:gd name="connsiteX1" fmla="*/ 0 w 453957"/>
              <a:gd name="connsiteY1" fmla="*/ 278860 h 907915"/>
              <a:gd name="connsiteX2" fmla="*/ 226979 w 453957"/>
              <a:gd name="connsiteY2" fmla="*/ 382621 h 907915"/>
              <a:gd name="connsiteX3" fmla="*/ 207523 w 453957"/>
              <a:gd name="connsiteY3" fmla="*/ 778213 h 907915"/>
              <a:gd name="connsiteX4" fmla="*/ 369651 w 453957"/>
              <a:gd name="connsiteY4" fmla="*/ 907915 h 90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57" h="907915">
                <a:moveTo>
                  <a:pt x="453957" y="0"/>
                </a:moveTo>
                <a:lnTo>
                  <a:pt x="0" y="278860"/>
                </a:lnTo>
                <a:lnTo>
                  <a:pt x="226979" y="382621"/>
                </a:lnTo>
                <a:lnTo>
                  <a:pt x="207523" y="778213"/>
                </a:lnTo>
                <a:lnTo>
                  <a:pt x="369651" y="907915"/>
                </a:lnTo>
              </a:path>
            </a:pathLst>
          </a:custGeom>
          <a:ln w="19050" cmpd="sng">
            <a:solidFill>
              <a:srgbClr val="7030A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2260846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1000"/>
                                        <p:tgtEl>
                                          <p:spTgt spid="131"/>
                                        </p:tgtEl>
                                      </p:cBhvr>
                                    </p:animEffect>
                                    <p:anim calcmode="lin" valueType="num">
                                      <p:cBhvr>
                                        <p:cTn id="13" dur="1000" fill="hold"/>
                                        <p:tgtEl>
                                          <p:spTgt spid="131"/>
                                        </p:tgtEl>
                                        <p:attrNameLst>
                                          <p:attrName>ppt_x</p:attrName>
                                        </p:attrNameLst>
                                      </p:cBhvr>
                                      <p:tavLst>
                                        <p:tav tm="0">
                                          <p:val>
                                            <p:strVal val="#ppt_x"/>
                                          </p:val>
                                        </p:tav>
                                        <p:tav tm="100000">
                                          <p:val>
                                            <p:strVal val="#ppt_x"/>
                                          </p:val>
                                        </p:tav>
                                      </p:tavLst>
                                    </p:anim>
                                    <p:anim calcmode="lin" valueType="num">
                                      <p:cBhvr>
                                        <p:cTn id="14" dur="1000" fill="hold"/>
                                        <p:tgtEl>
                                          <p:spTgt spid="1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1000"/>
                                        <p:tgtEl>
                                          <p:spTgt spid="136"/>
                                        </p:tgtEl>
                                      </p:cBhvr>
                                    </p:animEffect>
                                    <p:anim calcmode="lin" valueType="num">
                                      <p:cBhvr>
                                        <p:cTn id="18" dur="1000" fill="hold"/>
                                        <p:tgtEl>
                                          <p:spTgt spid="136"/>
                                        </p:tgtEl>
                                        <p:attrNameLst>
                                          <p:attrName>ppt_x</p:attrName>
                                        </p:attrNameLst>
                                      </p:cBhvr>
                                      <p:tavLst>
                                        <p:tav tm="0">
                                          <p:val>
                                            <p:strVal val="#ppt_x"/>
                                          </p:val>
                                        </p:tav>
                                        <p:tav tm="100000">
                                          <p:val>
                                            <p:strVal val="#ppt_x"/>
                                          </p:val>
                                        </p:tav>
                                      </p:tavLst>
                                    </p:anim>
                                    <p:anim calcmode="lin" valueType="num">
                                      <p:cBhvr>
                                        <p:cTn id="19"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10"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fade">
                                      <p:cBhvr>
                                        <p:cTn id="30" dur="500"/>
                                        <p:tgtEl>
                                          <p:spTgt spid="14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1000"/>
                                        <p:tgtEl>
                                          <p:spTgt spid="124"/>
                                        </p:tgtEl>
                                      </p:cBhvr>
                                    </p:animEffect>
                                    <p:anim calcmode="lin" valueType="num">
                                      <p:cBhvr>
                                        <p:cTn id="36" dur="1000" fill="hold"/>
                                        <p:tgtEl>
                                          <p:spTgt spid="124"/>
                                        </p:tgtEl>
                                        <p:attrNameLst>
                                          <p:attrName>ppt_x</p:attrName>
                                        </p:attrNameLst>
                                      </p:cBhvr>
                                      <p:tavLst>
                                        <p:tav tm="0">
                                          <p:val>
                                            <p:strVal val="#ppt_x"/>
                                          </p:val>
                                        </p:tav>
                                        <p:tav tm="100000">
                                          <p:val>
                                            <p:strVal val="#ppt_x"/>
                                          </p:val>
                                        </p:tav>
                                      </p:tavLst>
                                    </p:anim>
                                    <p:anim calcmode="lin" valueType="num">
                                      <p:cBhvr>
                                        <p:cTn id="37"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500"/>
                                        <p:tgtEl>
                                          <p:spTgt spid="16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9"/>
                                        </p:tgtEl>
                                        <p:attrNameLst>
                                          <p:attrName>style.visibility</p:attrName>
                                        </p:attrNameLst>
                                      </p:cBhvr>
                                      <p:to>
                                        <p:strVal val="visible"/>
                                      </p:to>
                                    </p:set>
                                    <p:animEffect transition="in" filter="fade">
                                      <p:cBhvr>
                                        <p:cTn id="45" dur="500"/>
                                        <p:tgtEl>
                                          <p:spTgt spid="20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3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barn(outVertical)">
                                      <p:cBhvr>
                                        <p:cTn id="64" dur="500"/>
                                        <p:tgtEl>
                                          <p:spTgt spid="140"/>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217"/>
                                        </p:tgtEl>
                                        <p:attrNameLst>
                                          <p:attrName>style.visibility</p:attrName>
                                        </p:attrNameLst>
                                      </p:cBhvr>
                                      <p:to>
                                        <p:strVal val="visible"/>
                                      </p:to>
                                    </p:set>
                                    <p:animEffect transition="in" filter="barn(outVertical)">
                                      <p:cBhvr>
                                        <p:cTn id="67" dur="500"/>
                                        <p:tgtEl>
                                          <p:spTgt spid="217"/>
                                        </p:tgtEl>
                                      </p:cBhvr>
                                    </p:animEffect>
                                  </p:childTnLst>
                                </p:cTn>
                              </p:par>
                              <p:par>
                                <p:cTn id="68" presetID="16" presetClass="entr" presetSubtype="37" fill="hold" nodeType="withEffect">
                                  <p:stCondLst>
                                    <p:cond delay="0"/>
                                  </p:stCondLst>
                                  <p:childTnLst>
                                    <p:set>
                                      <p:cBhvr>
                                        <p:cTn id="69" dur="1" fill="hold">
                                          <p:stCondLst>
                                            <p:cond delay="0"/>
                                          </p:stCondLst>
                                        </p:cTn>
                                        <p:tgtEl>
                                          <p:spTgt spid="216"/>
                                        </p:tgtEl>
                                        <p:attrNameLst>
                                          <p:attrName>style.visibility</p:attrName>
                                        </p:attrNameLst>
                                      </p:cBhvr>
                                      <p:to>
                                        <p:strVal val="visible"/>
                                      </p:to>
                                    </p:set>
                                    <p:animEffect transition="in" filter="barn(outVertical)">
                                      <p:cBhvr>
                                        <p:cTn id="70" dur="500"/>
                                        <p:tgtEl>
                                          <p:spTgt spid="216"/>
                                        </p:tgtEl>
                                      </p:cBhvr>
                                    </p:animEffect>
                                  </p:childTnLst>
                                </p:cTn>
                              </p:par>
                              <p:par>
                                <p:cTn id="71" presetID="16" presetClass="entr" presetSubtype="37" fill="hold" grpId="0" nodeType="withEffect">
                                  <p:stCondLst>
                                    <p:cond delay="0"/>
                                  </p:stCondLst>
                                  <p:childTnLst>
                                    <p:set>
                                      <p:cBhvr>
                                        <p:cTn id="72" dur="1" fill="hold">
                                          <p:stCondLst>
                                            <p:cond delay="0"/>
                                          </p:stCondLst>
                                        </p:cTn>
                                        <p:tgtEl>
                                          <p:spTgt spid="237"/>
                                        </p:tgtEl>
                                        <p:attrNameLst>
                                          <p:attrName>style.visibility</p:attrName>
                                        </p:attrNameLst>
                                      </p:cBhvr>
                                      <p:to>
                                        <p:strVal val="visible"/>
                                      </p:to>
                                    </p:set>
                                    <p:animEffect transition="in" filter="barn(outVertical)">
                                      <p:cBhvr>
                                        <p:cTn id="73" dur="500"/>
                                        <p:tgtEl>
                                          <p:spTgt spid="237"/>
                                        </p:tgtEl>
                                      </p:cBhvr>
                                    </p:animEffect>
                                  </p:childTnLst>
                                </p:cTn>
                              </p:par>
                              <p:par>
                                <p:cTn id="74" presetID="16" presetClass="entr" presetSubtype="37" fill="hold" grpId="0" nodeType="withEffect">
                                  <p:stCondLst>
                                    <p:cond delay="0"/>
                                  </p:stCondLst>
                                  <p:childTnLst>
                                    <p:set>
                                      <p:cBhvr>
                                        <p:cTn id="75" dur="1" fill="hold">
                                          <p:stCondLst>
                                            <p:cond delay="0"/>
                                          </p:stCondLst>
                                        </p:cTn>
                                        <p:tgtEl>
                                          <p:spTgt spid="236"/>
                                        </p:tgtEl>
                                        <p:attrNameLst>
                                          <p:attrName>style.visibility</p:attrName>
                                        </p:attrNameLst>
                                      </p:cBhvr>
                                      <p:to>
                                        <p:strVal val="visible"/>
                                      </p:to>
                                    </p:set>
                                    <p:animEffect transition="in" filter="barn(outVertical)">
                                      <p:cBhvr>
                                        <p:cTn id="76" dur="500"/>
                                        <p:tgtEl>
                                          <p:spTgt spid="236"/>
                                        </p:tgtEl>
                                      </p:cBhvr>
                                    </p:animEffect>
                                  </p:childTnLst>
                                </p:cTn>
                              </p:par>
                              <p:par>
                                <p:cTn id="77" presetID="2" presetClass="entr" presetSubtype="6" fill="hold" nodeType="withEffect">
                                  <p:stCondLst>
                                    <p:cond delay="0"/>
                                  </p:stCondLst>
                                  <p:childTnLst>
                                    <p:set>
                                      <p:cBhvr>
                                        <p:cTn id="78" dur="1" fill="hold">
                                          <p:stCondLst>
                                            <p:cond delay="0"/>
                                          </p:stCondLst>
                                        </p:cTn>
                                        <p:tgtEl>
                                          <p:spTgt spid="175"/>
                                        </p:tgtEl>
                                        <p:attrNameLst>
                                          <p:attrName>style.visibility</p:attrName>
                                        </p:attrNameLst>
                                      </p:cBhvr>
                                      <p:to>
                                        <p:strVal val="visible"/>
                                      </p:to>
                                    </p:set>
                                    <p:anim calcmode="lin" valueType="num">
                                      <p:cBhvr additive="base">
                                        <p:cTn id="79" dur="500" fill="hold"/>
                                        <p:tgtEl>
                                          <p:spTgt spid="175"/>
                                        </p:tgtEl>
                                        <p:attrNameLst>
                                          <p:attrName>ppt_x</p:attrName>
                                        </p:attrNameLst>
                                      </p:cBhvr>
                                      <p:tavLst>
                                        <p:tav tm="0">
                                          <p:val>
                                            <p:strVal val="1+#ppt_w/2"/>
                                          </p:val>
                                        </p:tav>
                                        <p:tav tm="100000">
                                          <p:val>
                                            <p:strVal val="#ppt_x"/>
                                          </p:val>
                                        </p:tav>
                                      </p:tavLst>
                                    </p:anim>
                                    <p:anim calcmode="lin" valueType="num">
                                      <p:cBhvr additive="base">
                                        <p:cTn id="80" dur="500" fill="hold"/>
                                        <p:tgtEl>
                                          <p:spTgt spid="175"/>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500" fill="hold"/>
                                        <p:tgtEl>
                                          <p:spTgt spid="184"/>
                                        </p:tgtEl>
                                        <p:attrNameLst>
                                          <p:attrName>ppt_x</p:attrName>
                                        </p:attrNameLst>
                                      </p:cBhvr>
                                      <p:tavLst>
                                        <p:tav tm="0">
                                          <p:val>
                                            <p:strVal val="1+#ppt_w/2"/>
                                          </p:val>
                                        </p:tav>
                                        <p:tav tm="100000">
                                          <p:val>
                                            <p:strVal val="#ppt_x"/>
                                          </p:val>
                                        </p:tav>
                                      </p:tavLst>
                                    </p:anim>
                                    <p:anim calcmode="lin" valueType="num">
                                      <p:cBhvr additive="base">
                                        <p:cTn id="84" dur="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6" fill="hold" nodeType="withEffect">
                                  <p:stCondLst>
                                    <p:cond delay="0"/>
                                  </p:stCondLst>
                                  <p:childTnLst>
                                    <p:set>
                                      <p:cBhvr>
                                        <p:cTn id="86" dur="1" fill="hold">
                                          <p:stCondLst>
                                            <p:cond delay="0"/>
                                          </p:stCondLst>
                                        </p:cTn>
                                        <p:tgtEl>
                                          <p:spTgt spid="188"/>
                                        </p:tgtEl>
                                        <p:attrNameLst>
                                          <p:attrName>style.visibility</p:attrName>
                                        </p:attrNameLst>
                                      </p:cBhvr>
                                      <p:to>
                                        <p:strVal val="visible"/>
                                      </p:to>
                                    </p:set>
                                    <p:anim calcmode="lin" valueType="num">
                                      <p:cBhvr additive="base">
                                        <p:cTn id="87" dur="500" fill="hold"/>
                                        <p:tgtEl>
                                          <p:spTgt spid="188"/>
                                        </p:tgtEl>
                                        <p:attrNameLst>
                                          <p:attrName>ppt_x</p:attrName>
                                        </p:attrNameLst>
                                      </p:cBhvr>
                                      <p:tavLst>
                                        <p:tav tm="0">
                                          <p:val>
                                            <p:strVal val="1+#ppt_w/2"/>
                                          </p:val>
                                        </p:tav>
                                        <p:tav tm="100000">
                                          <p:val>
                                            <p:strVal val="#ppt_x"/>
                                          </p:val>
                                        </p:tav>
                                      </p:tavLst>
                                    </p:anim>
                                    <p:anim calcmode="lin" valueType="num">
                                      <p:cBhvr additive="base">
                                        <p:cTn id="88" dur="500" fill="hold"/>
                                        <p:tgtEl>
                                          <p:spTgt spid="188"/>
                                        </p:tgtEl>
                                        <p:attrNameLst>
                                          <p:attrName>ppt_y</p:attrName>
                                        </p:attrNameLst>
                                      </p:cBhvr>
                                      <p:tavLst>
                                        <p:tav tm="0">
                                          <p:val>
                                            <p:strVal val="1+#ppt_h/2"/>
                                          </p:val>
                                        </p:tav>
                                        <p:tav tm="100000">
                                          <p:val>
                                            <p:strVal val="#ppt_y"/>
                                          </p:val>
                                        </p:tav>
                                      </p:tavLst>
                                    </p:anim>
                                  </p:childTnLst>
                                </p:cTn>
                              </p:par>
                              <p:par>
                                <p:cTn id="89" presetID="2" presetClass="entr" presetSubtype="6" fill="hold" nodeType="withEffect">
                                  <p:stCondLst>
                                    <p:cond delay="0"/>
                                  </p:stCondLst>
                                  <p:childTnLst>
                                    <p:set>
                                      <p:cBhvr>
                                        <p:cTn id="90" dur="1" fill="hold">
                                          <p:stCondLst>
                                            <p:cond delay="0"/>
                                          </p:stCondLst>
                                        </p:cTn>
                                        <p:tgtEl>
                                          <p:spTgt spid="191"/>
                                        </p:tgtEl>
                                        <p:attrNameLst>
                                          <p:attrName>style.visibility</p:attrName>
                                        </p:attrNameLst>
                                      </p:cBhvr>
                                      <p:to>
                                        <p:strVal val="visible"/>
                                      </p:to>
                                    </p:set>
                                    <p:anim calcmode="lin" valueType="num">
                                      <p:cBhvr additive="base">
                                        <p:cTn id="91" dur="500" fill="hold"/>
                                        <p:tgtEl>
                                          <p:spTgt spid="191"/>
                                        </p:tgtEl>
                                        <p:attrNameLst>
                                          <p:attrName>ppt_x</p:attrName>
                                        </p:attrNameLst>
                                      </p:cBhvr>
                                      <p:tavLst>
                                        <p:tav tm="0">
                                          <p:val>
                                            <p:strVal val="1+#ppt_w/2"/>
                                          </p:val>
                                        </p:tav>
                                        <p:tav tm="100000">
                                          <p:val>
                                            <p:strVal val="#ppt_x"/>
                                          </p:val>
                                        </p:tav>
                                      </p:tavLst>
                                    </p:anim>
                                    <p:anim calcmode="lin" valueType="num">
                                      <p:cBhvr additive="base">
                                        <p:cTn id="92" dur="500" fill="hold"/>
                                        <p:tgtEl>
                                          <p:spTgt spid="191"/>
                                        </p:tgtEl>
                                        <p:attrNameLst>
                                          <p:attrName>ppt_y</p:attrName>
                                        </p:attrNameLst>
                                      </p:cBhvr>
                                      <p:tavLst>
                                        <p:tav tm="0">
                                          <p:val>
                                            <p:strVal val="1+#ppt_h/2"/>
                                          </p:val>
                                        </p:tav>
                                        <p:tav tm="100000">
                                          <p:val>
                                            <p:strVal val="#ppt_y"/>
                                          </p:val>
                                        </p:tav>
                                      </p:tavLst>
                                    </p:anim>
                                  </p:childTnLst>
                                </p:cTn>
                              </p:par>
                              <p:par>
                                <p:cTn id="93" presetID="2" presetClass="entr" presetSubtype="6"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1+#ppt_w/2"/>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par>
                                <p:cTn id="97" presetID="2" presetClass="entr" presetSubtype="6" fill="hold" nodeType="withEffect">
                                  <p:stCondLst>
                                    <p:cond delay="0"/>
                                  </p:stCondLst>
                                  <p:childTnLst>
                                    <p:set>
                                      <p:cBhvr>
                                        <p:cTn id="98" dur="1" fill="hold">
                                          <p:stCondLst>
                                            <p:cond delay="0"/>
                                          </p:stCondLst>
                                        </p:cTn>
                                        <p:tgtEl>
                                          <p:spTgt spid="194"/>
                                        </p:tgtEl>
                                        <p:attrNameLst>
                                          <p:attrName>style.visibility</p:attrName>
                                        </p:attrNameLst>
                                      </p:cBhvr>
                                      <p:to>
                                        <p:strVal val="visible"/>
                                      </p:to>
                                    </p:set>
                                    <p:anim calcmode="lin" valueType="num">
                                      <p:cBhvr additive="base">
                                        <p:cTn id="99" dur="500" fill="hold"/>
                                        <p:tgtEl>
                                          <p:spTgt spid="194"/>
                                        </p:tgtEl>
                                        <p:attrNameLst>
                                          <p:attrName>ppt_x</p:attrName>
                                        </p:attrNameLst>
                                      </p:cBhvr>
                                      <p:tavLst>
                                        <p:tav tm="0">
                                          <p:val>
                                            <p:strVal val="1+#ppt_w/2"/>
                                          </p:val>
                                        </p:tav>
                                        <p:tav tm="100000">
                                          <p:val>
                                            <p:strVal val="#ppt_x"/>
                                          </p:val>
                                        </p:tav>
                                      </p:tavLst>
                                    </p:anim>
                                    <p:anim calcmode="lin" valueType="num">
                                      <p:cBhvr additive="base">
                                        <p:cTn id="100" dur="500" fill="hold"/>
                                        <p:tgtEl>
                                          <p:spTgt spid="194"/>
                                        </p:tgtEl>
                                        <p:attrNameLst>
                                          <p:attrName>ppt_y</p:attrName>
                                        </p:attrNameLst>
                                      </p:cBhvr>
                                      <p:tavLst>
                                        <p:tav tm="0">
                                          <p:val>
                                            <p:strVal val="1+#ppt_h/2"/>
                                          </p:val>
                                        </p:tav>
                                        <p:tav tm="100000">
                                          <p:val>
                                            <p:strVal val="#ppt_y"/>
                                          </p:val>
                                        </p:tav>
                                      </p:tavLst>
                                    </p:anim>
                                  </p:childTnLst>
                                </p:cTn>
                              </p:par>
                              <p:par>
                                <p:cTn id="101" presetID="2" presetClass="entr" presetSubtype="6" fill="hold"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500" fill="hold"/>
                                        <p:tgtEl>
                                          <p:spTgt spid="210"/>
                                        </p:tgtEl>
                                        <p:attrNameLst>
                                          <p:attrName>ppt_x</p:attrName>
                                        </p:attrNameLst>
                                      </p:cBhvr>
                                      <p:tavLst>
                                        <p:tav tm="0">
                                          <p:val>
                                            <p:strVal val="1+#ppt_w/2"/>
                                          </p:val>
                                        </p:tav>
                                        <p:tav tm="100000">
                                          <p:val>
                                            <p:strVal val="#ppt_x"/>
                                          </p:val>
                                        </p:tav>
                                      </p:tavLst>
                                    </p:anim>
                                    <p:anim calcmode="lin" valueType="num">
                                      <p:cBhvr additive="base">
                                        <p:cTn id="104" dur="500" fill="hold"/>
                                        <p:tgtEl>
                                          <p:spTgt spid="210"/>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0"/>
                                  </p:stCondLst>
                                  <p:childTnLst>
                                    <p:set>
                                      <p:cBhvr>
                                        <p:cTn id="106" dur="1" fill="hold">
                                          <p:stCondLst>
                                            <p:cond delay="0"/>
                                          </p:stCondLst>
                                        </p:cTn>
                                        <p:tgtEl>
                                          <p:spTgt spid="207"/>
                                        </p:tgtEl>
                                        <p:attrNameLst>
                                          <p:attrName>style.visibility</p:attrName>
                                        </p:attrNameLst>
                                      </p:cBhvr>
                                      <p:to>
                                        <p:strVal val="visible"/>
                                      </p:to>
                                    </p:set>
                                    <p:anim calcmode="lin" valueType="num">
                                      <p:cBhvr additive="base">
                                        <p:cTn id="107" dur="500" fill="hold"/>
                                        <p:tgtEl>
                                          <p:spTgt spid="207"/>
                                        </p:tgtEl>
                                        <p:attrNameLst>
                                          <p:attrName>ppt_x</p:attrName>
                                        </p:attrNameLst>
                                      </p:cBhvr>
                                      <p:tavLst>
                                        <p:tav tm="0">
                                          <p:val>
                                            <p:strVal val="1+#ppt_w/2"/>
                                          </p:val>
                                        </p:tav>
                                        <p:tav tm="100000">
                                          <p:val>
                                            <p:strVal val="#ppt_x"/>
                                          </p:val>
                                        </p:tav>
                                      </p:tavLst>
                                    </p:anim>
                                    <p:anim calcmode="lin" valueType="num">
                                      <p:cBhvr additive="base">
                                        <p:cTn id="108" dur="500" fill="hold"/>
                                        <p:tgtEl>
                                          <p:spTgt spid="207"/>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0"/>
                                  </p:stCondLst>
                                  <p:childTnLst>
                                    <p:set>
                                      <p:cBhvr>
                                        <p:cTn id="110" dur="1" fill="hold">
                                          <p:stCondLst>
                                            <p:cond delay="0"/>
                                          </p:stCondLst>
                                        </p:cTn>
                                        <p:tgtEl>
                                          <p:spTgt spid="208"/>
                                        </p:tgtEl>
                                        <p:attrNameLst>
                                          <p:attrName>style.visibility</p:attrName>
                                        </p:attrNameLst>
                                      </p:cBhvr>
                                      <p:to>
                                        <p:strVal val="visible"/>
                                      </p:to>
                                    </p:set>
                                    <p:anim calcmode="lin" valueType="num">
                                      <p:cBhvr additive="base">
                                        <p:cTn id="111" dur="500" fill="hold"/>
                                        <p:tgtEl>
                                          <p:spTgt spid="208"/>
                                        </p:tgtEl>
                                        <p:attrNameLst>
                                          <p:attrName>ppt_x</p:attrName>
                                        </p:attrNameLst>
                                      </p:cBhvr>
                                      <p:tavLst>
                                        <p:tav tm="0">
                                          <p:val>
                                            <p:strVal val="1+#ppt_w/2"/>
                                          </p:val>
                                        </p:tav>
                                        <p:tav tm="100000">
                                          <p:val>
                                            <p:strVal val="#ppt_x"/>
                                          </p:val>
                                        </p:tav>
                                      </p:tavLst>
                                    </p:anim>
                                    <p:anim calcmode="lin" valueType="num">
                                      <p:cBhvr additive="base">
                                        <p:cTn id="112" dur="500" fill="hold"/>
                                        <p:tgtEl>
                                          <p:spTgt spid="208"/>
                                        </p:tgtEl>
                                        <p:attrNameLst>
                                          <p:attrName>ppt_y</p:attrName>
                                        </p:attrNameLst>
                                      </p:cBhvr>
                                      <p:tavLst>
                                        <p:tav tm="0">
                                          <p:val>
                                            <p:strVal val="1+#ppt_h/2"/>
                                          </p:val>
                                        </p:tav>
                                        <p:tav tm="100000">
                                          <p:val>
                                            <p:strVal val="#ppt_y"/>
                                          </p:val>
                                        </p:tav>
                                      </p:tavLst>
                                    </p:anim>
                                  </p:childTnLst>
                                </p:cTn>
                              </p:par>
                              <p:par>
                                <p:cTn id="113" presetID="2" presetClass="entr" presetSubtype="6" fill="hold" grpId="0" nodeType="withEffect">
                                  <p:stCondLst>
                                    <p:cond delay="0"/>
                                  </p:stCondLst>
                                  <p:childTnLst>
                                    <p:set>
                                      <p:cBhvr>
                                        <p:cTn id="114" dur="1" fill="hold">
                                          <p:stCondLst>
                                            <p:cond delay="0"/>
                                          </p:stCondLst>
                                        </p:cTn>
                                        <p:tgtEl>
                                          <p:spTgt spid="197"/>
                                        </p:tgtEl>
                                        <p:attrNameLst>
                                          <p:attrName>style.visibility</p:attrName>
                                        </p:attrNameLst>
                                      </p:cBhvr>
                                      <p:to>
                                        <p:strVal val="visible"/>
                                      </p:to>
                                    </p:set>
                                    <p:anim calcmode="lin" valueType="num">
                                      <p:cBhvr additive="base">
                                        <p:cTn id="115" dur="500" fill="hold"/>
                                        <p:tgtEl>
                                          <p:spTgt spid="197"/>
                                        </p:tgtEl>
                                        <p:attrNameLst>
                                          <p:attrName>ppt_x</p:attrName>
                                        </p:attrNameLst>
                                      </p:cBhvr>
                                      <p:tavLst>
                                        <p:tav tm="0">
                                          <p:val>
                                            <p:strVal val="1+#ppt_w/2"/>
                                          </p:val>
                                        </p:tav>
                                        <p:tav tm="100000">
                                          <p:val>
                                            <p:strVal val="#ppt_x"/>
                                          </p:val>
                                        </p:tav>
                                      </p:tavLst>
                                    </p:anim>
                                    <p:anim calcmode="lin" valueType="num">
                                      <p:cBhvr additive="base">
                                        <p:cTn id="116" dur="500" fill="hold"/>
                                        <p:tgtEl>
                                          <p:spTgt spid="197"/>
                                        </p:tgtEl>
                                        <p:attrNameLst>
                                          <p:attrName>ppt_y</p:attrName>
                                        </p:attrNameLst>
                                      </p:cBhvr>
                                      <p:tavLst>
                                        <p:tav tm="0">
                                          <p:val>
                                            <p:strVal val="1+#ppt_h/2"/>
                                          </p:val>
                                        </p:tav>
                                        <p:tav tm="100000">
                                          <p:val>
                                            <p:strVal val="#ppt_y"/>
                                          </p:val>
                                        </p:tav>
                                      </p:tavLst>
                                    </p:anim>
                                  </p:childTnLst>
                                </p:cTn>
                              </p:par>
                              <p:par>
                                <p:cTn id="117" presetID="2" presetClass="entr" presetSubtype="6" fill="hold"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1+#ppt_h/2"/>
                                          </p:val>
                                        </p:tav>
                                        <p:tav tm="100000">
                                          <p:val>
                                            <p:strVal val="#ppt_y"/>
                                          </p:val>
                                        </p:tav>
                                      </p:tavLst>
                                    </p:anim>
                                  </p:childTnLst>
                                </p:cTn>
                              </p:par>
                              <p:par>
                                <p:cTn id="121" presetID="2" presetClass="entr" presetSubtype="6"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1+#ppt_w/2"/>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par>
                                <p:cTn id="125" presetID="2" presetClass="entr" presetSubtype="6" fill="hold" nodeType="withEffect">
                                  <p:stCondLst>
                                    <p:cond delay="0"/>
                                  </p:stCondLst>
                                  <p:childTnLst>
                                    <p:set>
                                      <p:cBhvr>
                                        <p:cTn id="126" dur="1" fill="hold">
                                          <p:stCondLst>
                                            <p:cond delay="0"/>
                                          </p:stCondLst>
                                        </p:cTn>
                                        <p:tgtEl>
                                          <p:spTgt spid="9"/>
                                        </p:tgtEl>
                                        <p:attrNameLst>
                                          <p:attrName>style.visibility</p:attrName>
                                        </p:attrNameLst>
                                      </p:cBhvr>
                                      <p:to>
                                        <p:strVal val="visible"/>
                                      </p:to>
                                    </p:set>
                                    <p:anim calcmode="lin" valueType="num">
                                      <p:cBhvr additive="base">
                                        <p:cTn id="127" dur="500" fill="hold"/>
                                        <p:tgtEl>
                                          <p:spTgt spid="9"/>
                                        </p:tgtEl>
                                        <p:attrNameLst>
                                          <p:attrName>ppt_x</p:attrName>
                                        </p:attrNameLst>
                                      </p:cBhvr>
                                      <p:tavLst>
                                        <p:tav tm="0">
                                          <p:val>
                                            <p:strVal val="1+#ppt_w/2"/>
                                          </p:val>
                                        </p:tav>
                                        <p:tav tm="100000">
                                          <p:val>
                                            <p:strVal val="#ppt_x"/>
                                          </p:val>
                                        </p:tav>
                                      </p:tavLst>
                                    </p:anim>
                                    <p:anim calcmode="lin" valueType="num">
                                      <p:cBhvr additive="base">
                                        <p:cTn id="128" dur="500" fill="hold"/>
                                        <p:tgtEl>
                                          <p:spTgt spid="9"/>
                                        </p:tgtEl>
                                        <p:attrNameLst>
                                          <p:attrName>ppt_y</p:attrName>
                                        </p:attrNameLst>
                                      </p:cBhvr>
                                      <p:tavLst>
                                        <p:tav tm="0">
                                          <p:val>
                                            <p:strVal val="1+#ppt_h/2"/>
                                          </p:val>
                                        </p:tav>
                                        <p:tav tm="100000">
                                          <p:val>
                                            <p:strVal val="#ppt_y"/>
                                          </p:val>
                                        </p:tav>
                                      </p:tavLst>
                                    </p:anim>
                                  </p:childTnLst>
                                </p:cTn>
                              </p:par>
                              <p:par>
                                <p:cTn id="129" presetID="2" presetClass="entr" presetSubtype="6"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 calcmode="lin" valueType="num">
                                      <p:cBhvr additive="base">
                                        <p:cTn id="131" dur="500" fill="hold"/>
                                        <p:tgtEl>
                                          <p:spTgt spid="142"/>
                                        </p:tgtEl>
                                        <p:attrNameLst>
                                          <p:attrName>ppt_x</p:attrName>
                                        </p:attrNameLst>
                                      </p:cBhvr>
                                      <p:tavLst>
                                        <p:tav tm="0">
                                          <p:val>
                                            <p:strVal val="1+#ppt_w/2"/>
                                          </p:val>
                                        </p:tav>
                                        <p:tav tm="100000">
                                          <p:val>
                                            <p:strVal val="#ppt_x"/>
                                          </p:val>
                                        </p:tav>
                                      </p:tavLst>
                                    </p:anim>
                                    <p:anim calcmode="lin" valueType="num">
                                      <p:cBhvr additive="base">
                                        <p:cTn id="132" dur="500" fill="hold"/>
                                        <p:tgtEl>
                                          <p:spTgt spid="142"/>
                                        </p:tgtEl>
                                        <p:attrNameLst>
                                          <p:attrName>ppt_y</p:attrName>
                                        </p:attrNameLst>
                                      </p:cBhvr>
                                      <p:tavLst>
                                        <p:tav tm="0">
                                          <p:val>
                                            <p:strVal val="1+#ppt_h/2"/>
                                          </p:val>
                                        </p:tav>
                                        <p:tav tm="100000">
                                          <p:val>
                                            <p:strVal val="#ppt_y"/>
                                          </p:val>
                                        </p:tav>
                                      </p:tavLst>
                                    </p:anim>
                                  </p:childTnLst>
                                </p:cTn>
                              </p:par>
                              <p:par>
                                <p:cTn id="133" presetID="2" presetClass="entr" presetSubtype="6" fill="hold" nodeType="with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additive="base">
                                        <p:cTn id="135" dur="500" fill="hold"/>
                                        <p:tgtEl>
                                          <p:spTgt spid="156"/>
                                        </p:tgtEl>
                                        <p:attrNameLst>
                                          <p:attrName>ppt_x</p:attrName>
                                        </p:attrNameLst>
                                      </p:cBhvr>
                                      <p:tavLst>
                                        <p:tav tm="0">
                                          <p:val>
                                            <p:strVal val="1+#ppt_w/2"/>
                                          </p:val>
                                        </p:tav>
                                        <p:tav tm="100000">
                                          <p:val>
                                            <p:strVal val="#ppt_x"/>
                                          </p:val>
                                        </p:tav>
                                      </p:tavLst>
                                    </p:anim>
                                    <p:anim calcmode="lin" valueType="num">
                                      <p:cBhvr additive="base">
                                        <p:cTn id="136"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67"/>
                                        </p:tgtEl>
                                        <p:attrNameLst>
                                          <p:attrName>style.visibility</p:attrName>
                                        </p:attrNameLst>
                                      </p:cBhvr>
                                      <p:to>
                                        <p:strVal val="visible"/>
                                      </p:to>
                                    </p:set>
                                    <p:animEffect transition="in" filter="fade">
                                      <p:cBhvr>
                                        <p:cTn id="141" dur="500"/>
                                        <p:tgtEl>
                                          <p:spTgt spid="16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27"/>
                                        </p:tgtEl>
                                        <p:attrNameLst>
                                          <p:attrName>style.visibility</p:attrName>
                                        </p:attrNameLst>
                                      </p:cBhvr>
                                      <p:to>
                                        <p:strVal val="visible"/>
                                      </p:to>
                                    </p:set>
                                    <p:animEffect transition="in" filter="fade">
                                      <p:cBhvr>
                                        <p:cTn id="144" dur="500"/>
                                        <p:tgtEl>
                                          <p:spTgt spid="227"/>
                                        </p:tgtEl>
                                      </p:cBhvr>
                                    </p:animEffect>
                                  </p:childTnLst>
                                </p:cTn>
                              </p:par>
                              <p:par>
                                <p:cTn id="145" presetID="10" presetClass="entr" presetSubtype="0" fill="hold" nodeType="withEffect">
                                  <p:stCondLst>
                                    <p:cond delay="0"/>
                                  </p:stCondLst>
                                  <p:childTnLst>
                                    <p:set>
                                      <p:cBhvr>
                                        <p:cTn id="146" dur="1" fill="hold">
                                          <p:stCondLst>
                                            <p:cond delay="0"/>
                                          </p:stCondLst>
                                        </p:cTn>
                                        <p:tgtEl>
                                          <p:spTgt spid="179"/>
                                        </p:tgtEl>
                                        <p:attrNameLst>
                                          <p:attrName>style.visibility</p:attrName>
                                        </p:attrNameLst>
                                      </p:cBhvr>
                                      <p:to>
                                        <p:strVal val="visible"/>
                                      </p:to>
                                    </p:set>
                                    <p:animEffect transition="in" filter="fade">
                                      <p:cBhvr>
                                        <p:cTn id="147" dur="500"/>
                                        <p:tgtEl>
                                          <p:spTgt spid="179"/>
                                        </p:tgtEl>
                                      </p:cBhvr>
                                    </p:animEffect>
                                  </p:childTnLst>
                                </p:cTn>
                              </p:par>
                              <p:par>
                                <p:cTn id="148" presetID="10" presetClass="entr" presetSubtype="0" fill="hold" nodeType="withEffect">
                                  <p:stCondLst>
                                    <p:cond delay="0"/>
                                  </p:stCondLst>
                                  <p:childTnLst>
                                    <p:set>
                                      <p:cBhvr>
                                        <p:cTn id="149" dur="1" fill="hold">
                                          <p:stCondLst>
                                            <p:cond delay="0"/>
                                          </p:stCondLst>
                                        </p:cTn>
                                        <p:tgtEl>
                                          <p:spTgt spid="224"/>
                                        </p:tgtEl>
                                        <p:attrNameLst>
                                          <p:attrName>style.visibility</p:attrName>
                                        </p:attrNameLst>
                                      </p:cBhvr>
                                      <p:to>
                                        <p:strVal val="visible"/>
                                      </p:to>
                                    </p:set>
                                    <p:animEffect transition="in" filter="fade">
                                      <p:cBhvr>
                                        <p:cTn id="150" dur="500"/>
                                        <p:tgtEl>
                                          <p:spTgt spid="22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500"/>
                                        <p:tgtEl>
                                          <p:spTgt spid="2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6"/>
                                        </p:tgtEl>
                                        <p:attrNameLst>
                                          <p:attrName>style.visibility</p:attrName>
                                        </p:attrNameLst>
                                      </p:cBhvr>
                                      <p:to>
                                        <p:strVal val="visible"/>
                                      </p:to>
                                    </p:set>
                                    <p:animEffect transition="in" filter="fade">
                                      <p:cBhvr>
                                        <p:cTn id="1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7" grpId="0" animBg="1"/>
      <p:bldP spid="169" grpId="0" animBg="1"/>
      <p:bldP spid="209" grpId="0" animBg="1"/>
      <p:bldP spid="217" grpId="0"/>
      <p:bldP spid="227" grpId="0" animBg="1"/>
      <p:bldP spid="239" grpId="0" animBg="1"/>
      <p:bldP spid="236" grpId="0"/>
      <p:bldP spid="237" grpId="0"/>
      <p:bldP spid="5" grpId="0"/>
      <p:bldP spid="17" grpId="0"/>
      <p:bldP spid="20" grpId="0" animBg="1"/>
      <p:bldP spid="207" grpId="0" animBg="1"/>
      <p:bldP spid="208" grpId="0" animBg="1"/>
      <p:bldP spid="197"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0087" y="2456944"/>
            <a:ext cx="2133600" cy="33899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endParaRPr lang="en-US" sz="2133" dirty="0">
              <a:solidFill>
                <a:srgbClr val="FFFFFF"/>
              </a:solidFill>
            </a:endParaRPr>
          </a:p>
        </p:txBody>
      </p:sp>
      <p:sp>
        <p:nvSpPr>
          <p:cNvPr id="2" name="Title 1"/>
          <p:cNvSpPr>
            <a:spLocks noGrp="1"/>
          </p:cNvSpPr>
          <p:nvPr>
            <p:ph type="ctrTitle"/>
          </p:nvPr>
        </p:nvSpPr>
        <p:spPr>
          <a:xfrm>
            <a:off x="505882" y="304801"/>
            <a:ext cx="11505269" cy="609600"/>
          </a:xfrm>
        </p:spPr>
        <p:txBody>
          <a:bodyPr>
            <a:normAutofit/>
          </a:bodyPr>
          <a:lstStyle/>
          <a:p>
            <a:r>
              <a:rPr lang="en-US" sz="4000" dirty="0" err="1">
                <a:latin typeface="+mn-lt"/>
              </a:rPr>
              <a:t>RecoverPoint</a:t>
            </a:r>
            <a:r>
              <a:rPr lang="en-US" sz="4000" dirty="0">
                <a:latin typeface="+mn-lt"/>
              </a:rPr>
              <a:t> </a:t>
            </a:r>
            <a:r>
              <a:rPr lang="en-US" sz="4000" dirty="0" smtClean="0">
                <a:latin typeface="+mn-lt"/>
              </a:rPr>
              <a:t>– </a:t>
            </a:r>
            <a:r>
              <a:rPr lang="cs-CZ" sz="4000" dirty="0" smtClean="0">
                <a:latin typeface="+mn-lt"/>
              </a:rPr>
              <a:t>k čemu jej využít?</a:t>
            </a:r>
            <a:endParaRPr lang="en-US" sz="4000" dirty="0">
              <a:latin typeface="+mn-lt"/>
            </a:endParaRPr>
          </a:p>
        </p:txBody>
      </p:sp>
      <p:sp>
        <p:nvSpPr>
          <p:cNvPr id="13" name="Rectangle 12"/>
          <p:cNvSpPr/>
          <p:nvPr/>
        </p:nvSpPr>
        <p:spPr bwMode="auto">
          <a:xfrm>
            <a:off x="2579537" y="2456946"/>
            <a:ext cx="2133600" cy="33899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endParaRPr lang="en-US" sz="2133" dirty="0">
              <a:solidFill>
                <a:srgbClr val="FFFFFF"/>
              </a:solidFill>
            </a:endParaRPr>
          </a:p>
        </p:txBody>
      </p:sp>
      <p:grpSp>
        <p:nvGrpSpPr>
          <p:cNvPr id="9" name="Group 97"/>
          <p:cNvGrpSpPr/>
          <p:nvPr/>
        </p:nvGrpSpPr>
        <p:grpSpPr>
          <a:xfrm>
            <a:off x="3128177" y="1926594"/>
            <a:ext cx="1036320" cy="954831"/>
            <a:chOff x="474010" y="2552423"/>
            <a:chExt cx="777240" cy="777240"/>
          </a:xfrm>
        </p:grpSpPr>
        <p:sp>
          <p:nvSpPr>
            <p:cNvPr id="17" name="Oval 16"/>
            <p:cNvSpPr/>
            <p:nvPr/>
          </p:nvSpPr>
          <p:spPr bwMode="gray">
            <a:xfrm>
              <a:off x="474010" y="2552423"/>
              <a:ext cx="777240" cy="77724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outerShdw blurRad="50800" dist="38100" dir="5400000" algn="t" rotWithShape="0">
                <a:prstClr val="black">
                  <a:alpha val="40000"/>
                </a:prstClr>
              </a:outerShdw>
            </a:effectLst>
          </p:spPr>
          <p:txBody>
            <a:bodyPr wrap="none" lIns="0" tIns="0" rIns="0" bIns="0" rtlCol="0" anchor="ctr"/>
            <a:lstStyle/>
            <a:p>
              <a:pPr defTabSz="456762">
                <a:defRPr/>
              </a:pPr>
              <a:endParaRPr lang="en-US" sz="1400" kern="0" cap="all" dirty="0">
                <a:solidFill>
                  <a:srgbClr val="595959"/>
                </a:solidFill>
                <a:latin typeface="Calibri"/>
              </a:endParaRPr>
            </a:p>
          </p:txBody>
        </p:sp>
        <p:pic>
          <p:nvPicPr>
            <p:cNvPr id="18" name="Picture 17" descr="software 2.png"/>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583211" y="2653667"/>
              <a:ext cx="562714" cy="558020"/>
            </a:xfrm>
            <a:prstGeom prst="rect">
              <a:avLst/>
            </a:prstGeom>
            <a:effectLst/>
          </p:spPr>
        </p:pic>
      </p:grpSp>
      <p:sp>
        <p:nvSpPr>
          <p:cNvPr id="15" name="TextBox 14"/>
          <p:cNvSpPr txBox="1"/>
          <p:nvPr/>
        </p:nvSpPr>
        <p:spPr>
          <a:xfrm>
            <a:off x="2573687" y="2456945"/>
            <a:ext cx="2101516" cy="2493568"/>
          </a:xfrm>
          <a:prstGeom prst="rect">
            <a:avLst/>
          </a:prstGeom>
          <a:noFill/>
        </p:spPr>
        <p:txBody>
          <a:bodyPr wrap="square" rtlCol="0">
            <a:spAutoFit/>
          </a:bodyPr>
          <a:lstStyle/>
          <a:p>
            <a:pPr algn="ctr"/>
            <a:endParaRPr lang="en-US" sz="1467" b="1" dirty="0">
              <a:solidFill>
                <a:srgbClr val="2C95DD"/>
              </a:solidFill>
            </a:endParaRPr>
          </a:p>
          <a:p>
            <a:pPr algn="ctr"/>
            <a:endParaRPr lang="en-US" sz="1867" b="1" dirty="0">
              <a:solidFill>
                <a:srgbClr val="2C95DD"/>
              </a:solidFill>
            </a:endParaRPr>
          </a:p>
          <a:p>
            <a:pPr algn="ctr"/>
            <a:r>
              <a:rPr lang="cs-CZ" sz="1867" b="1" dirty="0" smtClean="0">
                <a:solidFill>
                  <a:srgbClr val="2C95DD"/>
                </a:solidFill>
              </a:rPr>
              <a:t>Provozní obnova</a:t>
            </a:r>
            <a:r>
              <a:rPr lang="en-US" sz="1867" b="1" dirty="0" smtClean="0">
                <a:solidFill>
                  <a:srgbClr val="2C95DD"/>
                </a:solidFill>
              </a:rPr>
              <a:t> </a:t>
            </a:r>
            <a:endParaRPr lang="en-US" sz="1867" b="1" dirty="0">
              <a:solidFill>
                <a:srgbClr val="2C95DD"/>
              </a:solidFill>
            </a:endParaRPr>
          </a:p>
          <a:p>
            <a:pPr algn="ctr"/>
            <a:endParaRPr lang="en-US" sz="1600" dirty="0">
              <a:solidFill>
                <a:srgbClr val="000000"/>
              </a:solidFill>
            </a:endParaRPr>
          </a:p>
          <a:p>
            <a:pPr algn="ctr"/>
            <a:r>
              <a:rPr lang="cs-CZ" sz="1467" dirty="0" smtClean="0">
                <a:solidFill>
                  <a:schemeClr val="bg1">
                    <a:lumMod val="50000"/>
                  </a:schemeClr>
                </a:solidFill>
              </a:rPr>
              <a:t>Obnova poškozených dat</a:t>
            </a:r>
            <a:endParaRPr lang="en-US" sz="1467" dirty="0">
              <a:solidFill>
                <a:schemeClr val="bg1">
                  <a:lumMod val="50000"/>
                </a:schemeClr>
              </a:solidFill>
            </a:endParaRPr>
          </a:p>
          <a:p>
            <a:pPr algn="ctr"/>
            <a:r>
              <a:rPr lang="en-US" sz="1467" dirty="0" smtClean="0">
                <a:solidFill>
                  <a:schemeClr val="bg1">
                    <a:lumMod val="50000"/>
                  </a:schemeClr>
                </a:solidFill>
              </a:rPr>
              <a:t> </a:t>
            </a:r>
            <a:endParaRPr lang="en-US" sz="1467" dirty="0">
              <a:solidFill>
                <a:schemeClr val="bg1">
                  <a:lumMod val="50000"/>
                </a:schemeClr>
              </a:solidFill>
            </a:endParaRPr>
          </a:p>
          <a:p>
            <a:pPr algn="ctr"/>
            <a:endParaRPr lang="en-US" sz="1467" dirty="0">
              <a:solidFill>
                <a:schemeClr val="bg1">
                  <a:lumMod val="50000"/>
                </a:schemeClr>
              </a:solidFill>
            </a:endParaRPr>
          </a:p>
          <a:p>
            <a:pPr marL="228594" indent="-228594">
              <a:buFont typeface="Arial" panose="020B0604020202020204" pitchFamily="34" charset="0"/>
              <a:buChar char="•"/>
            </a:pPr>
            <a:r>
              <a:rPr lang="cs-CZ" sz="1467" b="1" dirty="0" smtClean="0">
                <a:solidFill>
                  <a:schemeClr val="bg1">
                    <a:lumMod val="50000"/>
                  </a:schemeClr>
                </a:solidFill>
              </a:rPr>
              <a:t>Lidská chyba</a:t>
            </a:r>
            <a:endParaRPr lang="en-US" sz="1467" b="1"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Poškozená integrita</a:t>
            </a:r>
            <a:r>
              <a:rPr lang="en-US" sz="1467" dirty="0" smtClean="0">
                <a:solidFill>
                  <a:schemeClr val="bg1">
                    <a:lumMod val="50000"/>
                  </a:schemeClr>
                </a:solidFill>
              </a:rPr>
              <a:t> </a:t>
            </a:r>
            <a:endParaRPr lang="en-US" sz="1467" dirty="0">
              <a:solidFill>
                <a:schemeClr val="bg1">
                  <a:lumMod val="50000"/>
                </a:schemeClr>
              </a:solidFill>
            </a:endParaRPr>
          </a:p>
          <a:p>
            <a:pPr marL="228594" indent="-228594">
              <a:buFont typeface="Arial" panose="020B0604020202020204" pitchFamily="34" charset="0"/>
              <a:buChar char="•"/>
            </a:pPr>
            <a:r>
              <a:rPr lang="en-US" sz="1467" dirty="0" smtClean="0">
                <a:solidFill>
                  <a:schemeClr val="bg1">
                    <a:lumMod val="50000"/>
                  </a:schemeClr>
                </a:solidFill>
              </a:rPr>
              <a:t>Vi</a:t>
            </a:r>
            <a:r>
              <a:rPr lang="cs-CZ" sz="1467" dirty="0" err="1" smtClean="0">
                <a:solidFill>
                  <a:schemeClr val="bg1">
                    <a:lumMod val="50000"/>
                  </a:schemeClr>
                </a:solidFill>
              </a:rPr>
              <a:t>ry</a:t>
            </a:r>
            <a:r>
              <a:rPr lang="cs-CZ" sz="1467" dirty="0" smtClean="0">
                <a:solidFill>
                  <a:schemeClr val="bg1">
                    <a:lumMod val="50000"/>
                  </a:schemeClr>
                </a:solidFill>
              </a:rPr>
              <a:t>, </a:t>
            </a:r>
            <a:r>
              <a:rPr lang="cs-CZ" sz="1467" dirty="0" err="1" smtClean="0">
                <a:solidFill>
                  <a:schemeClr val="bg1">
                    <a:lumMod val="50000"/>
                  </a:schemeClr>
                </a:solidFill>
              </a:rPr>
              <a:t>malware</a:t>
            </a:r>
            <a:endParaRPr lang="en-US" sz="1467" dirty="0">
              <a:solidFill>
                <a:schemeClr val="bg1">
                  <a:lumMod val="50000"/>
                </a:schemeClr>
              </a:solidFill>
            </a:endParaRPr>
          </a:p>
        </p:txBody>
      </p:sp>
      <p:sp>
        <p:nvSpPr>
          <p:cNvPr id="22" name="TextBox 21"/>
          <p:cNvSpPr txBox="1"/>
          <p:nvPr/>
        </p:nvSpPr>
        <p:spPr>
          <a:xfrm>
            <a:off x="409263" y="2744200"/>
            <a:ext cx="2164423" cy="2432012"/>
          </a:xfrm>
          <a:prstGeom prst="rect">
            <a:avLst/>
          </a:prstGeom>
          <a:noFill/>
        </p:spPr>
        <p:txBody>
          <a:bodyPr wrap="square" rtlCol="0">
            <a:spAutoFit/>
          </a:bodyPr>
          <a:lstStyle/>
          <a:p>
            <a:pPr algn="ctr"/>
            <a:endParaRPr lang="en-US" sz="1467" b="1" dirty="0">
              <a:solidFill>
                <a:srgbClr val="2C95DD"/>
              </a:solidFill>
            </a:endParaRPr>
          </a:p>
          <a:p>
            <a:pPr algn="ctr"/>
            <a:r>
              <a:rPr lang="en-US" sz="1867" b="1" dirty="0">
                <a:solidFill>
                  <a:srgbClr val="2C95DD"/>
                </a:solidFill>
              </a:rPr>
              <a:t>Disaster Recovery </a:t>
            </a:r>
          </a:p>
          <a:p>
            <a:pPr algn="ctr"/>
            <a:endParaRPr lang="en-US" sz="1600" dirty="0">
              <a:solidFill>
                <a:srgbClr val="000000"/>
              </a:solidFill>
            </a:endParaRPr>
          </a:p>
          <a:p>
            <a:pPr algn="ctr"/>
            <a:r>
              <a:rPr lang="cs-CZ" sz="1467" dirty="0" smtClean="0">
                <a:solidFill>
                  <a:schemeClr val="bg1">
                    <a:lumMod val="50000"/>
                  </a:schemeClr>
                </a:solidFill>
              </a:rPr>
              <a:t>Obnova po ztrátě dat</a:t>
            </a:r>
            <a:r>
              <a:rPr lang="en-US" sz="1467" dirty="0" smtClean="0">
                <a:solidFill>
                  <a:schemeClr val="bg1">
                    <a:lumMod val="50000"/>
                  </a:schemeClr>
                </a:solidFill>
              </a:rPr>
              <a:t> </a:t>
            </a:r>
            <a:endParaRPr lang="en-US" sz="1467" dirty="0">
              <a:solidFill>
                <a:schemeClr val="bg1">
                  <a:lumMod val="50000"/>
                </a:schemeClr>
              </a:solidFill>
            </a:endParaRPr>
          </a:p>
          <a:p>
            <a:pPr algn="ctr"/>
            <a:endParaRPr lang="en-US" sz="1467" dirty="0">
              <a:solidFill>
                <a:schemeClr val="bg1">
                  <a:lumMod val="50000"/>
                </a:schemeClr>
              </a:solidFill>
            </a:endParaRPr>
          </a:p>
          <a:p>
            <a:pPr algn="ctr"/>
            <a:endParaRPr lang="en-US" sz="1467"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Přírodní katastrofy</a:t>
            </a:r>
            <a:endParaRPr lang="en-US" sz="1467"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Nehody</a:t>
            </a:r>
            <a:endParaRPr lang="en-US" sz="1467"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Výpadky</a:t>
            </a:r>
            <a:r>
              <a:rPr lang="en-US" sz="1467" dirty="0" smtClean="0">
                <a:solidFill>
                  <a:schemeClr val="bg1">
                    <a:lumMod val="50000"/>
                  </a:schemeClr>
                </a:solidFill>
              </a:rPr>
              <a:t> </a:t>
            </a:r>
            <a:endParaRPr lang="en-US" sz="1467" dirty="0">
              <a:solidFill>
                <a:schemeClr val="bg1">
                  <a:lumMod val="50000"/>
                </a:schemeClr>
              </a:solidFill>
            </a:endParaRPr>
          </a:p>
          <a:p>
            <a:pPr marL="228594" indent="-228594">
              <a:buFont typeface="Arial" panose="020B0604020202020204" pitchFamily="34" charset="0"/>
              <a:buChar char="•"/>
            </a:pPr>
            <a:r>
              <a:rPr lang="en-US" sz="1467" dirty="0" err="1" smtClean="0">
                <a:solidFill>
                  <a:schemeClr val="bg1">
                    <a:lumMod val="50000"/>
                  </a:schemeClr>
                </a:solidFill>
              </a:rPr>
              <a:t>Techni</a:t>
            </a:r>
            <a:r>
              <a:rPr lang="cs-CZ" sz="1467" dirty="0" err="1" smtClean="0">
                <a:solidFill>
                  <a:schemeClr val="bg1">
                    <a:lumMod val="50000"/>
                  </a:schemeClr>
                </a:solidFill>
              </a:rPr>
              <a:t>cké</a:t>
            </a:r>
            <a:r>
              <a:rPr lang="cs-CZ" sz="1467" dirty="0" smtClean="0">
                <a:solidFill>
                  <a:schemeClr val="bg1">
                    <a:lumMod val="50000"/>
                  </a:schemeClr>
                </a:solidFill>
              </a:rPr>
              <a:t> závady</a:t>
            </a:r>
            <a:endParaRPr lang="en-US" sz="1467" dirty="0">
              <a:solidFill>
                <a:schemeClr val="bg1">
                  <a:lumMod val="50000"/>
                </a:schemeClr>
              </a:solidFill>
            </a:endParaRPr>
          </a:p>
        </p:txBody>
      </p:sp>
      <p:sp>
        <p:nvSpPr>
          <p:cNvPr id="5" name="AutoShape 2" descr="Image result for button"/>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pic>
        <p:nvPicPr>
          <p:cNvPr id="4104" name="Picture 8" descr="http://pattichapmandotcom.files.wordpress.com/2012/09/start-button.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353313" y="2309694"/>
            <a:ext cx="1266327" cy="12493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619639" y="2627996"/>
            <a:ext cx="4403125" cy="461665"/>
          </a:xfrm>
          <a:prstGeom prst="rect">
            <a:avLst/>
          </a:prstGeom>
          <a:noFill/>
        </p:spPr>
        <p:txBody>
          <a:bodyPr wrap="square" rtlCol="0">
            <a:spAutoFit/>
          </a:bodyPr>
          <a:lstStyle/>
          <a:p>
            <a:r>
              <a:rPr lang="en-US" sz="2400" dirty="0">
                <a:solidFill>
                  <a:schemeClr val="accent1">
                    <a:lumMod val="50000"/>
                  </a:schemeClr>
                </a:solidFill>
              </a:rPr>
              <a:t>Test / Test &amp; Promote</a:t>
            </a:r>
          </a:p>
        </p:txBody>
      </p:sp>
      <p:pic>
        <p:nvPicPr>
          <p:cNvPr id="33" name="Picture 8" descr="http://pattichapmandotcom.files.wordpress.com/2012/09/start-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11" y="3504122"/>
            <a:ext cx="1266327" cy="12493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619638" y="3822423"/>
            <a:ext cx="3391513" cy="461665"/>
          </a:xfrm>
          <a:prstGeom prst="rect">
            <a:avLst/>
          </a:prstGeom>
          <a:noFill/>
        </p:spPr>
        <p:txBody>
          <a:bodyPr wrap="square" rtlCol="0">
            <a:spAutoFit/>
          </a:bodyPr>
          <a:lstStyle/>
          <a:p>
            <a:r>
              <a:rPr lang="cs-CZ" sz="2400" dirty="0" smtClean="0">
                <a:solidFill>
                  <a:schemeClr val="accent1">
                    <a:lumMod val="50000"/>
                  </a:schemeClr>
                </a:solidFill>
              </a:rPr>
              <a:t>Obnova produkčních dat</a:t>
            </a:r>
            <a:endParaRPr lang="en-US" sz="2400" dirty="0">
              <a:solidFill>
                <a:schemeClr val="accent1">
                  <a:lumMod val="50000"/>
                </a:schemeClr>
              </a:solidFill>
            </a:endParaRPr>
          </a:p>
        </p:txBody>
      </p:sp>
      <p:pic>
        <p:nvPicPr>
          <p:cNvPr id="36" name="Picture 8" descr="http://pattichapmandotcom.files.wordpress.com/2012/09/start-button.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53313" y="4714397"/>
            <a:ext cx="1266327" cy="124932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8619640" y="4908173"/>
            <a:ext cx="2640176" cy="830997"/>
          </a:xfrm>
          <a:prstGeom prst="rect">
            <a:avLst/>
          </a:prstGeom>
          <a:noFill/>
        </p:spPr>
        <p:txBody>
          <a:bodyPr wrap="square" rtlCol="0">
            <a:spAutoFit/>
          </a:bodyPr>
          <a:lstStyle/>
          <a:p>
            <a:r>
              <a:rPr lang="en-US" sz="2400" dirty="0">
                <a:solidFill>
                  <a:schemeClr val="accent1">
                    <a:lumMod val="50000"/>
                  </a:schemeClr>
                </a:solidFill>
              </a:rPr>
              <a:t>Failback / Failover &amp; </a:t>
            </a:r>
            <a:r>
              <a:rPr lang="cs-CZ" sz="2400" dirty="0" smtClean="0">
                <a:solidFill>
                  <a:schemeClr val="accent1">
                    <a:lumMod val="50000"/>
                  </a:schemeClr>
                </a:solidFill>
              </a:rPr>
              <a:t>Reverse</a:t>
            </a:r>
            <a:r>
              <a:rPr lang="en-US" sz="2400" dirty="0" smtClean="0">
                <a:solidFill>
                  <a:schemeClr val="accent1">
                    <a:lumMod val="50000"/>
                  </a:schemeClr>
                </a:solidFill>
              </a:rPr>
              <a:t> </a:t>
            </a:r>
            <a:endParaRPr lang="en-US" sz="2400" dirty="0">
              <a:solidFill>
                <a:schemeClr val="accent1">
                  <a:lumMod val="50000"/>
                </a:schemeClr>
              </a:solidFill>
            </a:endParaRPr>
          </a:p>
        </p:txBody>
      </p:sp>
      <p:grpSp>
        <p:nvGrpSpPr>
          <p:cNvPr id="4" name="Group 3"/>
          <p:cNvGrpSpPr/>
          <p:nvPr/>
        </p:nvGrpSpPr>
        <p:grpSpPr>
          <a:xfrm>
            <a:off x="921381" y="1873655"/>
            <a:ext cx="1140184" cy="1060704"/>
            <a:chOff x="1345372" y="1351725"/>
            <a:chExt cx="855138" cy="795528"/>
          </a:xfrm>
        </p:grpSpPr>
        <p:sp>
          <p:nvSpPr>
            <p:cNvPr id="24" name="Oval 23"/>
            <p:cNvSpPr/>
            <p:nvPr/>
          </p:nvSpPr>
          <p:spPr bwMode="gray">
            <a:xfrm>
              <a:off x="1357224" y="1359120"/>
              <a:ext cx="777240" cy="716123"/>
            </a:xfrm>
            <a:prstGeom prst="ellipse">
              <a:avLst/>
            </a:prstGeom>
            <a:noFill/>
            <a:ln w="34925">
              <a:gradFill>
                <a:gsLst>
                  <a:gs pos="0">
                    <a:schemeClr val="tx2">
                      <a:lumMod val="75000"/>
                    </a:schemeClr>
                  </a:gs>
                  <a:gs pos="50000">
                    <a:schemeClr val="tx2">
                      <a:lumMod val="60000"/>
                      <a:lumOff val="40000"/>
                    </a:schemeClr>
                  </a:gs>
                  <a:gs pos="100000">
                    <a:schemeClr val="tx2">
                      <a:lumMod val="40000"/>
                      <a:lumOff val="60000"/>
                    </a:schemeClr>
                  </a:gs>
                </a:gsLst>
                <a:lin ang="5400000" scaled="0"/>
              </a:gradFill>
              <a:round/>
              <a:headEnd/>
              <a:tailEnd/>
            </a:ln>
            <a:effectLst>
              <a:outerShdw blurRad="50800" dist="38100" dir="5400000" algn="t" rotWithShape="0">
                <a:prstClr val="black">
                  <a:alpha val="40000"/>
                </a:prstClr>
              </a:outerShdw>
            </a:effectLst>
          </p:spPr>
          <p:txBody>
            <a:bodyPr wrap="none" lIns="0" tIns="0" rIns="0" bIns="0" rtlCol="0" anchor="ctr"/>
            <a:lstStyle/>
            <a:p>
              <a:pPr defTabSz="456762">
                <a:defRPr/>
              </a:pPr>
              <a:endParaRPr lang="en-US" sz="1400" kern="0" cap="all" dirty="0">
                <a:solidFill>
                  <a:srgbClr val="595959"/>
                </a:solidFill>
                <a:latin typeface="Calibri"/>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5372" y="1351725"/>
              <a:ext cx="855138" cy="795528"/>
            </a:xfrm>
            <a:prstGeom prst="rect">
              <a:avLst/>
            </a:prstGeom>
          </p:spPr>
        </p:pic>
      </p:grpSp>
      <p:sp>
        <p:nvSpPr>
          <p:cNvPr id="21" name="Rectangle 20"/>
          <p:cNvSpPr/>
          <p:nvPr/>
        </p:nvSpPr>
        <p:spPr bwMode="auto">
          <a:xfrm>
            <a:off x="4718988" y="2456947"/>
            <a:ext cx="2411041" cy="33899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endParaRPr lang="en-US" sz="2133" dirty="0">
              <a:solidFill>
                <a:srgbClr val="FFFFFF"/>
              </a:solidFill>
            </a:endParaRPr>
          </a:p>
        </p:txBody>
      </p:sp>
      <p:pic>
        <p:nvPicPr>
          <p:cNvPr id="26" name="Picture 25" descr="software 2.png"/>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5413230" y="2050973"/>
            <a:ext cx="750285" cy="685521"/>
          </a:xfrm>
          <a:prstGeom prst="rect">
            <a:avLst/>
          </a:prstGeom>
          <a:effectLst/>
        </p:spPr>
      </p:pic>
      <p:sp>
        <p:nvSpPr>
          <p:cNvPr id="27" name="TextBox 26"/>
          <p:cNvSpPr txBox="1"/>
          <p:nvPr/>
        </p:nvSpPr>
        <p:spPr>
          <a:xfrm>
            <a:off x="4675203" y="2456946"/>
            <a:ext cx="2634323" cy="2493568"/>
          </a:xfrm>
          <a:prstGeom prst="rect">
            <a:avLst/>
          </a:prstGeom>
          <a:noFill/>
        </p:spPr>
        <p:txBody>
          <a:bodyPr wrap="square" rtlCol="0">
            <a:spAutoFit/>
          </a:bodyPr>
          <a:lstStyle/>
          <a:p>
            <a:pPr algn="ctr"/>
            <a:endParaRPr lang="en-US" sz="1467" b="1" dirty="0">
              <a:solidFill>
                <a:srgbClr val="2C95DD"/>
              </a:solidFill>
            </a:endParaRPr>
          </a:p>
          <a:p>
            <a:pPr algn="ctr"/>
            <a:endParaRPr lang="en-US" sz="1867" b="1" dirty="0">
              <a:solidFill>
                <a:srgbClr val="2C95DD"/>
              </a:solidFill>
            </a:endParaRPr>
          </a:p>
          <a:p>
            <a:pPr algn="ctr"/>
            <a:r>
              <a:rPr lang="cs-CZ" sz="1867" b="1" dirty="0" smtClean="0">
                <a:solidFill>
                  <a:srgbClr val="2C95DD"/>
                </a:solidFill>
              </a:rPr>
              <a:t>Migrace dat</a:t>
            </a:r>
            <a:r>
              <a:rPr lang="en-US" sz="1867" b="1" dirty="0" smtClean="0">
                <a:solidFill>
                  <a:srgbClr val="2C95DD"/>
                </a:solidFill>
              </a:rPr>
              <a:t> </a:t>
            </a:r>
            <a:endParaRPr lang="en-US" sz="1867" b="1" dirty="0">
              <a:solidFill>
                <a:srgbClr val="2C95DD"/>
              </a:solidFill>
            </a:endParaRPr>
          </a:p>
          <a:p>
            <a:pPr algn="ctr"/>
            <a:endParaRPr lang="en-US" sz="1600" dirty="0">
              <a:solidFill>
                <a:srgbClr val="000000"/>
              </a:solidFill>
            </a:endParaRPr>
          </a:p>
          <a:p>
            <a:pPr algn="ctr"/>
            <a:r>
              <a:rPr lang="cs-CZ" sz="1467" dirty="0" smtClean="0">
                <a:solidFill>
                  <a:schemeClr val="bg1">
                    <a:lumMod val="50000"/>
                  </a:schemeClr>
                </a:solidFill>
              </a:rPr>
              <a:t>Replikace dat při</a:t>
            </a:r>
            <a:r>
              <a:rPr lang="en-US" sz="1467" dirty="0" smtClean="0">
                <a:solidFill>
                  <a:schemeClr val="bg1">
                    <a:lumMod val="50000"/>
                  </a:schemeClr>
                </a:solidFill>
              </a:rPr>
              <a:t> </a:t>
            </a:r>
            <a:endParaRPr lang="en-US" sz="1467" dirty="0">
              <a:solidFill>
                <a:schemeClr val="bg1">
                  <a:lumMod val="50000"/>
                </a:schemeClr>
              </a:solidFill>
            </a:endParaRPr>
          </a:p>
          <a:p>
            <a:pPr algn="ctr"/>
            <a:endParaRPr lang="en-US" sz="1467" dirty="0">
              <a:solidFill>
                <a:schemeClr val="bg1">
                  <a:lumMod val="50000"/>
                </a:schemeClr>
              </a:solidFill>
            </a:endParaRPr>
          </a:p>
          <a:p>
            <a:pPr algn="ctr"/>
            <a:endParaRPr lang="en-US" sz="1467"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Přesunu datového centra</a:t>
            </a:r>
            <a:endParaRPr lang="en-US" sz="1467" dirty="0">
              <a:solidFill>
                <a:schemeClr val="bg1">
                  <a:lumMod val="50000"/>
                </a:schemeClr>
              </a:solidFill>
            </a:endParaRPr>
          </a:p>
          <a:p>
            <a:pPr marL="228594" indent="-228594">
              <a:buFont typeface="Arial" panose="020B0604020202020204" pitchFamily="34" charset="0"/>
              <a:buChar char="•"/>
            </a:pPr>
            <a:r>
              <a:rPr lang="cs-CZ" sz="1467" dirty="0" smtClean="0">
                <a:solidFill>
                  <a:schemeClr val="bg1">
                    <a:lumMod val="50000"/>
                  </a:schemeClr>
                </a:solidFill>
              </a:rPr>
              <a:t>Zálohování z kopie</a:t>
            </a:r>
            <a:endParaRPr lang="en-US" sz="1467" dirty="0">
              <a:solidFill>
                <a:schemeClr val="bg1">
                  <a:lumMod val="50000"/>
                </a:schemeClr>
              </a:solidFill>
            </a:endParaRPr>
          </a:p>
          <a:p>
            <a:pPr marL="228594" indent="-228594">
              <a:buFont typeface="Arial" panose="020B0604020202020204" pitchFamily="34" charset="0"/>
              <a:buChar char="•"/>
            </a:pPr>
            <a:r>
              <a:rPr lang="en-US" sz="1467" dirty="0">
                <a:solidFill>
                  <a:schemeClr val="bg1">
                    <a:lumMod val="50000"/>
                  </a:schemeClr>
                </a:solidFill>
              </a:rPr>
              <a:t>Test &amp; Dev</a:t>
            </a:r>
          </a:p>
        </p:txBody>
      </p:sp>
      <p:sp>
        <p:nvSpPr>
          <p:cNvPr id="28" name="Oval 27"/>
          <p:cNvSpPr/>
          <p:nvPr/>
        </p:nvSpPr>
        <p:spPr bwMode="gray">
          <a:xfrm>
            <a:off x="5406705" y="1926593"/>
            <a:ext cx="1035603" cy="91175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round/>
            <a:headEnd/>
            <a:tailEnd/>
          </a:ln>
          <a:effectLst>
            <a:outerShdw blurRad="50800" dist="38100" dir="5400000" algn="t" rotWithShape="0">
              <a:prstClr val="black">
                <a:alpha val="40000"/>
              </a:prstClr>
            </a:outerShdw>
          </a:effectLst>
        </p:spPr>
        <p:txBody>
          <a:bodyPr wrap="none" lIns="0" tIns="0" rIns="0" bIns="0" rtlCol="0" anchor="ctr"/>
          <a:lstStyle/>
          <a:p>
            <a:pPr defTabSz="456762">
              <a:defRPr/>
            </a:pPr>
            <a:endParaRPr lang="en-US" sz="1400" kern="0" cap="all" dirty="0">
              <a:solidFill>
                <a:srgbClr val="595959"/>
              </a:solidFill>
              <a:latin typeface="Calibri"/>
            </a:endParaRPr>
          </a:p>
        </p:txBody>
      </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9192" y="1994959"/>
            <a:ext cx="897795" cy="668595"/>
          </a:xfrm>
          <a:prstGeom prst="rect">
            <a:avLst/>
          </a:prstGeom>
        </p:spPr>
      </p:pic>
      <p:sp>
        <p:nvSpPr>
          <p:cNvPr id="3" name="Rectangle 2"/>
          <p:cNvSpPr/>
          <p:nvPr/>
        </p:nvSpPr>
        <p:spPr>
          <a:xfrm>
            <a:off x="409263" y="914401"/>
            <a:ext cx="4476931" cy="461665"/>
          </a:xfrm>
          <a:prstGeom prst="rect">
            <a:avLst/>
          </a:prstGeom>
        </p:spPr>
        <p:txBody>
          <a:bodyPr wrap="none">
            <a:spAutoFit/>
          </a:bodyPr>
          <a:lstStyle/>
          <a:p>
            <a:pPr>
              <a:spcBef>
                <a:spcPct val="20000"/>
              </a:spcBef>
            </a:pPr>
            <a:r>
              <a:rPr lang="cs-CZ" sz="2400" cap="all" dirty="0">
                <a:solidFill>
                  <a:schemeClr val="bg2">
                    <a:lumMod val="50000"/>
                  </a:schemeClr>
                </a:solidFill>
                <a:ea typeface="Verdana" panose="020B0604030504040204" pitchFamily="34" charset="0"/>
                <a:cs typeface="Verdana" panose="020B0604030504040204" pitchFamily="34" charset="0"/>
              </a:rPr>
              <a:t>Ochrana, replikace a obnova</a:t>
            </a:r>
            <a:endParaRPr lang="en-US" sz="2400" cap="all" dirty="0">
              <a:solidFill>
                <a:schemeClr val="bg2">
                  <a:lumMod val="50000"/>
                </a:schemeClr>
              </a:solidFill>
              <a:ea typeface="Verdana" panose="020B0604030504040204" pitchFamily="34" charset="0"/>
              <a:cs typeface="Verdana" panose="020B0604030504040204" pitchFamily="34" charset="0"/>
            </a:endParaRPr>
          </a:p>
        </p:txBody>
      </p:sp>
      <p:grpSp>
        <p:nvGrpSpPr>
          <p:cNvPr id="6" name="Skupina 5"/>
          <p:cNvGrpSpPr/>
          <p:nvPr/>
        </p:nvGrpSpPr>
        <p:grpSpPr>
          <a:xfrm>
            <a:off x="440087" y="3583185"/>
            <a:ext cx="6689942" cy="1593027"/>
            <a:chOff x="440087" y="3571882"/>
            <a:chExt cx="6689942" cy="1480177"/>
          </a:xfrm>
        </p:grpSpPr>
        <p:sp>
          <p:nvSpPr>
            <p:cNvPr id="30" name="Rounded Rectangle 3"/>
            <p:cNvSpPr/>
            <p:nvPr/>
          </p:nvSpPr>
          <p:spPr>
            <a:xfrm>
              <a:off x="440087" y="3571882"/>
              <a:ext cx="6689942" cy="1480177"/>
            </a:xfrm>
            <a:prstGeom prst="roundRect">
              <a:avLst/>
            </a:prstGeom>
            <a:gradFill flip="none" rotWithShape="1">
              <a:gsLst>
                <a:gs pos="0">
                  <a:schemeClr val="bg1">
                    <a:lumMod val="85000"/>
                  </a:schemeClr>
                </a:gs>
                <a:gs pos="50000">
                  <a:schemeClr val="bg1">
                    <a:lumMod val="95000"/>
                  </a:schemeClr>
                </a:gs>
                <a:gs pos="100000">
                  <a:schemeClr val="bg1"/>
                </a:gs>
              </a:gsLst>
              <a:lin ang="0" scaled="1"/>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TextBox 2"/>
            <p:cNvSpPr txBox="1"/>
            <p:nvPr/>
          </p:nvSpPr>
          <p:spPr>
            <a:xfrm>
              <a:off x="692851" y="3732103"/>
              <a:ext cx="6184414" cy="1077218"/>
            </a:xfrm>
            <a:prstGeom prst="rect">
              <a:avLst/>
            </a:prstGeom>
            <a:noFill/>
          </p:spPr>
          <p:txBody>
            <a:bodyPr wrap="square" rtlCol="0">
              <a:spAutoFit/>
            </a:bodyPr>
            <a:lstStyle/>
            <a:p>
              <a:pPr algn="ctr"/>
              <a:r>
                <a:rPr lang="cs-CZ" sz="3200" b="1" dirty="0" smtClean="0">
                  <a:solidFill>
                    <a:schemeClr val="tx2"/>
                  </a:solidFill>
                </a:rPr>
                <a:t>Obnova dat je v </a:t>
              </a:r>
              <a:r>
                <a:rPr lang="en-US" sz="3200" b="1" dirty="0" smtClean="0">
                  <a:solidFill>
                    <a:schemeClr val="tx2"/>
                  </a:solidFill>
                </a:rPr>
                <a:t>85</a:t>
              </a:r>
              <a:r>
                <a:rPr lang="en-US" sz="3200" b="1" dirty="0">
                  <a:solidFill>
                    <a:schemeClr val="tx2"/>
                  </a:solidFill>
                </a:rPr>
                <a:t>% </a:t>
              </a:r>
              <a:r>
                <a:rPr lang="cs-CZ" sz="3200" b="1" dirty="0" smtClean="0">
                  <a:solidFill>
                    <a:schemeClr val="tx2"/>
                  </a:solidFill>
                </a:rPr>
                <a:t>případů </a:t>
              </a:r>
              <a:r>
                <a:rPr lang="en-US" sz="3200" b="1" dirty="0" smtClean="0">
                  <a:solidFill>
                    <a:schemeClr val="tx2"/>
                  </a:solidFill>
                </a:rPr>
                <a:t> </a:t>
              </a:r>
              <a:r>
                <a:rPr lang="cs-CZ" sz="3200" b="1" dirty="0" smtClean="0">
                  <a:solidFill>
                    <a:schemeClr val="tx2"/>
                  </a:solidFill>
                </a:rPr>
                <a:t>nutná díky provozním chybám</a:t>
              </a:r>
              <a:r>
                <a:rPr lang="en-US" sz="3200" b="1" dirty="0" smtClean="0">
                  <a:solidFill>
                    <a:schemeClr val="tx2"/>
                  </a:solidFill>
                </a:rPr>
                <a:t> </a:t>
              </a:r>
              <a:endParaRPr lang="en-US" sz="3200" b="1" dirty="0">
                <a:solidFill>
                  <a:schemeClr val="tx2"/>
                </a:solidFill>
              </a:endParaRPr>
            </a:p>
          </p:txBody>
        </p:sp>
      </p:grpSp>
      <p:pic>
        <p:nvPicPr>
          <p:cNvPr id="40" name="Picture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622" y="2638104"/>
            <a:ext cx="1607821" cy="12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363" y="4452870"/>
            <a:ext cx="1607821" cy="12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http://thevirtualonlineassistant.com/wp-content/uploads/2011/06/delete-ke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5432" y="2629434"/>
            <a:ext cx="1545968" cy="12367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virus-detected"/>
          <p:cNvPicPr>
            <a:picLocks noChangeAspect="1" noChangeArrowheads="1"/>
          </p:cNvPicPr>
          <p:nvPr/>
        </p:nvPicPr>
        <p:blipFill>
          <a:blip r:embed="rId10" cstate="print"/>
          <a:srcRect/>
          <a:stretch>
            <a:fillRect/>
          </a:stretch>
        </p:blipFill>
        <p:spPr bwMode="auto">
          <a:xfrm>
            <a:off x="2865432" y="4436779"/>
            <a:ext cx="1545968" cy="1211702"/>
          </a:xfrm>
          <a:prstGeom prst="rect">
            <a:avLst/>
          </a:prstGeom>
          <a:noFill/>
          <a:ln w="9525">
            <a:noFill/>
            <a:miter lim="800000"/>
            <a:headEnd/>
            <a:tailEnd/>
          </a:ln>
        </p:spPr>
      </p:pic>
    </p:spTree>
    <p:extLst>
      <p:ext uri="{BB962C8B-B14F-4D97-AF65-F5344CB8AC3E}">
        <p14:creationId xmlns:p14="http://schemas.microsoft.com/office/powerpoint/2010/main" val="58215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500" fill="hold"/>
                                        <p:tgtEl>
                                          <p:spTgt spid="40"/>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 calcmode="lin" valueType="num">
                                      <p:cBhvr>
                                        <p:cTn id="20" dur="1000" fill="hold"/>
                                        <p:tgtEl>
                                          <p:spTgt spid="41"/>
                                        </p:tgtEl>
                                        <p:attrNameLst>
                                          <p:attrName>style.rotation</p:attrName>
                                        </p:attrNameLst>
                                      </p:cBhvr>
                                      <p:tavLst>
                                        <p:tav tm="0">
                                          <p:val>
                                            <p:fltVal val="90"/>
                                          </p:val>
                                        </p:tav>
                                        <p:tav tm="100000">
                                          <p:val>
                                            <p:fltVal val="0"/>
                                          </p:val>
                                        </p:tav>
                                      </p:tavLst>
                                    </p:anim>
                                    <p:animEffect transition="in" filter="fade">
                                      <p:cBhvr>
                                        <p:cTn id="21" dur="1000"/>
                                        <p:tgtEl>
                                          <p:spTgt spid="41"/>
                                        </p:tgtEl>
                                      </p:cBhvr>
                                    </p:animEffect>
                                  </p:childTnLst>
                                </p:cTn>
                              </p:par>
                            </p:childTnLst>
                          </p:cTn>
                        </p:par>
                        <p:par>
                          <p:cTn id="22" fill="hold">
                            <p:stCondLst>
                              <p:cond delay="1000"/>
                            </p:stCondLst>
                            <p:childTnLst>
                              <p:par>
                                <p:cTn id="23" presetID="6" presetClass="emph" presetSubtype="0" fill="hold" nodeType="afterEffect">
                                  <p:stCondLst>
                                    <p:cond delay="0"/>
                                  </p:stCondLst>
                                  <p:childTnLst>
                                    <p:animScale>
                                      <p:cBhvr>
                                        <p:cTn id="24" dur="500" fill="hold"/>
                                        <p:tgtEl>
                                          <p:spTgt spid="41"/>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40"/>
                                        </p:tgtEl>
                                        <p:attrNameLst>
                                          <p:attrName>ppt_w</p:attrName>
                                        </p:attrNameLst>
                                      </p:cBhvr>
                                      <p:tavLst>
                                        <p:tav tm="0">
                                          <p:val>
                                            <p:strVal val="ppt_w"/>
                                          </p:val>
                                        </p:tav>
                                        <p:tav tm="100000">
                                          <p:val>
                                            <p:fltVal val="0"/>
                                          </p:val>
                                        </p:tav>
                                      </p:tavLst>
                                    </p:anim>
                                    <p:anim calcmode="lin" valueType="num">
                                      <p:cBhvr>
                                        <p:cTn id="29" dur="1000"/>
                                        <p:tgtEl>
                                          <p:spTgt spid="40"/>
                                        </p:tgtEl>
                                        <p:attrNameLst>
                                          <p:attrName>ppt_h</p:attrName>
                                        </p:attrNameLst>
                                      </p:cBhvr>
                                      <p:tavLst>
                                        <p:tav tm="0">
                                          <p:val>
                                            <p:strVal val="ppt_h"/>
                                          </p:val>
                                        </p:tav>
                                        <p:tav tm="100000">
                                          <p:val>
                                            <p:fltVal val="0"/>
                                          </p:val>
                                        </p:tav>
                                      </p:tavLst>
                                    </p:anim>
                                    <p:anim calcmode="lin" valueType="num">
                                      <p:cBhvr>
                                        <p:cTn id="30" dur="1000"/>
                                        <p:tgtEl>
                                          <p:spTgt spid="40"/>
                                        </p:tgtEl>
                                        <p:attrNameLst>
                                          <p:attrName>style.rotation</p:attrName>
                                        </p:attrNameLst>
                                      </p:cBhvr>
                                      <p:tavLst>
                                        <p:tav tm="0">
                                          <p:val>
                                            <p:fltVal val="0"/>
                                          </p:val>
                                        </p:tav>
                                        <p:tav tm="100000">
                                          <p:val>
                                            <p:fltVal val="90"/>
                                          </p:val>
                                        </p:tav>
                                      </p:tavLst>
                                    </p:anim>
                                    <p:animEffect transition="out" filter="fade">
                                      <p:cBhvr>
                                        <p:cTn id="31" dur="1000"/>
                                        <p:tgtEl>
                                          <p:spTgt spid="40"/>
                                        </p:tgtEl>
                                      </p:cBhvr>
                                    </p:animEffect>
                                    <p:set>
                                      <p:cBhvr>
                                        <p:cTn id="32" dur="1" fill="hold">
                                          <p:stCondLst>
                                            <p:cond delay="999"/>
                                          </p:stCondLst>
                                        </p:cTn>
                                        <p:tgtEl>
                                          <p:spTgt spid="40"/>
                                        </p:tgtEl>
                                        <p:attrNameLst>
                                          <p:attrName>style.visibility</p:attrName>
                                        </p:attrNameLst>
                                      </p:cBhvr>
                                      <p:to>
                                        <p:strVal val="hidden"/>
                                      </p:to>
                                    </p:set>
                                  </p:childTnLst>
                                </p:cTn>
                              </p:par>
                              <p:par>
                                <p:cTn id="33" presetID="31" presetClass="exit" presetSubtype="0" fill="hold" nodeType="withEffect">
                                  <p:stCondLst>
                                    <p:cond delay="0"/>
                                  </p:stCondLst>
                                  <p:childTnLst>
                                    <p:anim calcmode="lin" valueType="num">
                                      <p:cBhvr>
                                        <p:cTn id="34" dur="1000"/>
                                        <p:tgtEl>
                                          <p:spTgt spid="41"/>
                                        </p:tgtEl>
                                        <p:attrNameLst>
                                          <p:attrName>ppt_w</p:attrName>
                                        </p:attrNameLst>
                                      </p:cBhvr>
                                      <p:tavLst>
                                        <p:tav tm="0">
                                          <p:val>
                                            <p:strVal val="ppt_w"/>
                                          </p:val>
                                        </p:tav>
                                        <p:tav tm="100000">
                                          <p:val>
                                            <p:fltVal val="0"/>
                                          </p:val>
                                        </p:tav>
                                      </p:tavLst>
                                    </p:anim>
                                    <p:anim calcmode="lin" valueType="num">
                                      <p:cBhvr>
                                        <p:cTn id="35" dur="1000"/>
                                        <p:tgtEl>
                                          <p:spTgt spid="41"/>
                                        </p:tgtEl>
                                        <p:attrNameLst>
                                          <p:attrName>ppt_h</p:attrName>
                                        </p:attrNameLst>
                                      </p:cBhvr>
                                      <p:tavLst>
                                        <p:tav tm="0">
                                          <p:val>
                                            <p:strVal val="ppt_h"/>
                                          </p:val>
                                        </p:tav>
                                        <p:tav tm="100000">
                                          <p:val>
                                            <p:fltVal val="0"/>
                                          </p:val>
                                        </p:tav>
                                      </p:tavLst>
                                    </p:anim>
                                    <p:anim calcmode="lin" valueType="num">
                                      <p:cBhvr>
                                        <p:cTn id="36" dur="1000"/>
                                        <p:tgtEl>
                                          <p:spTgt spid="41"/>
                                        </p:tgtEl>
                                        <p:attrNameLst>
                                          <p:attrName>style.rotation</p:attrName>
                                        </p:attrNameLst>
                                      </p:cBhvr>
                                      <p:tavLst>
                                        <p:tav tm="0">
                                          <p:val>
                                            <p:fltVal val="0"/>
                                          </p:val>
                                        </p:tav>
                                        <p:tav tm="100000">
                                          <p:val>
                                            <p:fltVal val="90"/>
                                          </p:val>
                                        </p:tav>
                                      </p:tavLst>
                                    </p:anim>
                                    <p:animEffect transition="out" filter="fade">
                                      <p:cBhvr>
                                        <p:cTn id="37" dur="1000"/>
                                        <p:tgtEl>
                                          <p:spTgt spid="41"/>
                                        </p:tgtEl>
                                      </p:cBhvr>
                                    </p:animEffect>
                                    <p:set>
                                      <p:cBhvr>
                                        <p:cTn id="38" dur="1" fill="hold">
                                          <p:stCondLst>
                                            <p:cond delay="999"/>
                                          </p:stCondLst>
                                        </p:cTn>
                                        <p:tgtEl>
                                          <p:spTgt spid="4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childTnLst>
                          </p:cTn>
                        </p:par>
                        <p:par>
                          <p:cTn id="54" fill="hold">
                            <p:stCondLst>
                              <p:cond delay="1000"/>
                            </p:stCondLst>
                            <p:childTnLst>
                              <p:par>
                                <p:cTn id="55" presetID="6" presetClass="emph" presetSubtype="0" fill="hold" nodeType="afterEffect">
                                  <p:stCondLst>
                                    <p:cond delay="0"/>
                                  </p:stCondLst>
                                  <p:childTnLst>
                                    <p:animScale>
                                      <p:cBhvr>
                                        <p:cTn id="56" dur="500" fill="hold"/>
                                        <p:tgtEl>
                                          <p:spTgt spid="38"/>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fltVal val="0"/>
                                          </p:val>
                                        </p:tav>
                                        <p:tav tm="100000">
                                          <p:val>
                                            <p:strVal val="#ppt_w"/>
                                          </p:val>
                                        </p:tav>
                                      </p:tavLst>
                                    </p:anim>
                                    <p:anim calcmode="lin" valueType="num">
                                      <p:cBhvr>
                                        <p:cTn id="62" dur="1000" fill="hold"/>
                                        <p:tgtEl>
                                          <p:spTgt spid="39"/>
                                        </p:tgtEl>
                                        <p:attrNameLst>
                                          <p:attrName>ppt_h</p:attrName>
                                        </p:attrNameLst>
                                      </p:cBhvr>
                                      <p:tavLst>
                                        <p:tav tm="0">
                                          <p:val>
                                            <p:fltVal val="0"/>
                                          </p:val>
                                        </p:tav>
                                        <p:tav tm="100000">
                                          <p:val>
                                            <p:strVal val="#ppt_h"/>
                                          </p:val>
                                        </p:tav>
                                      </p:tavLst>
                                    </p:anim>
                                    <p:anim calcmode="lin" valueType="num">
                                      <p:cBhvr>
                                        <p:cTn id="63" dur="1000" fill="hold"/>
                                        <p:tgtEl>
                                          <p:spTgt spid="39"/>
                                        </p:tgtEl>
                                        <p:attrNameLst>
                                          <p:attrName>style.rotation</p:attrName>
                                        </p:attrNameLst>
                                      </p:cBhvr>
                                      <p:tavLst>
                                        <p:tav tm="0">
                                          <p:val>
                                            <p:fltVal val="90"/>
                                          </p:val>
                                        </p:tav>
                                        <p:tav tm="100000">
                                          <p:val>
                                            <p:fltVal val="0"/>
                                          </p:val>
                                        </p:tav>
                                      </p:tavLst>
                                    </p:anim>
                                    <p:animEffect transition="in" filter="fade">
                                      <p:cBhvr>
                                        <p:cTn id="64" dur="1000"/>
                                        <p:tgtEl>
                                          <p:spTgt spid="39"/>
                                        </p:tgtEl>
                                      </p:cBhvr>
                                    </p:animEffect>
                                  </p:childTnLst>
                                </p:cTn>
                              </p:par>
                            </p:childTnLst>
                          </p:cTn>
                        </p:par>
                        <p:par>
                          <p:cTn id="65" fill="hold">
                            <p:stCondLst>
                              <p:cond delay="1000"/>
                            </p:stCondLst>
                            <p:childTnLst>
                              <p:par>
                                <p:cTn id="66" presetID="6" presetClass="emph" presetSubtype="0" fill="hold" nodeType="afterEffect">
                                  <p:stCondLst>
                                    <p:cond delay="0"/>
                                  </p:stCondLst>
                                  <p:childTnLst>
                                    <p:animScale>
                                      <p:cBhvr>
                                        <p:cTn id="67" dur="500" fill="hold"/>
                                        <p:tgtEl>
                                          <p:spTgt spid="39"/>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31" presetClass="exit" presetSubtype="0" fill="hold" nodeType="clickEffect">
                                  <p:stCondLst>
                                    <p:cond delay="0"/>
                                  </p:stCondLst>
                                  <p:childTnLst>
                                    <p:anim calcmode="lin" valueType="num">
                                      <p:cBhvr>
                                        <p:cTn id="71" dur="1000"/>
                                        <p:tgtEl>
                                          <p:spTgt spid="38"/>
                                        </p:tgtEl>
                                        <p:attrNameLst>
                                          <p:attrName>ppt_w</p:attrName>
                                        </p:attrNameLst>
                                      </p:cBhvr>
                                      <p:tavLst>
                                        <p:tav tm="0">
                                          <p:val>
                                            <p:strVal val="ppt_w"/>
                                          </p:val>
                                        </p:tav>
                                        <p:tav tm="100000">
                                          <p:val>
                                            <p:fltVal val="0"/>
                                          </p:val>
                                        </p:tav>
                                      </p:tavLst>
                                    </p:anim>
                                    <p:anim calcmode="lin" valueType="num">
                                      <p:cBhvr>
                                        <p:cTn id="72" dur="1000"/>
                                        <p:tgtEl>
                                          <p:spTgt spid="38"/>
                                        </p:tgtEl>
                                        <p:attrNameLst>
                                          <p:attrName>ppt_h</p:attrName>
                                        </p:attrNameLst>
                                      </p:cBhvr>
                                      <p:tavLst>
                                        <p:tav tm="0">
                                          <p:val>
                                            <p:strVal val="ppt_h"/>
                                          </p:val>
                                        </p:tav>
                                        <p:tav tm="100000">
                                          <p:val>
                                            <p:fltVal val="0"/>
                                          </p:val>
                                        </p:tav>
                                      </p:tavLst>
                                    </p:anim>
                                    <p:anim calcmode="lin" valueType="num">
                                      <p:cBhvr>
                                        <p:cTn id="73" dur="1000"/>
                                        <p:tgtEl>
                                          <p:spTgt spid="38"/>
                                        </p:tgtEl>
                                        <p:attrNameLst>
                                          <p:attrName>style.rotation</p:attrName>
                                        </p:attrNameLst>
                                      </p:cBhvr>
                                      <p:tavLst>
                                        <p:tav tm="0">
                                          <p:val>
                                            <p:fltVal val="0"/>
                                          </p:val>
                                        </p:tav>
                                        <p:tav tm="100000">
                                          <p:val>
                                            <p:fltVal val="90"/>
                                          </p:val>
                                        </p:tav>
                                      </p:tavLst>
                                    </p:anim>
                                    <p:animEffect transition="out" filter="fade">
                                      <p:cBhvr>
                                        <p:cTn id="74" dur="1000"/>
                                        <p:tgtEl>
                                          <p:spTgt spid="38"/>
                                        </p:tgtEl>
                                      </p:cBhvr>
                                    </p:animEffect>
                                    <p:set>
                                      <p:cBhvr>
                                        <p:cTn id="75" dur="1" fill="hold">
                                          <p:stCondLst>
                                            <p:cond delay="999"/>
                                          </p:stCondLst>
                                        </p:cTn>
                                        <p:tgtEl>
                                          <p:spTgt spid="38"/>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39"/>
                                        </p:tgtEl>
                                        <p:attrNameLst>
                                          <p:attrName>ppt_w</p:attrName>
                                        </p:attrNameLst>
                                      </p:cBhvr>
                                      <p:tavLst>
                                        <p:tav tm="0">
                                          <p:val>
                                            <p:strVal val="ppt_w"/>
                                          </p:val>
                                        </p:tav>
                                        <p:tav tm="100000">
                                          <p:val>
                                            <p:fltVal val="0"/>
                                          </p:val>
                                        </p:tav>
                                      </p:tavLst>
                                    </p:anim>
                                    <p:anim calcmode="lin" valueType="num">
                                      <p:cBhvr>
                                        <p:cTn id="78" dur="1000"/>
                                        <p:tgtEl>
                                          <p:spTgt spid="39"/>
                                        </p:tgtEl>
                                        <p:attrNameLst>
                                          <p:attrName>ppt_h</p:attrName>
                                        </p:attrNameLst>
                                      </p:cBhvr>
                                      <p:tavLst>
                                        <p:tav tm="0">
                                          <p:val>
                                            <p:strVal val="ppt_h"/>
                                          </p:val>
                                        </p:tav>
                                        <p:tav tm="100000">
                                          <p:val>
                                            <p:fltVal val="0"/>
                                          </p:val>
                                        </p:tav>
                                      </p:tavLst>
                                    </p:anim>
                                    <p:anim calcmode="lin" valueType="num">
                                      <p:cBhvr>
                                        <p:cTn id="79" dur="1000"/>
                                        <p:tgtEl>
                                          <p:spTgt spid="39"/>
                                        </p:tgtEl>
                                        <p:attrNameLst>
                                          <p:attrName>style.rotation</p:attrName>
                                        </p:attrNameLst>
                                      </p:cBhvr>
                                      <p:tavLst>
                                        <p:tav tm="0">
                                          <p:val>
                                            <p:fltVal val="0"/>
                                          </p:val>
                                        </p:tav>
                                        <p:tav tm="100000">
                                          <p:val>
                                            <p:fltVal val="90"/>
                                          </p:val>
                                        </p:tav>
                                      </p:tavLst>
                                    </p:anim>
                                    <p:animEffect transition="out" filter="fade">
                                      <p:cBhvr>
                                        <p:cTn id="80" dur="1000"/>
                                        <p:tgtEl>
                                          <p:spTgt spid="39"/>
                                        </p:tgtEl>
                                      </p:cBhvr>
                                    </p:animEffect>
                                    <p:set>
                                      <p:cBhvr>
                                        <p:cTn id="81" dur="1" fill="hold">
                                          <p:stCondLst>
                                            <p:cond delay="999"/>
                                          </p:stCondLst>
                                        </p:cTn>
                                        <p:tgtEl>
                                          <p:spTgt spid="39"/>
                                        </p:tgtEl>
                                        <p:attrNameLst>
                                          <p:attrName>style.visibility</p:attrName>
                                        </p:attrNameLst>
                                      </p:cBhvr>
                                      <p:to>
                                        <p:strVal val="hidden"/>
                                      </p:to>
                                    </p:set>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par>
                          <p:cTn id="85" fill="hold">
                            <p:stCondLst>
                              <p:cond delay="1000"/>
                            </p:stCondLst>
                            <p:childTnLst>
                              <p:par>
                                <p:cTn id="86" presetID="1" presetClass="entr" presetSubtype="0"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104"/>
                                        </p:tgtEl>
                                        <p:attrNameLst>
                                          <p:attrName>style.visibility</p:attrName>
                                        </p:attrNameLst>
                                      </p:cBhvr>
                                      <p:to>
                                        <p:strVal val="visible"/>
                                      </p:to>
                                    </p:set>
                                    <p:animEffect transition="in" filter="wipe(down)">
                                      <p:cBhvr>
                                        <p:cTn id="107" dur="500"/>
                                        <p:tgtEl>
                                          <p:spTgt spid="410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00"/>
                                        <p:tgtEl>
                                          <p:spTgt spid="3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wipe(down)">
                                      <p:cBhvr>
                                        <p:cTn id="118" dur="500"/>
                                        <p:tgtEl>
                                          <p:spTgt spid="3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wipe(down)">
                                      <p:cBhvr>
                                        <p:cTn id="123" dur="500"/>
                                        <p:tgtEl>
                                          <p:spTgt spid="36"/>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down)">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5" grpId="0"/>
      <p:bldP spid="22" grpId="0"/>
      <p:bldP spid="31" grpId="0"/>
      <p:bldP spid="34" grpId="0"/>
      <p:bldP spid="37" grpId="0"/>
      <p:bldP spid="21" grpId="0" animBg="1"/>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Text Box 50"/>
          <p:cNvSpPr txBox="1">
            <a:spLocks noChangeArrowheads="1"/>
          </p:cNvSpPr>
          <p:nvPr/>
        </p:nvSpPr>
        <p:spPr bwMode="gray">
          <a:xfrm>
            <a:off x="9390840" y="1520019"/>
            <a:ext cx="596317"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Server</a:t>
            </a:r>
          </a:p>
        </p:txBody>
      </p:sp>
      <p:pic>
        <p:nvPicPr>
          <p:cNvPr id="123" name="Picture 122"/>
          <p:cNvPicPr>
            <a:picLocks noChangeAspect="1"/>
          </p:cNvPicPr>
          <p:nvPr/>
        </p:nvPicPr>
        <p:blipFill rotWithShape="1">
          <a:blip r:embed="rId3" cstate="screen">
            <a:extLst>
              <a:ext uri="{28A0092B-C50C-407E-A947-70E740481C1C}">
                <a14:useLocalDpi xmlns:a14="http://schemas.microsoft.com/office/drawing/2010/main"/>
              </a:ext>
            </a:extLst>
          </a:blip>
          <a:srcRect b="62875"/>
          <a:stretch/>
        </p:blipFill>
        <p:spPr>
          <a:xfrm>
            <a:off x="9380699" y="4385635"/>
            <a:ext cx="1598671" cy="1423000"/>
          </a:xfrm>
          <a:prstGeom prst="rect">
            <a:avLst/>
          </a:prstGeom>
        </p:spPr>
      </p:pic>
      <p:pic>
        <p:nvPicPr>
          <p:cNvPr id="195585" name="Picture 226" descr="clouds_8-88-175"/>
          <p:cNvPicPr>
            <a:picLocks noChangeAspect="1" noChangeArrowheads="1"/>
          </p:cNvPicPr>
          <p:nvPr/>
        </p:nvPicPr>
        <p:blipFill>
          <a:blip r:embed="rId4" cstate="print"/>
          <a:srcRect/>
          <a:stretch>
            <a:fillRect/>
          </a:stretch>
        </p:blipFill>
        <p:spPr bwMode="gray">
          <a:xfrm>
            <a:off x="1629834" y="3020009"/>
            <a:ext cx="2607733" cy="981075"/>
          </a:xfrm>
          <a:prstGeom prst="rect">
            <a:avLst/>
          </a:prstGeom>
          <a:noFill/>
          <a:ln w="9525">
            <a:noFill/>
            <a:miter lim="800000"/>
            <a:headEnd/>
            <a:tailEnd/>
          </a:ln>
        </p:spPr>
      </p:pic>
      <p:sp>
        <p:nvSpPr>
          <p:cNvPr id="195586" name="Rectangle 79"/>
          <p:cNvSpPr>
            <a:spLocks noGrp="1" noChangeArrowheads="1"/>
          </p:cNvSpPr>
          <p:nvPr>
            <p:ph type="title"/>
          </p:nvPr>
        </p:nvSpPr>
        <p:spPr>
          <a:noFill/>
          <a:ln>
            <a:miter lim="800000"/>
            <a:headEnd/>
            <a:tailEnd/>
          </a:ln>
        </p:spPr>
        <p:txBody>
          <a:bodyPr vert="horz" wrap="square" numCol="1" compatLnSpc="1">
            <a:prstTxWarp prst="textNoShape">
              <a:avLst/>
            </a:prstTxWarp>
            <a:normAutofit/>
          </a:bodyPr>
          <a:lstStyle/>
          <a:p>
            <a:r>
              <a:rPr lang="cs-CZ" dirty="0" smtClean="0">
                <a:solidFill>
                  <a:schemeClr val="tx2"/>
                </a:solidFill>
              </a:rPr>
              <a:t>Jak</a:t>
            </a:r>
            <a:r>
              <a:rPr lang="en-GB" dirty="0" smtClean="0">
                <a:solidFill>
                  <a:schemeClr val="tx2"/>
                </a:solidFill>
              </a:rPr>
              <a:t> </a:t>
            </a:r>
            <a:r>
              <a:rPr lang="en-GB" dirty="0" err="1" smtClean="0">
                <a:solidFill>
                  <a:schemeClr val="tx2"/>
                </a:solidFill>
              </a:rPr>
              <a:t>RecoverPoint</a:t>
            </a:r>
            <a:r>
              <a:rPr lang="en-GB" dirty="0" smtClean="0">
                <a:solidFill>
                  <a:schemeClr val="tx2"/>
                </a:solidFill>
              </a:rPr>
              <a:t> </a:t>
            </a:r>
            <a:r>
              <a:rPr lang="cs-CZ" dirty="0" smtClean="0">
                <a:solidFill>
                  <a:schemeClr val="tx2"/>
                </a:solidFill>
              </a:rPr>
              <a:t>funguje?</a:t>
            </a:r>
            <a:endParaRPr lang="en-GB" sz="3200" dirty="0"/>
          </a:p>
        </p:txBody>
      </p:sp>
      <p:sp>
        <p:nvSpPr>
          <p:cNvPr id="12" name="Zástupný symbol pro obsah 11"/>
          <p:cNvSpPr>
            <a:spLocks noGrp="1"/>
          </p:cNvSpPr>
          <p:nvPr>
            <p:ph idx="1"/>
          </p:nvPr>
        </p:nvSpPr>
        <p:spPr/>
        <p:txBody>
          <a:bodyPr/>
          <a:lstStyle/>
          <a:p>
            <a:endParaRPr lang="cs-CZ"/>
          </a:p>
        </p:txBody>
      </p:sp>
      <p:sp>
        <p:nvSpPr>
          <p:cNvPr id="1056806" name="Line 38"/>
          <p:cNvSpPr>
            <a:spLocks noChangeShapeType="1"/>
          </p:cNvSpPr>
          <p:nvPr/>
        </p:nvSpPr>
        <p:spPr bwMode="gray">
          <a:xfrm flipH="1">
            <a:off x="2465920" y="2675522"/>
            <a:ext cx="501649" cy="1058863"/>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sp>
        <p:nvSpPr>
          <p:cNvPr id="1056808" name="Line 40"/>
          <p:cNvSpPr>
            <a:spLocks noChangeShapeType="1"/>
          </p:cNvSpPr>
          <p:nvPr/>
        </p:nvSpPr>
        <p:spPr bwMode="gray">
          <a:xfrm>
            <a:off x="2408767" y="3770897"/>
            <a:ext cx="537635" cy="588961"/>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sp>
        <p:nvSpPr>
          <p:cNvPr id="1056827" name="AutoShape 59"/>
          <p:cNvSpPr>
            <a:spLocks noChangeArrowheads="1"/>
          </p:cNvSpPr>
          <p:nvPr/>
        </p:nvSpPr>
        <p:spPr bwMode="gray">
          <a:xfrm>
            <a:off x="394085" y="1764983"/>
            <a:ext cx="2015067" cy="304635"/>
          </a:xfrm>
          <a:prstGeom prst="wedgeRectCallout">
            <a:avLst>
              <a:gd name="adj1" fmla="val 68060"/>
              <a:gd name="adj2" fmla="val 223041"/>
            </a:avLst>
          </a:prstGeom>
          <a:solidFill>
            <a:schemeClr val="accent1">
              <a:lumMod val="40000"/>
              <a:lumOff val="60000"/>
            </a:schemeClr>
          </a:solidFill>
          <a:ln>
            <a:noFill/>
          </a:ln>
          <a:effectLst/>
        </p:spPr>
        <p:txBody>
          <a:bodyPr wrap="square" lIns="60960" tIns="73152" rIns="60960" anchor="ctr">
            <a:spAutoFit/>
          </a:bodyPr>
          <a:lstStyle/>
          <a:p>
            <a:pPr marL="232828" indent="-232828">
              <a:lnSpc>
                <a:spcPct val="90000"/>
              </a:lnSpc>
              <a:tabLst>
                <a:tab pos="228594" algn="l"/>
              </a:tabLst>
              <a:defRPr/>
            </a:pPr>
            <a:r>
              <a:rPr lang="en-GB" sz="1333" dirty="0">
                <a:solidFill>
                  <a:srgbClr val="000000"/>
                </a:solidFill>
                <a:ea typeface="PMingLiU" pitchFamily="18" charset="-120"/>
              </a:rPr>
              <a:t>1. 	</a:t>
            </a:r>
            <a:r>
              <a:rPr lang="cs-CZ" sz="1333" dirty="0" smtClean="0">
                <a:solidFill>
                  <a:srgbClr val="000000"/>
                </a:solidFill>
                <a:ea typeface="PMingLiU" pitchFamily="18" charset="-120"/>
              </a:rPr>
              <a:t>Zápis produkčních dat</a:t>
            </a:r>
            <a:endParaRPr lang="en-GB" sz="1333" dirty="0">
              <a:solidFill>
                <a:srgbClr val="000000"/>
              </a:solidFill>
              <a:ea typeface="PMingLiU" pitchFamily="18" charset="-120"/>
            </a:endParaRPr>
          </a:p>
        </p:txBody>
      </p:sp>
      <p:sp>
        <p:nvSpPr>
          <p:cNvPr id="1056826" name="AutoShape 58"/>
          <p:cNvSpPr>
            <a:spLocks noChangeArrowheads="1"/>
          </p:cNvSpPr>
          <p:nvPr/>
        </p:nvSpPr>
        <p:spPr bwMode="gray">
          <a:xfrm>
            <a:off x="4745088" y="4244625"/>
            <a:ext cx="3312744" cy="858440"/>
          </a:xfrm>
          <a:prstGeom prst="wedgeRectCallout">
            <a:avLst>
              <a:gd name="adj1" fmla="val -4935"/>
              <a:gd name="adj2" fmla="val -131316"/>
            </a:avLst>
          </a:prstGeom>
          <a:solidFill>
            <a:schemeClr val="accent1">
              <a:lumMod val="40000"/>
              <a:lumOff val="60000"/>
            </a:schemeClr>
          </a:solidFill>
          <a:ln>
            <a:noFill/>
          </a:ln>
          <a:effectLst/>
        </p:spPr>
        <p:txBody>
          <a:bodyPr wrap="square" lIns="60960" tIns="73152" rIns="60960" anchor="ctr">
            <a:spAutoFit/>
          </a:bodyPr>
          <a:lstStyle/>
          <a:p>
            <a:pPr>
              <a:lnSpc>
                <a:spcPct val="90000"/>
              </a:lnSpc>
              <a:tabLst>
                <a:tab pos="228594" algn="l"/>
              </a:tabLst>
              <a:defRPr/>
            </a:pPr>
            <a:r>
              <a:rPr lang="en-GB" sz="1333" dirty="0">
                <a:solidFill>
                  <a:srgbClr val="000000"/>
                </a:solidFill>
                <a:ea typeface="PMingLiU" pitchFamily="18" charset="-120"/>
              </a:rPr>
              <a:t>4. Data </a:t>
            </a:r>
            <a:r>
              <a:rPr lang="cs-CZ" sz="1333" dirty="0" smtClean="0">
                <a:solidFill>
                  <a:srgbClr val="000000"/>
                </a:solidFill>
                <a:ea typeface="PMingLiU" pitchFamily="18" charset="-120"/>
              </a:rPr>
              <a:t>jsou seřazena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opatřena kontrolním součtem</a:t>
            </a:r>
            <a:r>
              <a:rPr lang="en-GB" sz="1333" dirty="0" smtClean="0">
                <a:solidFill>
                  <a:srgbClr val="000000"/>
                </a:solidFill>
                <a:ea typeface="PMingLiU" pitchFamily="18" charset="-120"/>
              </a:rPr>
              <a:t>, </a:t>
            </a:r>
            <a:r>
              <a:rPr lang="en-GB" sz="1333" dirty="0" err="1" smtClean="0">
                <a:solidFill>
                  <a:srgbClr val="000000"/>
                </a:solidFill>
                <a:ea typeface="PMingLiU" pitchFamily="18" charset="-120"/>
              </a:rPr>
              <a:t>dedupli</a:t>
            </a:r>
            <a:r>
              <a:rPr lang="cs-CZ" sz="1333" dirty="0" smtClean="0">
                <a:solidFill>
                  <a:srgbClr val="000000"/>
                </a:solidFill>
                <a:ea typeface="PMingLiU" pitchFamily="18" charset="-120"/>
              </a:rPr>
              <a:t>kována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komprimována</a:t>
            </a:r>
            <a:r>
              <a:rPr lang="en-GB" sz="1333" dirty="0" smtClean="0">
                <a:solidFill>
                  <a:srgbClr val="000000"/>
                </a:solidFill>
                <a:ea typeface="PMingLiU" pitchFamily="18" charset="-120"/>
              </a:rPr>
              <a:t> a </a:t>
            </a:r>
            <a:r>
              <a:rPr lang="cs-CZ" sz="1333" dirty="0" err="1" smtClean="0">
                <a:solidFill>
                  <a:srgbClr val="000000"/>
                </a:solidFill>
                <a:ea typeface="PMingLiU" pitchFamily="18" charset="-120"/>
              </a:rPr>
              <a:t>zrep</a:t>
            </a:r>
            <a:r>
              <a:rPr lang="en-GB" sz="1333" dirty="0" smtClean="0">
                <a:solidFill>
                  <a:srgbClr val="000000"/>
                </a:solidFill>
                <a:ea typeface="PMingLiU" pitchFamily="18" charset="-120"/>
              </a:rPr>
              <a:t>li</a:t>
            </a:r>
            <a:r>
              <a:rPr lang="cs-CZ" sz="1333" dirty="0" smtClean="0">
                <a:solidFill>
                  <a:srgbClr val="000000"/>
                </a:solidFill>
                <a:ea typeface="PMingLiU" pitchFamily="18" charset="-120"/>
              </a:rPr>
              <a:t>kována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na vzdálený</a:t>
            </a:r>
            <a:r>
              <a:rPr lang="en-GB" sz="1333" dirty="0" smtClean="0">
                <a:solidFill>
                  <a:srgbClr val="000000"/>
                </a:solidFill>
                <a:ea typeface="PMingLiU" pitchFamily="18" charset="-120"/>
              </a:rPr>
              <a:t> </a:t>
            </a:r>
            <a:r>
              <a:rPr lang="en-GB" sz="1333" dirty="0" err="1">
                <a:solidFill>
                  <a:srgbClr val="000000"/>
                </a:solidFill>
                <a:ea typeface="PMingLiU" pitchFamily="18" charset="-120"/>
              </a:rPr>
              <a:t>RecoverPoint</a:t>
            </a:r>
            <a:r>
              <a:rPr lang="en-GB" sz="1333" dirty="0">
                <a:solidFill>
                  <a:srgbClr val="000000"/>
                </a:solidFill>
                <a:ea typeface="PMingLiU" pitchFamily="18" charset="-120"/>
              </a:rPr>
              <a:t> </a:t>
            </a:r>
            <a:r>
              <a:rPr lang="cs-CZ" sz="1333" dirty="0" smtClean="0">
                <a:solidFill>
                  <a:srgbClr val="000000"/>
                </a:solidFill>
                <a:ea typeface="PMingLiU" pitchFamily="18" charset="-120"/>
              </a:rPr>
              <a:t>přes</a:t>
            </a:r>
            <a:r>
              <a:rPr lang="en-GB" sz="1333" dirty="0" smtClean="0">
                <a:solidFill>
                  <a:srgbClr val="000000"/>
                </a:solidFill>
                <a:ea typeface="PMingLiU" pitchFamily="18" charset="-120"/>
              </a:rPr>
              <a:t> </a:t>
            </a:r>
            <a:r>
              <a:rPr lang="en-GB" sz="1333" dirty="0">
                <a:solidFill>
                  <a:srgbClr val="000000"/>
                </a:solidFill>
                <a:ea typeface="PMingLiU" pitchFamily="18" charset="-120"/>
              </a:rPr>
              <a:t>IP </a:t>
            </a:r>
            <a:r>
              <a:rPr lang="cs-CZ" sz="1333" dirty="0" smtClean="0">
                <a:solidFill>
                  <a:srgbClr val="000000"/>
                </a:solidFill>
                <a:ea typeface="PMingLiU" pitchFamily="18" charset="-120"/>
              </a:rPr>
              <a:t>nebo</a:t>
            </a:r>
            <a:r>
              <a:rPr lang="en-GB" sz="1333" dirty="0" smtClean="0">
                <a:solidFill>
                  <a:srgbClr val="000000"/>
                </a:solidFill>
                <a:ea typeface="PMingLiU" pitchFamily="18" charset="-120"/>
              </a:rPr>
              <a:t> </a:t>
            </a:r>
            <a:r>
              <a:rPr lang="en-GB" sz="1333" dirty="0">
                <a:solidFill>
                  <a:srgbClr val="000000"/>
                </a:solidFill>
                <a:ea typeface="PMingLiU" pitchFamily="18" charset="-120"/>
              </a:rPr>
              <a:t>Fibre Channel</a:t>
            </a:r>
          </a:p>
        </p:txBody>
      </p:sp>
      <p:sp>
        <p:nvSpPr>
          <p:cNvPr id="1056828" name="AutoShape 60"/>
          <p:cNvSpPr>
            <a:spLocks noChangeArrowheads="1"/>
          </p:cNvSpPr>
          <p:nvPr/>
        </p:nvSpPr>
        <p:spPr bwMode="gray">
          <a:xfrm>
            <a:off x="5341277" y="1804671"/>
            <a:ext cx="3993279" cy="489236"/>
          </a:xfrm>
          <a:prstGeom prst="wedgeRectCallout">
            <a:avLst>
              <a:gd name="adj1" fmla="val 2171"/>
              <a:gd name="adj2" fmla="val 125220"/>
            </a:avLst>
          </a:prstGeom>
          <a:solidFill>
            <a:schemeClr val="accent1">
              <a:lumMod val="40000"/>
              <a:lumOff val="60000"/>
            </a:schemeClr>
          </a:solidFill>
          <a:ln>
            <a:noFill/>
          </a:ln>
          <a:effectLst/>
        </p:spPr>
        <p:txBody>
          <a:bodyPr wrap="square" lIns="60960" tIns="73152" rIns="60960" anchor="ctr">
            <a:spAutoFit/>
          </a:bodyPr>
          <a:lstStyle/>
          <a:p>
            <a:pPr marL="304792" indent="-304792">
              <a:lnSpc>
                <a:spcPct val="90000"/>
              </a:lnSpc>
              <a:buFontTx/>
              <a:buAutoNum type="arabicPeriod" startAt="5"/>
              <a:tabLst>
                <a:tab pos="228594" algn="l"/>
              </a:tabLst>
              <a:defRPr/>
            </a:pPr>
            <a:r>
              <a:rPr lang="en-GB" sz="1333" dirty="0">
                <a:solidFill>
                  <a:srgbClr val="000000"/>
                </a:solidFill>
                <a:ea typeface="PMingLiU" pitchFamily="18" charset="-120"/>
              </a:rPr>
              <a:t>Data </a:t>
            </a:r>
            <a:r>
              <a:rPr lang="cs-CZ" sz="1333" dirty="0" smtClean="0">
                <a:solidFill>
                  <a:srgbClr val="000000"/>
                </a:solidFill>
                <a:ea typeface="PMingLiU" pitchFamily="18" charset="-120"/>
              </a:rPr>
              <a:t>jsou</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přijata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dekomprimována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reduplikována</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seřazena</a:t>
            </a:r>
            <a:r>
              <a:rPr lang="en-GB" sz="1333" dirty="0" smtClean="0">
                <a:solidFill>
                  <a:srgbClr val="000000"/>
                </a:solidFill>
                <a:ea typeface="PMingLiU" pitchFamily="18" charset="-120"/>
              </a:rPr>
              <a:t>, a</a:t>
            </a:r>
            <a:r>
              <a:rPr lang="cs-CZ" sz="1333" dirty="0" smtClean="0">
                <a:solidFill>
                  <a:srgbClr val="000000"/>
                </a:solidFill>
                <a:ea typeface="PMingLiU" pitchFamily="18" charset="-120"/>
              </a:rPr>
              <a:t> ověřena kontrolním součtem</a:t>
            </a:r>
            <a:endParaRPr lang="en-GB" sz="1333" dirty="0">
              <a:solidFill>
                <a:srgbClr val="000000"/>
              </a:solidFill>
              <a:ea typeface="PMingLiU" pitchFamily="18" charset="-120"/>
            </a:endParaRPr>
          </a:p>
        </p:txBody>
      </p:sp>
      <p:sp>
        <p:nvSpPr>
          <p:cNvPr id="1056824" name="AutoShape 56"/>
          <p:cNvSpPr>
            <a:spLocks noChangeArrowheads="1"/>
          </p:cNvSpPr>
          <p:nvPr/>
        </p:nvSpPr>
        <p:spPr bwMode="gray">
          <a:xfrm>
            <a:off x="3754875" y="1318197"/>
            <a:ext cx="5503332" cy="796949"/>
          </a:xfrm>
          <a:prstGeom prst="wedgeRectCallout">
            <a:avLst>
              <a:gd name="adj1" fmla="val -29938"/>
              <a:gd name="adj2" fmla="val 93271"/>
            </a:avLst>
          </a:prstGeom>
          <a:solidFill>
            <a:schemeClr val="accent1">
              <a:lumMod val="40000"/>
              <a:lumOff val="60000"/>
            </a:schemeClr>
          </a:solidFill>
          <a:ln>
            <a:noFill/>
          </a:ln>
          <a:effectLst/>
        </p:spPr>
        <p:txBody>
          <a:bodyPr wrap="square" lIns="60960" tIns="73152" rIns="60960" anchor="ctr">
            <a:spAutoFit/>
          </a:bodyPr>
          <a:lstStyle/>
          <a:p>
            <a:pPr marL="304792" indent="-304792">
              <a:lnSpc>
                <a:spcPct val="90000"/>
              </a:lnSpc>
              <a:buFontTx/>
              <a:buAutoNum type="arabicPeriod" startAt="3"/>
              <a:tabLst>
                <a:tab pos="228594" algn="l"/>
              </a:tabLst>
              <a:defRPr/>
            </a:pPr>
            <a:r>
              <a:rPr lang="cs-CZ" sz="1333" dirty="0" smtClean="0">
                <a:solidFill>
                  <a:srgbClr val="000000"/>
                </a:solidFill>
                <a:ea typeface="PMingLiU" pitchFamily="18" charset="-120"/>
              </a:rPr>
              <a:t>Zápis je do aplikace potvrzen </a:t>
            </a:r>
            <a:r>
              <a:rPr lang="cs-CZ" sz="1333" dirty="0" err="1" smtClean="0">
                <a:solidFill>
                  <a:srgbClr val="000000"/>
                </a:solidFill>
                <a:ea typeface="PMingLiU" pitchFamily="18" charset="-120"/>
              </a:rPr>
              <a:t>Rec</a:t>
            </a:r>
            <a:r>
              <a:rPr lang="en-GB" sz="1333" dirty="0" err="1" smtClean="0">
                <a:solidFill>
                  <a:srgbClr val="000000"/>
                </a:solidFill>
                <a:ea typeface="PMingLiU" pitchFamily="18" charset="-120"/>
              </a:rPr>
              <a:t>overPoint</a:t>
            </a:r>
            <a:r>
              <a:rPr lang="cs-CZ" sz="1333" dirty="0" err="1" smtClean="0">
                <a:solidFill>
                  <a:srgbClr val="000000"/>
                </a:solidFill>
                <a:ea typeface="PMingLiU" pitchFamily="18" charset="-120"/>
              </a:rPr>
              <a:t>em</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který dále zodpovídá za</a:t>
            </a:r>
            <a:r>
              <a:rPr lang="en-GB" sz="1333" dirty="0" smtClean="0">
                <a:solidFill>
                  <a:srgbClr val="000000"/>
                </a:solidFill>
                <a:ea typeface="PMingLiU" pitchFamily="18" charset="-120"/>
              </a:rPr>
              <a:t>:</a:t>
            </a:r>
            <a:endParaRPr lang="en-GB" sz="1333" dirty="0">
              <a:solidFill>
                <a:srgbClr val="000000"/>
              </a:solidFill>
              <a:ea typeface="PMingLiU" pitchFamily="18" charset="-120"/>
            </a:endParaRPr>
          </a:p>
          <a:p>
            <a:pPr marL="920728" lvl="1" indent="-154513">
              <a:lnSpc>
                <a:spcPct val="90000"/>
              </a:lnSpc>
              <a:spcBef>
                <a:spcPct val="30000"/>
              </a:spcBef>
              <a:buFont typeface="Arial" pitchFamily="34" charset="0"/>
              <a:buChar char="•"/>
              <a:defRPr/>
            </a:pPr>
            <a:r>
              <a:rPr lang="en-GB" sz="1333" dirty="0" err="1" smtClean="0">
                <a:solidFill>
                  <a:srgbClr val="000000"/>
                </a:solidFill>
                <a:ea typeface="PMingLiU" pitchFamily="18" charset="-120"/>
              </a:rPr>
              <a:t>Dedupli</a:t>
            </a:r>
            <a:r>
              <a:rPr lang="cs-CZ" sz="1333" dirty="0" err="1" smtClean="0">
                <a:solidFill>
                  <a:srgbClr val="000000"/>
                </a:solidFill>
                <a:ea typeface="PMingLiU" pitchFamily="18" charset="-120"/>
              </a:rPr>
              <a:t>kaci</a:t>
            </a:r>
            <a:r>
              <a:rPr lang="cs-CZ" sz="1333" dirty="0" smtClean="0">
                <a:solidFill>
                  <a:srgbClr val="000000"/>
                </a:solidFill>
                <a:ea typeface="PMingLiU" pitchFamily="18" charset="-120"/>
              </a:rPr>
              <a:t> </a:t>
            </a:r>
            <a:r>
              <a:rPr lang="en-GB" sz="1333" dirty="0" smtClean="0">
                <a:solidFill>
                  <a:srgbClr val="000000"/>
                </a:solidFill>
                <a:ea typeface="PMingLiU" pitchFamily="18" charset="-120"/>
              </a:rPr>
              <a:t>a</a:t>
            </a:r>
            <a:r>
              <a:rPr lang="cs-CZ" sz="1333" dirty="0" smtClean="0">
                <a:solidFill>
                  <a:srgbClr val="000000"/>
                </a:solidFill>
                <a:ea typeface="PMingLiU" pitchFamily="18" charset="-120"/>
              </a:rPr>
              <a:t> kompresi dat</a:t>
            </a:r>
            <a:endParaRPr lang="en-GB" sz="1333" dirty="0">
              <a:solidFill>
                <a:srgbClr val="000000"/>
              </a:solidFill>
              <a:ea typeface="PMingLiU" pitchFamily="18" charset="-120"/>
            </a:endParaRPr>
          </a:p>
          <a:p>
            <a:pPr marL="920728" lvl="1" indent="-154513">
              <a:lnSpc>
                <a:spcPct val="90000"/>
              </a:lnSpc>
              <a:spcBef>
                <a:spcPct val="30000"/>
              </a:spcBef>
              <a:buFont typeface="Arial" pitchFamily="34" charset="0"/>
              <a:buChar char="•"/>
              <a:defRPr/>
            </a:pPr>
            <a:r>
              <a:rPr lang="cs-CZ" sz="1333" dirty="0" smtClean="0">
                <a:solidFill>
                  <a:srgbClr val="000000"/>
                </a:solidFill>
                <a:ea typeface="PMingLiU" pitchFamily="18" charset="-120"/>
              </a:rPr>
              <a:t>Sledování a správu</a:t>
            </a:r>
            <a:endParaRPr lang="en-GB" sz="1333" dirty="0">
              <a:solidFill>
                <a:srgbClr val="000000"/>
              </a:solidFill>
              <a:ea typeface="PMingLiU" pitchFamily="18" charset="-120"/>
            </a:endParaRPr>
          </a:p>
        </p:txBody>
      </p:sp>
      <p:sp>
        <p:nvSpPr>
          <p:cNvPr id="71" name="Line 6"/>
          <p:cNvSpPr>
            <a:spLocks noChangeShapeType="1"/>
          </p:cNvSpPr>
          <p:nvPr/>
        </p:nvSpPr>
        <p:spPr bwMode="gray">
          <a:xfrm flipH="1">
            <a:off x="2484969" y="2675522"/>
            <a:ext cx="461433" cy="1036637"/>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pic>
        <p:nvPicPr>
          <p:cNvPr id="195600" name="Picture 226" descr="clouds_8-88-175"/>
          <p:cNvPicPr>
            <a:picLocks noChangeAspect="1" noChangeArrowheads="1"/>
          </p:cNvPicPr>
          <p:nvPr/>
        </p:nvPicPr>
        <p:blipFill>
          <a:blip r:embed="rId4" cstate="print"/>
          <a:srcRect/>
          <a:stretch>
            <a:fillRect/>
          </a:stretch>
        </p:blipFill>
        <p:spPr bwMode="gray">
          <a:xfrm>
            <a:off x="8405284" y="2867609"/>
            <a:ext cx="2605616" cy="981075"/>
          </a:xfrm>
          <a:prstGeom prst="rect">
            <a:avLst/>
          </a:prstGeom>
          <a:noFill/>
          <a:ln w="9525">
            <a:noFill/>
            <a:miter lim="800000"/>
            <a:headEnd/>
            <a:tailEnd/>
          </a:ln>
        </p:spPr>
      </p:pic>
      <p:grpSp>
        <p:nvGrpSpPr>
          <p:cNvPr id="2" name="Group 6"/>
          <p:cNvGrpSpPr>
            <a:grpSpLocks/>
          </p:cNvGrpSpPr>
          <p:nvPr/>
        </p:nvGrpSpPr>
        <p:grpSpPr bwMode="auto">
          <a:xfrm>
            <a:off x="9361464" y="4097256"/>
            <a:ext cx="1564981" cy="548237"/>
            <a:chOff x="3860" y="2995"/>
            <a:chExt cx="918" cy="440"/>
          </a:xfrm>
        </p:grpSpPr>
        <p:pic>
          <p:nvPicPr>
            <p:cNvPr id="195638" name="Picture 7" descr="disc blue"/>
            <p:cNvPicPr>
              <a:picLocks noChangeAspect="1" noChangeArrowheads="1"/>
            </p:cNvPicPr>
            <p:nvPr/>
          </p:nvPicPr>
          <p:blipFill>
            <a:blip r:embed="rId5" cstate="print"/>
            <a:srcRect/>
            <a:stretch>
              <a:fillRect/>
            </a:stretch>
          </p:blipFill>
          <p:spPr bwMode="gray">
            <a:xfrm>
              <a:off x="3860" y="2995"/>
              <a:ext cx="337" cy="367"/>
            </a:xfrm>
            <a:prstGeom prst="rect">
              <a:avLst/>
            </a:prstGeom>
            <a:noFill/>
            <a:ln w="9525">
              <a:noFill/>
              <a:miter lim="800000"/>
              <a:headEnd/>
              <a:tailEnd/>
            </a:ln>
          </p:spPr>
        </p:pic>
        <p:pic>
          <p:nvPicPr>
            <p:cNvPr id="195639" name="Picture 8" descr="disc blue"/>
            <p:cNvPicPr>
              <a:picLocks noChangeAspect="1" noChangeArrowheads="1"/>
            </p:cNvPicPr>
            <p:nvPr/>
          </p:nvPicPr>
          <p:blipFill>
            <a:blip r:embed="rId5" cstate="print"/>
            <a:srcRect/>
            <a:stretch>
              <a:fillRect/>
            </a:stretch>
          </p:blipFill>
          <p:spPr bwMode="gray">
            <a:xfrm>
              <a:off x="4441" y="2995"/>
              <a:ext cx="337" cy="367"/>
            </a:xfrm>
            <a:prstGeom prst="rect">
              <a:avLst/>
            </a:prstGeom>
            <a:noFill/>
            <a:ln w="9525">
              <a:noFill/>
              <a:miter lim="800000"/>
              <a:headEnd/>
              <a:tailEnd/>
            </a:ln>
          </p:spPr>
        </p:pic>
        <p:pic>
          <p:nvPicPr>
            <p:cNvPr id="195640" name="Picture 9" descr="disc blue"/>
            <p:cNvPicPr>
              <a:picLocks noChangeAspect="1" noChangeArrowheads="1"/>
            </p:cNvPicPr>
            <p:nvPr/>
          </p:nvPicPr>
          <p:blipFill>
            <a:blip r:embed="rId5" cstate="print"/>
            <a:srcRect/>
            <a:stretch>
              <a:fillRect/>
            </a:stretch>
          </p:blipFill>
          <p:spPr bwMode="gray">
            <a:xfrm>
              <a:off x="4151" y="3068"/>
              <a:ext cx="337" cy="367"/>
            </a:xfrm>
            <a:prstGeom prst="rect">
              <a:avLst/>
            </a:prstGeom>
            <a:noFill/>
            <a:ln w="9525">
              <a:noFill/>
              <a:miter lim="800000"/>
              <a:headEnd/>
              <a:tailEnd/>
            </a:ln>
          </p:spPr>
        </p:pic>
        <p:grpSp>
          <p:nvGrpSpPr>
            <p:cNvPr id="3" name="Group 10"/>
            <p:cNvGrpSpPr>
              <a:grpSpLocks/>
            </p:cNvGrpSpPr>
            <p:nvPr/>
          </p:nvGrpSpPr>
          <p:grpSpPr bwMode="auto">
            <a:xfrm>
              <a:off x="3865" y="3048"/>
              <a:ext cx="906" cy="383"/>
              <a:chOff x="957" y="2922"/>
              <a:chExt cx="906" cy="363"/>
            </a:xfrm>
          </p:grpSpPr>
          <p:sp>
            <p:nvSpPr>
              <p:cNvPr id="195642" name="Rectangle 11"/>
              <p:cNvSpPr>
                <a:spLocks noChangeArrowheads="1"/>
              </p:cNvSpPr>
              <p:nvPr/>
            </p:nvSpPr>
            <p:spPr bwMode="gray">
              <a:xfrm>
                <a:off x="957" y="2922"/>
                <a:ext cx="326" cy="290"/>
              </a:xfrm>
              <a:prstGeom prst="rect">
                <a:avLst/>
              </a:prstGeom>
              <a:noFill/>
              <a:ln w="9525">
                <a:noFill/>
                <a:miter lim="800000"/>
                <a:headEnd/>
                <a:tailEnd/>
              </a:ln>
            </p:spPr>
            <p:txBody>
              <a:bodyPr wrap="none" lIns="0" tIns="0" rIns="0" bIns="0" anchor="ctr"/>
              <a:lstStyle/>
              <a:p>
                <a:pPr algn="ctr"/>
                <a:r>
                  <a:rPr lang="en-US" sz="1867" dirty="0">
                    <a:solidFill>
                      <a:srgbClr val="FFFFFF"/>
                    </a:solidFill>
                    <a:latin typeface="MetaNormalLF-Roman" pitchFamily="34" charset="0"/>
                  </a:rPr>
                  <a:t>r A</a:t>
                </a:r>
              </a:p>
            </p:txBody>
          </p:sp>
          <p:sp>
            <p:nvSpPr>
              <p:cNvPr id="195643" name="Rectangle 12"/>
              <p:cNvSpPr>
                <a:spLocks noChangeArrowheads="1"/>
              </p:cNvSpPr>
              <p:nvPr/>
            </p:nvSpPr>
            <p:spPr bwMode="gray">
              <a:xfrm>
                <a:off x="1537" y="2922"/>
                <a:ext cx="326" cy="290"/>
              </a:xfrm>
              <a:prstGeom prst="rect">
                <a:avLst/>
              </a:prstGeom>
              <a:noFill/>
              <a:ln w="9525">
                <a:noFill/>
                <a:miter lim="800000"/>
                <a:headEnd/>
                <a:tailEnd/>
              </a:ln>
            </p:spPr>
            <p:txBody>
              <a:bodyPr wrap="none" lIns="0" tIns="0" rIns="0" bIns="0" anchor="ctr"/>
              <a:lstStyle/>
              <a:p>
                <a:pPr algn="ctr"/>
                <a:r>
                  <a:rPr lang="en-US" sz="1867" dirty="0">
                    <a:solidFill>
                      <a:srgbClr val="FFFFFF"/>
                    </a:solidFill>
                    <a:latin typeface="MetaNormalLF-Roman" pitchFamily="34" charset="0"/>
                  </a:rPr>
                  <a:t>r C</a:t>
                </a:r>
              </a:p>
            </p:txBody>
          </p:sp>
          <p:sp>
            <p:nvSpPr>
              <p:cNvPr id="195644" name="Rectangle 13"/>
              <p:cNvSpPr>
                <a:spLocks noChangeArrowheads="1"/>
              </p:cNvSpPr>
              <p:nvPr/>
            </p:nvSpPr>
            <p:spPr bwMode="gray">
              <a:xfrm>
                <a:off x="1247" y="2995"/>
                <a:ext cx="326" cy="290"/>
              </a:xfrm>
              <a:prstGeom prst="rect">
                <a:avLst/>
              </a:prstGeom>
              <a:noFill/>
              <a:ln w="9525">
                <a:noFill/>
                <a:miter lim="800000"/>
                <a:headEnd/>
                <a:tailEnd/>
              </a:ln>
            </p:spPr>
            <p:txBody>
              <a:bodyPr wrap="none" lIns="0" tIns="0" rIns="0" bIns="0" anchor="ctr"/>
              <a:lstStyle/>
              <a:p>
                <a:pPr algn="ctr"/>
                <a:r>
                  <a:rPr lang="en-US" sz="1867">
                    <a:solidFill>
                      <a:srgbClr val="FFFFFF"/>
                    </a:solidFill>
                    <a:latin typeface="MetaNormalLF-Roman" pitchFamily="34" charset="0"/>
                  </a:rPr>
                  <a:t>r B</a:t>
                </a:r>
              </a:p>
            </p:txBody>
          </p:sp>
        </p:grpSp>
      </p:grpSp>
      <p:sp>
        <p:nvSpPr>
          <p:cNvPr id="93" name="Line 37"/>
          <p:cNvSpPr>
            <a:spLocks noChangeShapeType="1"/>
          </p:cNvSpPr>
          <p:nvPr/>
        </p:nvSpPr>
        <p:spPr bwMode="gray">
          <a:xfrm>
            <a:off x="3005669" y="2608845"/>
            <a:ext cx="480484" cy="1060451"/>
          </a:xfrm>
          <a:prstGeom prst="line">
            <a:avLst/>
          </a:prstGeom>
          <a:noFill/>
          <a:ln w="31750">
            <a:solidFill>
              <a:schemeClr val="accent6"/>
            </a:solidFill>
            <a:round/>
            <a:headEnd/>
            <a:tailEnd/>
          </a:ln>
          <a:extLst/>
        </p:spPr>
        <p:txBody>
          <a:bodyPr/>
          <a:lstStyle/>
          <a:p>
            <a:pPr>
              <a:defRPr/>
            </a:pPr>
            <a:endParaRPr lang="en-US" sz="2400" dirty="0">
              <a:solidFill>
                <a:srgbClr val="000000"/>
              </a:solidFill>
            </a:endParaRPr>
          </a:p>
        </p:txBody>
      </p:sp>
      <p:grpSp>
        <p:nvGrpSpPr>
          <p:cNvPr id="6" name="Group 43"/>
          <p:cNvGrpSpPr>
            <a:grpSpLocks/>
          </p:cNvGrpSpPr>
          <p:nvPr/>
        </p:nvGrpSpPr>
        <p:grpSpPr bwMode="auto">
          <a:xfrm>
            <a:off x="5489946" y="3128327"/>
            <a:ext cx="1209092" cy="218319"/>
            <a:chOff x="2651" y="2086"/>
            <a:chExt cx="447" cy="519"/>
          </a:xfrm>
        </p:grpSpPr>
        <p:sp>
          <p:nvSpPr>
            <p:cNvPr id="195629" name="Line 44"/>
            <p:cNvSpPr>
              <a:spLocks noChangeShapeType="1"/>
            </p:cNvSpPr>
            <p:nvPr/>
          </p:nvSpPr>
          <p:spPr bwMode="gray">
            <a:xfrm>
              <a:off x="2662" y="2086"/>
              <a:ext cx="436" cy="0"/>
            </a:xfrm>
            <a:prstGeom prst="line">
              <a:avLst/>
            </a:prstGeom>
            <a:noFill/>
            <a:ln w="19050">
              <a:solidFill>
                <a:schemeClr val="tx1"/>
              </a:solidFill>
              <a:round/>
              <a:headEnd/>
              <a:tailEnd/>
            </a:ln>
          </p:spPr>
          <p:txBody>
            <a:bodyPr lIns="0" tIns="0" rIns="0" bIns="0" anchor="ctr"/>
            <a:lstStyle/>
            <a:p>
              <a:endParaRPr lang="en-US" sz="2400">
                <a:solidFill>
                  <a:srgbClr val="000000"/>
                </a:solidFill>
              </a:endParaRPr>
            </a:p>
          </p:txBody>
        </p:sp>
        <p:sp>
          <p:nvSpPr>
            <p:cNvPr id="195630" name="Line 45"/>
            <p:cNvSpPr>
              <a:spLocks noChangeShapeType="1"/>
            </p:cNvSpPr>
            <p:nvPr/>
          </p:nvSpPr>
          <p:spPr bwMode="gray">
            <a:xfrm>
              <a:off x="2651" y="2605"/>
              <a:ext cx="436" cy="0"/>
            </a:xfrm>
            <a:prstGeom prst="line">
              <a:avLst/>
            </a:prstGeom>
            <a:noFill/>
            <a:ln w="19050">
              <a:solidFill>
                <a:schemeClr val="tx1"/>
              </a:solidFill>
              <a:round/>
              <a:headEnd/>
              <a:tailEnd/>
            </a:ln>
          </p:spPr>
          <p:txBody>
            <a:bodyPr lIns="0" tIns="0" rIns="0" bIns="0" anchor="ctr"/>
            <a:lstStyle/>
            <a:p>
              <a:endParaRPr lang="en-US" sz="2400">
                <a:solidFill>
                  <a:srgbClr val="000000"/>
                </a:solidFill>
              </a:endParaRPr>
            </a:p>
          </p:txBody>
        </p:sp>
      </p:grpSp>
      <p:sp>
        <p:nvSpPr>
          <p:cNvPr id="195608" name="Text Box 50"/>
          <p:cNvSpPr txBox="1">
            <a:spLocks noChangeArrowheads="1"/>
          </p:cNvSpPr>
          <p:nvPr/>
        </p:nvSpPr>
        <p:spPr bwMode="gray">
          <a:xfrm>
            <a:off x="8182997" y="5145039"/>
            <a:ext cx="1373774"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Journal volume</a:t>
            </a:r>
          </a:p>
        </p:txBody>
      </p:sp>
      <p:sp>
        <p:nvSpPr>
          <p:cNvPr id="108" name="Freeform 52"/>
          <p:cNvSpPr>
            <a:spLocks/>
          </p:cNvSpPr>
          <p:nvPr/>
        </p:nvSpPr>
        <p:spPr bwMode="gray">
          <a:xfrm rot="20815713">
            <a:off x="8870413" y="4039640"/>
            <a:ext cx="766912" cy="376257"/>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arrow" w="med" len="med"/>
            <a:tailEnd type="none" w="med" len="med"/>
          </a:ln>
          <a:extLst/>
        </p:spPr>
        <p:txBody>
          <a:bodyPr/>
          <a:lstStyle/>
          <a:p>
            <a:pPr>
              <a:defRPr/>
            </a:pPr>
            <a:endParaRPr lang="en-US" sz="2400" dirty="0">
              <a:solidFill>
                <a:srgbClr val="000000"/>
              </a:solidFill>
            </a:endParaRPr>
          </a:p>
        </p:txBody>
      </p:sp>
      <p:sp>
        <p:nvSpPr>
          <p:cNvPr id="109" name="Freeform 53"/>
          <p:cNvSpPr>
            <a:spLocks/>
          </p:cNvSpPr>
          <p:nvPr/>
        </p:nvSpPr>
        <p:spPr bwMode="gray">
          <a:xfrm rot="21009982">
            <a:off x="8779512" y="3957007"/>
            <a:ext cx="1482173" cy="565812"/>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arrow" w="med" len="med"/>
            <a:tailEnd type="none" w="med" len="med"/>
          </a:ln>
          <a:extLst/>
        </p:spPr>
        <p:txBody>
          <a:bodyPr/>
          <a:lstStyle/>
          <a:p>
            <a:pPr>
              <a:defRPr/>
            </a:pPr>
            <a:endParaRPr lang="en-US" sz="2400" dirty="0">
              <a:solidFill>
                <a:srgbClr val="000000"/>
              </a:solidFill>
            </a:endParaRPr>
          </a:p>
        </p:txBody>
      </p:sp>
      <p:pic>
        <p:nvPicPr>
          <p:cNvPr id="195615" name="Picture 127" descr="splitter.png"/>
          <p:cNvPicPr>
            <a:picLocks noChangeAspect="1"/>
          </p:cNvPicPr>
          <p:nvPr/>
        </p:nvPicPr>
        <p:blipFill>
          <a:blip r:embed="rId6" cstate="print"/>
          <a:srcRect/>
          <a:stretch>
            <a:fillRect/>
          </a:stretch>
        </p:blipFill>
        <p:spPr bwMode="gray">
          <a:xfrm>
            <a:off x="1828802" y="3596272"/>
            <a:ext cx="1257300" cy="346075"/>
          </a:xfrm>
          <a:prstGeom prst="rect">
            <a:avLst/>
          </a:prstGeom>
          <a:noFill/>
          <a:ln w="9525">
            <a:noFill/>
            <a:miter lim="800000"/>
            <a:headEnd/>
            <a:tailEnd/>
          </a:ln>
        </p:spPr>
      </p:pic>
      <p:pic>
        <p:nvPicPr>
          <p:cNvPr id="195616" name="Picture 128" descr="splitter.png"/>
          <p:cNvPicPr>
            <a:picLocks noChangeAspect="1"/>
          </p:cNvPicPr>
          <p:nvPr/>
        </p:nvPicPr>
        <p:blipFill>
          <a:blip r:embed="rId6" cstate="print"/>
          <a:srcRect/>
          <a:stretch>
            <a:fillRect/>
          </a:stretch>
        </p:blipFill>
        <p:spPr bwMode="gray">
          <a:xfrm>
            <a:off x="2896707" y="3596272"/>
            <a:ext cx="1257300" cy="346075"/>
          </a:xfrm>
          <a:prstGeom prst="rect">
            <a:avLst/>
          </a:prstGeom>
          <a:noFill/>
          <a:ln w="9525">
            <a:noFill/>
            <a:miter lim="800000"/>
            <a:headEnd/>
            <a:tailEnd/>
          </a:ln>
        </p:spPr>
      </p:pic>
      <p:pic>
        <p:nvPicPr>
          <p:cNvPr id="195617" name="Picture 129" descr="splitter.png"/>
          <p:cNvPicPr>
            <a:picLocks noChangeAspect="1"/>
          </p:cNvPicPr>
          <p:nvPr/>
        </p:nvPicPr>
        <p:blipFill>
          <a:blip r:embed="rId6" cstate="print"/>
          <a:srcRect/>
          <a:stretch>
            <a:fillRect/>
          </a:stretch>
        </p:blipFill>
        <p:spPr bwMode="gray">
          <a:xfrm>
            <a:off x="8604253" y="3443872"/>
            <a:ext cx="1255183" cy="346075"/>
          </a:xfrm>
          <a:prstGeom prst="rect">
            <a:avLst/>
          </a:prstGeom>
          <a:noFill/>
          <a:ln w="9525">
            <a:noFill/>
            <a:miter lim="800000"/>
            <a:headEnd/>
            <a:tailEnd/>
          </a:ln>
        </p:spPr>
      </p:pic>
      <p:pic>
        <p:nvPicPr>
          <p:cNvPr id="195618" name="Picture 130" descr="splitter.png"/>
          <p:cNvPicPr>
            <a:picLocks noChangeAspect="1"/>
          </p:cNvPicPr>
          <p:nvPr/>
        </p:nvPicPr>
        <p:blipFill>
          <a:blip r:embed="rId6" cstate="print"/>
          <a:srcRect/>
          <a:stretch>
            <a:fillRect/>
          </a:stretch>
        </p:blipFill>
        <p:spPr bwMode="gray">
          <a:xfrm>
            <a:off x="9707033" y="3443872"/>
            <a:ext cx="1255184" cy="346075"/>
          </a:xfrm>
          <a:prstGeom prst="rect">
            <a:avLst/>
          </a:prstGeom>
          <a:noFill/>
          <a:ln w="9525">
            <a:noFill/>
            <a:miter lim="800000"/>
            <a:headEnd/>
            <a:tailEnd/>
          </a:ln>
        </p:spPr>
      </p:pic>
      <p:grpSp>
        <p:nvGrpSpPr>
          <p:cNvPr id="8" name="Group 201"/>
          <p:cNvGrpSpPr>
            <a:grpSpLocks/>
          </p:cNvGrpSpPr>
          <p:nvPr/>
        </p:nvGrpSpPr>
        <p:grpSpPr bwMode="auto">
          <a:xfrm>
            <a:off x="2715684" y="1869072"/>
            <a:ext cx="931333" cy="865187"/>
            <a:chOff x="4435" y="600"/>
            <a:chExt cx="270" cy="335"/>
          </a:xfrm>
        </p:grpSpPr>
        <p:pic>
          <p:nvPicPr>
            <p:cNvPr id="195625" name="Picture 202" descr="server"/>
            <p:cNvPicPr>
              <a:picLocks noChangeAspect="1" noChangeArrowheads="1"/>
            </p:cNvPicPr>
            <p:nvPr/>
          </p:nvPicPr>
          <p:blipFill>
            <a:blip r:embed="rId7" cstate="print"/>
            <a:srcRect/>
            <a:stretch>
              <a:fillRect/>
            </a:stretch>
          </p:blipFill>
          <p:spPr bwMode="gray">
            <a:xfrm>
              <a:off x="4435" y="600"/>
              <a:ext cx="170" cy="335"/>
            </a:xfrm>
            <a:prstGeom prst="rect">
              <a:avLst/>
            </a:prstGeom>
            <a:noFill/>
            <a:ln w="9525">
              <a:noFill/>
              <a:miter lim="800000"/>
              <a:headEnd/>
              <a:tailEnd/>
            </a:ln>
          </p:spPr>
        </p:pic>
        <p:pic>
          <p:nvPicPr>
            <p:cNvPr id="195626" name="Picture 203" descr="folder"/>
            <p:cNvPicPr>
              <a:picLocks noChangeAspect="1" noChangeArrowheads="1"/>
            </p:cNvPicPr>
            <p:nvPr/>
          </p:nvPicPr>
          <p:blipFill>
            <a:blip r:embed="rId8" cstate="print"/>
            <a:srcRect/>
            <a:stretch>
              <a:fillRect/>
            </a:stretch>
          </p:blipFill>
          <p:spPr bwMode="gray">
            <a:xfrm>
              <a:off x="4524" y="703"/>
              <a:ext cx="181" cy="135"/>
            </a:xfrm>
            <a:prstGeom prst="rect">
              <a:avLst/>
            </a:prstGeom>
            <a:noFill/>
            <a:ln w="9525">
              <a:noFill/>
              <a:miter lim="800000"/>
              <a:headEnd/>
              <a:tailEnd/>
            </a:ln>
          </p:spPr>
        </p:pic>
      </p:grpSp>
      <p:sp>
        <p:nvSpPr>
          <p:cNvPr id="1056833" name="AutoShape 65"/>
          <p:cNvSpPr>
            <a:spLocks noChangeArrowheads="1"/>
          </p:cNvSpPr>
          <p:nvPr/>
        </p:nvSpPr>
        <p:spPr bwMode="gray">
          <a:xfrm>
            <a:off x="167536" y="2898668"/>
            <a:ext cx="1536507" cy="1043042"/>
          </a:xfrm>
          <a:prstGeom prst="wedgeRectCallout">
            <a:avLst>
              <a:gd name="adj1" fmla="val 134719"/>
              <a:gd name="adj2" fmla="val 63247"/>
            </a:avLst>
          </a:prstGeom>
          <a:solidFill>
            <a:schemeClr val="accent1">
              <a:lumMod val="40000"/>
              <a:lumOff val="60000"/>
            </a:schemeClr>
          </a:solidFill>
          <a:ln>
            <a:noFill/>
          </a:ln>
          <a:effectLst/>
        </p:spPr>
        <p:txBody>
          <a:bodyPr wrap="square" lIns="60960" tIns="73152" rIns="60960" anchor="ctr">
            <a:spAutoFit/>
          </a:bodyPr>
          <a:lstStyle/>
          <a:p>
            <a:pPr marL="226478" indent="-226478">
              <a:lnSpc>
                <a:spcPct val="90000"/>
              </a:lnSpc>
              <a:defRPr/>
            </a:pPr>
            <a:r>
              <a:rPr lang="en-GB" sz="1333" dirty="0">
                <a:solidFill>
                  <a:srgbClr val="000000"/>
                </a:solidFill>
                <a:ea typeface="PMingLiU" pitchFamily="18" charset="-120"/>
              </a:rPr>
              <a:t>2.	VNX splitter </a:t>
            </a:r>
            <a:r>
              <a:rPr lang="cs-CZ" sz="1333" dirty="0" smtClean="0">
                <a:solidFill>
                  <a:srgbClr val="000000"/>
                </a:solidFill>
                <a:ea typeface="PMingLiU" pitchFamily="18" charset="-120"/>
              </a:rPr>
              <a:t>rozdělí zápisové </a:t>
            </a:r>
            <a:r>
              <a:rPr lang="en-GB" sz="1333" dirty="0" smtClean="0">
                <a:solidFill>
                  <a:srgbClr val="000000"/>
                </a:solidFill>
                <a:ea typeface="PMingLiU" pitchFamily="18" charset="-120"/>
              </a:rPr>
              <a:t>IO a</a:t>
            </a:r>
            <a:r>
              <a:rPr lang="cs-CZ" sz="1333" dirty="0" smtClean="0">
                <a:solidFill>
                  <a:srgbClr val="000000"/>
                </a:solidFill>
                <a:ea typeface="PMingLiU" pitchFamily="18" charset="-120"/>
              </a:rPr>
              <a:t> pošle</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kopii na </a:t>
            </a:r>
            <a:r>
              <a:rPr lang="en-GB" sz="1333" dirty="0" smtClean="0">
                <a:solidFill>
                  <a:srgbClr val="000000"/>
                </a:solidFill>
                <a:ea typeface="PMingLiU" pitchFamily="18" charset="-120"/>
              </a:rPr>
              <a:t>LUN a</a:t>
            </a:r>
            <a:r>
              <a:rPr lang="cs-CZ" sz="1333" dirty="0" smtClean="0">
                <a:solidFill>
                  <a:srgbClr val="000000"/>
                </a:solidFill>
                <a:ea typeface="PMingLiU" pitchFamily="18" charset="-120"/>
              </a:rPr>
              <a:t> na</a:t>
            </a:r>
            <a:r>
              <a:rPr lang="en-GB" sz="1333" dirty="0" smtClean="0">
                <a:solidFill>
                  <a:srgbClr val="000000"/>
                </a:solidFill>
                <a:ea typeface="PMingLiU" pitchFamily="18" charset="-120"/>
              </a:rPr>
              <a:t> </a:t>
            </a:r>
            <a:r>
              <a:rPr lang="en-GB" sz="1333" dirty="0">
                <a:solidFill>
                  <a:srgbClr val="000000"/>
                </a:solidFill>
                <a:ea typeface="PMingLiU" pitchFamily="18" charset="-120"/>
              </a:rPr>
              <a:t>RecoverPoint</a:t>
            </a:r>
          </a:p>
        </p:txBody>
      </p:sp>
      <p:sp>
        <p:nvSpPr>
          <p:cNvPr id="124" name="Text Box 30"/>
          <p:cNvSpPr txBox="1">
            <a:spLocks noChangeArrowheads="1"/>
          </p:cNvSpPr>
          <p:nvPr/>
        </p:nvSpPr>
        <p:spPr bwMode="gray">
          <a:xfrm>
            <a:off x="5900675" y="2910427"/>
            <a:ext cx="469680" cy="205121"/>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333" b="1" dirty="0">
                <a:solidFill>
                  <a:srgbClr val="4D4D4D"/>
                </a:solidFill>
                <a:ea typeface="PMingLiU" pitchFamily="18" charset="-120"/>
                <a:cs typeface="Arial Unicode MS" pitchFamily="34" charset="-128"/>
              </a:rPr>
              <a:t>WAN</a:t>
            </a:r>
          </a:p>
        </p:txBody>
      </p:sp>
      <p:grpSp>
        <p:nvGrpSpPr>
          <p:cNvPr id="94" name="Group 93"/>
          <p:cNvGrpSpPr/>
          <p:nvPr/>
        </p:nvGrpSpPr>
        <p:grpSpPr>
          <a:xfrm>
            <a:off x="6591832" y="2597101"/>
            <a:ext cx="1313577" cy="928180"/>
            <a:chOff x="3332128" y="1952147"/>
            <a:chExt cx="985183" cy="696135"/>
          </a:xfrm>
        </p:grpSpPr>
        <p:pic>
          <p:nvPicPr>
            <p:cNvPr id="95" name="Picture 2" descr="C:\Users\nattee\Documents\Royalty-free Images\VMs-ESX-server-3VMs.png">
              <a:hlinkClick r:id="rId9" action="ppaction://hlinkpres?slideindex=1&amp;slidetitle=1. 1. 1. vRPA" highlightClick="1"/>
              <a:hlinkHover r:id="" action="ppaction://noaction">
                <a:snd r:embed="rId10" name="click.wav"/>
              </a:hlinkHover>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b="39337"/>
            <a:stretch/>
          </p:blipFill>
          <p:spPr bwMode="auto">
            <a:xfrm>
              <a:off x="3332128" y="1952147"/>
              <a:ext cx="985183" cy="696135"/>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p:cNvGrpSpPr/>
            <p:nvPr/>
          </p:nvGrpSpPr>
          <p:grpSpPr>
            <a:xfrm>
              <a:off x="3678733" y="1978122"/>
              <a:ext cx="304485" cy="333456"/>
              <a:chOff x="4001993" y="1978122"/>
              <a:chExt cx="304485" cy="333456"/>
            </a:xfrm>
          </p:grpSpPr>
          <p:sp>
            <p:nvSpPr>
              <p:cNvPr id="100" name="Rounded Rectangle 99"/>
              <p:cNvSpPr/>
              <p:nvPr/>
            </p:nvSpPr>
            <p:spPr>
              <a:xfrm>
                <a:off x="4001993" y="1978122"/>
                <a:ext cx="304485" cy="304069"/>
              </a:xfrm>
              <a:prstGeom prst="roundRect">
                <a:avLst>
                  <a:gd name="adj" fmla="val 6511"/>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113" name="Picture 2"/>
              <p:cNvPicPr>
                <a:picLocks noChangeAspect="1"/>
              </p:cNvPicPr>
              <p:nvPr/>
            </p:nvPicPr>
            <p:blipFill>
              <a:blip r:embed="rId12" cstate="print"/>
              <a:srcRect l="20219" r="27917"/>
              <a:stretch>
                <a:fillRect/>
              </a:stretch>
            </p:blipFill>
            <p:spPr bwMode="auto">
              <a:xfrm>
                <a:off x="4001993" y="1985467"/>
                <a:ext cx="303486" cy="326111"/>
              </a:xfrm>
              <a:prstGeom prst="rect">
                <a:avLst/>
              </a:prstGeom>
              <a:noFill/>
              <a:ln w="9525">
                <a:noFill/>
                <a:miter lim="800000"/>
                <a:headEnd/>
                <a:tailEnd/>
              </a:ln>
            </p:spPr>
          </p:pic>
        </p:grpSp>
        <p:grpSp>
          <p:nvGrpSpPr>
            <p:cNvPr id="97" name="Group 96"/>
            <p:cNvGrpSpPr/>
            <p:nvPr/>
          </p:nvGrpSpPr>
          <p:grpSpPr>
            <a:xfrm>
              <a:off x="3349216" y="1981794"/>
              <a:ext cx="304485" cy="333456"/>
              <a:chOff x="4001993" y="1978122"/>
              <a:chExt cx="304485" cy="333456"/>
            </a:xfrm>
          </p:grpSpPr>
          <p:sp>
            <p:nvSpPr>
              <p:cNvPr id="98" name="Rounded Rectangle 97"/>
              <p:cNvSpPr/>
              <p:nvPr/>
            </p:nvSpPr>
            <p:spPr>
              <a:xfrm>
                <a:off x="4001993" y="1978122"/>
                <a:ext cx="304485" cy="304069"/>
              </a:xfrm>
              <a:prstGeom prst="roundRect">
                <a:avLst>
                  <a:gd name="adj" fmla="val 6511"/>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99" name="Picture 2"/>
              <p:cNvPicPr>
                <a:picLocks noChangeAspect="1"/>
              </p:cNvPicPr>
              <p:nvPr/>
            </p:nvPicPr>
            <p:blipFill>
              <a:blip r:embed="rId12" cstate="print"/>
              <a:srcRect l="20219" r="27917"/>
              <a:stretch>
                <a:fillRect/>
              </a:stretch>
            </p:blipFill>
            <p:spPr bwMode="auto">
              <a:xfrm>
                <a:off x="4001993" y="1985467"/>
                <a:ext cx="303486" cy="326111"/>
              </a:xfrm>
              <a:prstGeom prst="rect">
                <a:avLst/>
              </a:prstGeom>
              <a:noFill/>
              <a:ln w="9525">
                <a:noFill/>
                <a:miter lim="800000"/>
                <a:headEnd/>
                <a:tailEnd/>
              </a:ln>
            </p:spPr>
          </p:pic>
        </p:grpSp>
      </p:grpSp>
      <p:pic>
        <p:nvPicPr>
          <p:cNvPr id="115" name="Picture 114"/>
          <p:cNvPicPr>
            <a:picLocks noChangeAspect="1"/>
          </p:cNvPicPr>
          <p:nvPr/>
        </p:nvPicPr>
        <p:blipFill rotWithShape="1">
          <a:blip r:embed="rId3" cstate="screen">
            <a:extLst>
              <a:ext uri="{28A0092B-C50C-407E-A947-70E740481C1C}">
                <a14:useLocalDpi xmlns:a14="http://schemas.microsoft.com/office/drawing/2010/main"/>
              </a:ext>
            </a:extLst>
          </a:blip>
          <a:srcRect b="62875"/>
          <a:stretch/>
        </p:blipFill>
        <p:spPr>
          <a:xfrm>
            <a:off x="2185243" y="4383797"/>
            <a:ext cx="1598671" cy="1423000"/>
          </a:xfrm>
          <a:prstGeom prst="rect">
            <a:avLst/>
          </a:prstGeom>
        </p:spPr>
      </p:pic>
      <p:grpSp>
        <p:nvGrpSpPr>
          <p:cNvPr id="116" name="Group 15"/>
          <p:cNvGrpSpPr>
            <a:grpSpLocks/>
          </p:cNvGrpSpPr>
          <p:nvPr/>
        </p:nvGrpSpPr>
        <p:grpSpPr bwMode="auto">
          <a:xfrm>
            <a:off x="2386609" y="4317347"/>
            <a:ext cx="1144984" cy="411596"/>
            <a:chOff x="522" y="3007"/>
            <a:chExt cx="918" cy="440"/>
          </a:xfrm>
        </p:grpSpPr>
        <p:pic>
          <p:nvPicPr>
            <p:cNvPr id="117" name="Picture 16" descr="disc blue"/>
            <p:cNvPicPr>
              <a:picLocks noChangeAspect="1" noChangeArrowheads="1"/>
            </p:cNvPicPr>
            <p:nvPr/>
          </p:nvPicPr>
          <p:blipFill>
            <a:blip r:embed="rId5" cstate="print"/>
            <a:srcRect/>
            <a:stretch>
              <a:fillRect/>
            </a:stretch>
          </p:blipFill>
          <p:spPr bwMode="gray">
            <a:xfrm>
              <a:off x="522" y="3007"/>
              <a:ext cx="337" cy="367"/>
            </a:xfrm>
            <a:prstGeom prst="rect">
              <a:avLst/>
            </a:prstGeom>
            <a:noFill/>
            <a:ln w="9525">
              <a:noFill/>
              <a:miter lim="800000"/>
              <a:headEnd/>
              <a:tailEnd/>
            </a:ln>
          </p:spPr>
        </p:pic>
        <p:pic>
          <p:nvPicPr>
            <p:cNvPr id="118" name="Picture 17" descr="disc blue"/>
            <p:cNvPicPr>
              <a:picLocks noChangeAspect="1" noChangeArrowheads="1"/>
            </p:cNvPicPr>
            <p:nvPr/>
          </p:nvPicPr>
          <p:blipFill>
            <a:blip r:embed="rId5" cstate="print"/>
            <a:srcRect/>
            <a:stretch>
              <a:fillRect/>
            </a:stretch>
          </p:blipFill>
          <p:spPr bwMode="gray">
            <a:xfrm>
              <a:off x="1103" y="3007"/>
              <a:ext cx="337" cy="367"/>
            </a:xfrm>
            <a:prstGeom prst="rect">
              <a:avLst/>
            </a:prstGeom>
            <a:noFill/>
            <a:ln w="9525">
              <a:noFill/>
              <a:miter lim="800000"/>
              <a:headEnd/>
              <a:tailEnd/>
            </a:ln>
          </p:spPr>
        </p:pic>
        <p:pic>
          <p:nvPicPr>
            <p:cNvPr id="119" name="Picture 18" descr="disc blue"/>
            <p:cNvPicPr>
              <a:picLocks noChangeAspect="1" noChangeArrowheads="1"/>
            </p:cNvPicPr>
            <p:nvPr/>
          </p:nvPicPr>
          <p:blipFill>
            <a:blip r:embed="rId5" cstate="print"/>
            <a:srcRect/>
            <a:stretch>
              <a:fillRect/>
            </a:stretch>
          </p:blipFill>
          <p:spPr bwMode="gray">
            <a:xfrm>
              <a:off x="813" y="3080"/>
              <a:ext cx="337" cy="367"/>
            </a:xfrm>
            <a:prstGeom prst="rect">
              <a:avLst/>
            </a:prstGeom>
            <a:noFill/>
            <a:ln w="9525">
              <a:noFill/>
              <a:miter lim="800000"/>
              <a:headEnd/>
              <a:tailEnd/>
            </a:ln>
          </p:spPr>
        </p:pic>
        <p:grpSp>
          <p:nvGrpSpPr>
            <p:cNvPr id="120" name="Group 19"/>
            <p:cNvGrpSpPr>
              <a:grpSpLocks/>
            </p:cNvGrpSpPr>
            <p:nvPr/>
          </p:nvGrpSpPr>
          <p:grpSpPr bwMode="auto">
            <a:xfrm>
              <a:off x="529" y="3060"/>
              <a:ext cx="906" cy="383"/>
              <a:chOff x="957" y="2922"/>
              <a:chExt cx="906" cy="363"/>
            </a:xfrm>
          </p:grpSpPr>
          <p:sp>
            <p:nvSpPr>
              <p:cNvPr id="121" name="Rectangle 20"/>
              <p:cNvSpPr>
                <a:spLocks noChangeArrowheads="1"/>
              </p:cNvSpPr>
              <p:nvPr/>
            </p:nvSpPr>
            <p:spPr bwMode="gray">
              <a:xfrm>
                <a:off x="957" y="2922"/>
                <a:ext cx="326" cy="290"/>
              </a:xfrm>
              <a:prstGeom prst="rect">
                <a:avLst/>
              </a:prstGeom>
              <a:noFill/>
              <a:ln w="9525">
                <a:noFill/>
                <a:miter lim="800000"/>
                <a:headEnd/>
                <a:tailEnd/>
              </a:ln>
            </p:spPr>
            <p:txBody>
              <a:bodyPr wrap="none" lIns="0" tIns="0" rIns="0" bIns="0" anchor="ctr"/>
              <a:lstStyle/>
              <a:p>
                <a:pPr algn="ctr"/>
                <a:r>
                  <a:rPr lang="en-US" sz="1867">
                    <a:solidFill>
                      <a:srgbClr val="FFFFFF"/>
                    </a:solidFill>
                    <a:latin typeface="MetaNormalLF-Roman" pitchFamily="34" charset="0"/>
                  </a:rPr>
                  <a:t>/ A</a:t>
                </a:r>
              </a:p>
            </p:txBody>
          </p:sp>
          <p:sp>
            <p:nvSpPr>
              <p:cNvPr id="122" name="Rectangle 21"/>
              <p:cNvSpPr>
                <a:spLocks noChangeArrowheads="1"/>
              </p:cNvSpPr>
              <p:nvPr/>
            </p:nvSpPr>
            <p:spPr bwMode="gray">
              <a:xfrm>
                <a:off x="1537" y="2922"/>
                <a:ext cx="326" cy="290"/>
              </a:xfrm>
              <a:prstGeom prst="rect">
                <a:avLst/>
              </a:prstGeom>
              <a:noFill/>
              <a:ln w="9525">
                <a:noFill/>
                <a:miter lim="800000"/>
                <a:headEnd/>
                <a:tailEnd/>
              </a:ln>
            </p:spPr>
            <p:txBody>
              <a:bodyPr wrap="none" lIns="0" tIns="0" rIns="0" bIns="0" anchor="ctr"/>
              <a:lstStyle/>
              <a:p>
                <a:pPr algn="ctr"/>
                <a:r>
                  <a:rPr lang="en-US" sz="1867" dirty="0">
                    <a:solidFill>
                      <a:srgbClr val="FFFFFF"/>
                    </a:solidFill>
                    <a:latin typeface="MetaNormalLF-Roman" pitchFamily="34" charset="0"/>
                  </a:rPr>
                  <a:t>/ C</a:t>
                </a:r>
              </a:p>
            </p:txBody>
          </p:sp>
          <p:sp>
            <p:nvSpPr>
              <p:cNvPr id="125" name="Rectangle 22"/>
              <p:cNvSpPr>
                <a:spLocks noChangeArrowheads="1"/>
              </p:cNvSpPr>
              <p:nvPr/>
            </p:nvSpPr>
            <p:spPr bwMode="gray">
              <a:xfrm>
                <a:off x="1247" y="2995"/>
                <a:ext cx="326" cy="290"/>
              </a:xfrm>
              <a:prstGeom prst="rect">
                <a:avLst/>
              </a:prstGeom>
              <a:noFill/>
              <a:ln w="9525">
                <a:noFill/>
                <a:miter lim="800000"/>
                <a:headEnd/>
                <a:tailEnd/>
              </a:ln>
            </p:spPr>
            <p:txBody>
              <a:bodyPr wrap="none" lIns="0" tIns="0" rIns="0" bIns="0" anchor="ctr"/>
              <a:lstStyle/>
              <a:p>
                <a:pPr algn="ctr"/>
                <a:r>
                  <a:rPr lang="en-US" sz="1867" dirty="0">
                    <a:solidFill>
                      <a:srgbClr val="FFFFFF"/>
                    </a:solidFill>
                    <a:latin typeface="MetaNormalLF-Roman" pitchFamily="34" charset="0"/>
                  </a:rPr>
                  <a:t>/ B</a:t>
                </a:r>
              </a:p>
            </p:txBody>
          </p:sp>
        </p:grpSp>
      </p:grpSp>
      <p:sp>
        <p:nvSpPr>
          <p:cNvPr id="126" name="Text Box 30"/>
          <p:cNvSpPr txBox="1">
            <a:spLocks noChangeArrowheads="1"/>
          </p:cNvSpPr>
          <p:nvPr/>
        </p:nvSpPr>
        <p:spPr bwMode="gray">
          <a:xfrm>
            <a:off x="2319735" y="5845004"/>
            <a:ext cx="1295676"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cs-CZ" sz="1400" dirty="0" smtClean="0">
                <a:solidFill>
                  <a:srgbClr val="4D4D4D"/>
                </a:solidFill>
                <a:ea typeface="PMingLiU" pitchFamily="18" charset="-120"/>
                <a:cs typeface="Arial Unicode MS" pitchFamily="34" charset="-128"/>
              </a:rPr>
              <a:t>Produkční lokalita</a:t>
            </a:r>
            <a:endParaRPr lang="en-US" sz="1400" dirty="0">
              <a:solidFill>
                <a:srgbClr val="4D4D4D"/>
              </a:solidFill>
              <a:ea typeface="PMingLiU" pitchFamily="18" charset="-120"/>
              <a:cs typeface="Arial Unicode MS" pitchFamily="34" charset="-128"/>
            </a:endParaRPr>
          </a:p>
        </p:txBody>
      </p:sp>
      <p:sp>
        <p:nvSpPr>
          <p:cNvPr id="127" name="Text Box 49"/>
          <p:cNvSpPr txBox="1">
            <a:spLocks noChangeArrowheads="1"/>
          </p:cNvSpPr>
          <p:nvPr/>
        </p:nvSpPr>
        <p:spPr bwMode="gray">
          <a:xfrm>
            <a:off x="9799824" y="5839541"/>
            <a:ext cx="77861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cs-CZ" sz="1400" dirty="0" smtClean="0">
                <a:solidFill>
                  <a:srgbClr val="4D4D4D"/>
                </a:solidFill>
                <a:ea typeface="PMingLiU" pitchFamily="18" charset="-120"/>
                <a:cs typeface="Arial Unicode MS" pitchFamily="34" charset="-128"/>
              </a:rPr>
              <a:t>DR lokalita</a:t>
            </a:r>
            <a:endParaRPr lang="en-US" sz="1400" dirty="0">
              <a:solidFill>
                <a:srgbClr val="4D4D4D"/>
              </a:solidFill>
              <a:ea typeface="PMingLiU" pitchFamily="18" charset="-120"/>
              <a:cs typeface="Arial Unicode MS" pitchFamily="34" charset="-128"/>
            </a:endParaRPr>
          </a:p>
        </p:txBody>
      </p:sp>
      <p:grpSp>
        <p:nvGrpSpPr>
          <p:cNvPr id="131" name="Group 201"/>
          <p:cNvGrpSpPr>
            <a:grpSpLocks/>
          </p:cNvGrpSpPr>
          <p:nvPr/>
        </p:nvGrpSpPr>
        <p:grpSpPr bwMode="auto">
          <a:xfrm>
            <a:off x="9403292" y="1759731"/>
            <a:ext cx="931333" cy="865187"/>
            <a:chOff x="4435" y="600"/>
            <a:chExt cx="270" cy="335"/>
          </a:xfrm>
        </p:grpSpPr>
        <p:pic>
          <p:nvPicPr>
            <p:cNvPr id="132" name="Picture 202" descr="server"/>
            <p:cNvPicPr>
              <a:picLocks noChangeAspect="1" noChangeArrowheads="1"/>
            </p:cNvPicPr>
            <p:nvPr/>
          </p:nvPicPr>
          <p:blipFill>
            <a:blip r:embed="rId7" cstate="print"/>
            <a:srcRect/>
            <a:stretch>
              <a:fillRect/>
            </a:stretch>
          </p:blipFill>
          <p:spPr bwMode="gray">
            <a:xfrm>
              <a:off x="4435" y="600"/>
              <a:ext cx="170" cy="335"/>
            </a:xfrm>
            <a:prstGeom prst="rect">
              <a:avLst/>
            </a:prstGeom>
            <a:noFill/>
            <a:ln w="9525">
              <a:noFill/>
              <a:miter lim="800000"/>
              <a:headEnd/>
              <a:tailEnd/>
            </a:ln>
          </p:spPr>
        </p:pic>
        <p:pic>
          <p:nvPicPr>
            <p:cNvPr id="133" name="Picture 203" descr="folder"/>
            <p:cNvPicPr>
              <a:picLocks noChangeAspect="1" noChangeArrowheads="1"/>
            </p:cNvPicPr>
            <p:nvPr/>
          </p:nvPicPr>
          <p:blipFill>
            <a:blip r:embed="rId8" cstate="print"/>
            <a:srcRect/>
            <a:stretch>
              <a:fillRect/>
            </a:stretch>
          </p:blipFill>
          <p:spPr bwMode="gray">
            <a:xfrm>
              <a:off x="4524" y="703"/>
              <a:ext cx="181" cy="135"/>
            </a:xfrm>
            <a:prstGeom prst="rect">
              <a:avLst/>
            </a:prstGeom>
            <a:noFill/>
            <a:ln w="9525">
              <a:noFill/>
              <a:miter lim="800000"/>
              <a:headEnd/>
              <a:tailEnd/>
            </a:ln>
          </p:spPr>
        </p:pic>
      </p:grpSp>
      <p:sp>
        <p:nvSpPr>
          <p:cNvPr id="146" name="Line 6"/>
          <p:cNvSpPr>
            <a:spLocks noChangeShapeType="1"/>
          </p:cNvSpPr>
          <p:nvPr/>
        </p:nvSpPr>
        <p:spPr bwMode="gray">
          <a:xfrm flipH="1">
            <a:off x="9284925" y="2583894"/>
            <a:ext cx="373463" cy="885340"/>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sp>
        <p:nvSpPr>
          <p:cNvPr id="147" name="Line 6"/>
          <p:cNvSpPr>
            <a:spLocks noChangeShapeType="1"/>
          </p:cNvSpPr>
          <p:nvPr/>
        </p:nvSpPr>
        <p:spPr bwMode="gray">
          <a:xfrm>
            <a:off x="9711344" y="2583893"/>
            <a:ext cx="585181" cy="917128"/>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sp>
        <p:nvSpPr>
          <p:cNvPr id="148" name="Line 6"/>
          <p:cNvSpPr>
            <a:spLocks noChangeShapeType="1"/>
          </p:cNvSpPr>
          <p:nvPr/>
        </p:nvSpPr>
        <p:spPr bwMode="gray">
          <a:xfrm>
            <a:off x="8895545" y="3679896"/>
            <a:ext cx="9216" cy="901744"/>
          </a:xfrm>
          <a:prstGeom prst="line">
            <a:avLst/>
          </a:prstGeom>
          <a:noFill/>
          <a:ln w="31750">
            <a:solidFill>
              <a:schemeClr val="accent6"/>
            </a:solidFill>
            <a:round/>
            <a:headEnd/>
            <a:tailEnd/>
          </a:ln>
        </p:spPr>
        <p:txBody>
          <a:bodyPr/>
          <a:lstStyle/>
          <a:p>
            <a:pPr>
              <a:defRPr/>
            </a:pPr>
            <a:endParaRPr lang="en-US" sz="2400">
              <a:solidFill>
                <a:srgbClr val="000000"/>
              </a:solidFill>
            </a:endParaRPr>
          </a:p>
        </p:txBody>
      </p:sp>
      <p:sp>
        <p:nvSpPr>
          <p:cNvPr id="7" name="TextBox 6"/>
          <p:cNvSpPr txBox="1"/>
          <p:nvPr/>
        </p:nvSpPr>
        <p:spPr>
          <a:xfrm>
            <a:off x="9054178" y="977353"/>
            <a:ext cx="1424621" cy="461665"/>
          </a:xfrm>
          <a:prstGeom prst="rect">
            <a:avLst/>
          </a:prstGeom>
          <a:noFill/>
        </p:spPr>
        <p:txBody>
          <a:bodyPr wrap="none" rtlCol="0">
            <a:spAutoFit/>
          </a:bodyPr>
          <a:lstStyle/>
          <a:p>
            <a:pPr algn="ctr"/>
            <a:r>
              <a:rPr lang="cs-CZ" sz="2400" b="1" dirty="0" smtClean="0">
                <a:solidFill>
                  <a:srgbClr val="4D4D4D"/>
                </a:solidFill>
              </a:rPr>
              <a:t>OBNOVA!</a:t>
            </a:r>
            <a:endParaRPr lang="en-US" sz="2400" dirty="0">
              <a:solidFill>
                <a:srgbClr val="4D4D4D"/>
              </a:solidFill>
            </a:endParaRPr>
          </a:p>
        </p:txBody>
      </p:sp>
      <p:sp>
        <p:nvSpPr>
          <p:cNvPr id="87" name="AutoShape 46"/>
          <p:cNvSpPr>
            <a:spLocks noChangeArrowheads="1"/>
          </p:cNvSpPr>
          <p:nvPr/>
        </p:nvSpPr>
        <p:spPr bwMode="gray">
          <a:xfrm>
            <a:off x="9754658" y="1555718"/>
            <a:ext cx="2481853" cy="489236"/>
          </a:xfrm>
          <a:prstGeom prst="wedgeRectCallout">
            <a:avLst>
              <a:gd name="adj1" fmla="val -47736"/>
              <a:gd name="adj2" fmla="val 79920"/>
            </a:avLst>
          </a:prstGeom>
          <a:solidFill>
            <a:schemeClr val="accent1">
              <a:lumMod val="40000"/>
              <a:lumOff val="60000"/>
            </a:schemeClr>
          </a:solidFill>
          <a:ln>
            <a:noFill/>
          </a:ln>
          <a:effectLst/>
          <a:extLst/>
        </p:spPr>
        <p:txBody>
          <a:bodyPr wrap="square" lIns="60960" tIns="73152" rIns="60960" anchor="ctr">
            <a:spAutoFit/>
          </a:bodyPr>
          <a:lstStyle/>
          <a:p>
            <a:pPr marL="232828" indent="-232828">
              <a:lnSpc>
                <a:spcPct val="90000"/>
              </a:lnSpc>
              <a:defRPr/>
            </a:pPr>
            <a:r>
              <a:rPr lang="en-GB" sz="1333" dirty="0">
                <a:solidFill>
                  <a:srgbClr val="000000"/>
                </a:solidFill>
                <a:ea typeface="PMingLiU" pitchFamily="18" charset="-120"/>
              </a:rPr>
              <a:t>9. </a:t>
            </a:r>
            <a:r>
              <a:rPr lang="en-GB" sz="1333" dirty="0" err="1">
                <a:solidFill>
                  <a:srgbClr val="000000"/>
                </a:solidFill>
                <a:ea typeface="PMingLiU" pitchFamily="18" charset="-120"/>
              </a:rPr>
              <a:t>RecoverPoint</a:t>
            </a:r>
            <a:r>
              <a:rPr lang="en-GB" sz="1333" dirty="0">
                <a:solidFill>
                  <a:srgbClr val="000000"/>
                </a:solidFill>
                <a:ea typeface="PMingLiU" pitchFamily="18" charset="-120"/>
              </a:rPr>
              <a:t> </a:t>
            </a:r>
            <a:r>
              <a:rPr lang="cs-CZ" sz="1333" dirty="0" smtClean="0">
                <a:solidFill>
                  <a:srgbClr val="000000"/>
                </a:solidFill>
                <a:ea typeface="PMingLiU" pitchFamily="18" charset="-120"/>
              </a:rPr>
              <a:t>přepne</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DR lokalitu na aktivní provoz</a:t>
            </a:r>
            <a:endParaRPr lang="en-GB" sz="1333" dirty="0">
              <a:solidFill>
                <a:srgbClr val="000000"/>
              </a:solidFill>
              <a:ea typeface="PMingLiU" pitchFamily="18" charset="-120"/>
            </a:endParaRPr>
          </a:p>
        </p:txBody>
      </p:sp>
      <p:sp>
        <p:nvSpPr>
          <p:cNvPr id="101" name="Freeform 53"/>
          <p:cNvSpPr>
            <a:spLocks/>
          </p:cNvSpPr>
          <p:nvPr/>
        </p:nvSpPr>
        <p:spPr bwMode="gray">
          <a:xfrm rot="21108694">
            <a:off x="8779512" y="4058408"/>
            <a:ext cx="1922499" cy="498880"/>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arrow" w="med" len="med"/>
            <a:tailEnd type="none" w="med" len="med"/>
          </a:ln>
          <a:extLst/>
        </p:spPr>
        <p:txBody>
          <a:bodyPr/>
          <a:lstStyle/>
          <a:p>
            <a:pPr>
              <a:defRPr/>
            </a:pPr>
            <a:endParaRPr lang="en-US" sz="2400" dirty="0">
              <a:solidFill>
                <a:srgbClr val="000000"/>
              </a:solidFill>
            </a:endParaRPr>
          </a:p>
        </p:txBody>
      </p:sp>
      <p:sp>
        <p:nvSpPr>
          <p:cNvPr id="103" name="Text Box 50"/>
          <p:cNvSpPr txBox="1">
            <a:spLocks noChangeArrowheads="1"/>
          </p:cNvSpPr>
          <p:nvPr/>
        </p:nvSpPr>
        <p:spPr bwMode="gray">
          <a:xfrm>
            <a:off x="4470922" y="2367760"/>
            <a:ext cx="1164934"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RecoverPoint</a:t>
            </a:r>
          </a:p>
        </p:txBody>
      </p:sp>
      <p:sp>
        <p:nvSpPr>
          <p:cNvPr id="104" name="Text Box 50"/>
          <p:cNvSpPr txBox="1">
            <a:spLocks noChangeArrowheads="1"/>
          </p:cNvSpPr>
          <p:nvPr/>
        </p:nvSpPr>
        <p:spPr bwMode="gray">
          <a:xfrm>
            <a:off x="6597131" y="2367761"/>
            <a:ext cx="1164934"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RecoverPoint</a:t>
            </a:r>
          </a:p>
        </p:txBody>
      </p:sp>
      <p:sp>
        <p:nvSpPr>
          <p:cNvPr id="105" name="Text Box 50"/>
          <p:cNvSpPr txBox="1">
            <a:spLocks noChangeArrowheads="1"/>
          </p:cNvSpPr>
          <p:nvPr/>
        </p:nvSpPr>
        <p:spPr bwMode="gray">
          <a:xfrm>
            <a:off x="2697172" y="1627741"/>
            <a:ext cx="596317"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Server</a:t>
            </a:r>
          </a:p>
        </p:txBody>
      </p:sp>
      <p:sp>
        <p:nvSpPr>
          <p:cNvPr id="106" name="Text Box 50"/>
          <p:cNvSpPr txBox="1">
            <a:spLocks noChangeArrowheads="1"/>
          </p:cNvSpPr>
          <p:nvPr/>
        </p:nvSpPr>
        <p:spPr bwMode="gray">
          <a:xfrm>
            <a:off x="2749802" y="3229425"/>
            <a:ext cx="379783"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SAN</a:t>
            </a:r>
          </a:p>
        </p:txBody>
      </p:sp>
      <p:sp>
        <p:nvSpPr>
          <p:cNvPr id="107" name="Text Box 50"/>
          <p:cNvSpPr txBox="1">
            <a:spLocks noChangeArrowheads="1"/>
          </p:cNvSpPr>
          <p:nvPr/>
        </p:nvSpPr>
        <p:spPr bwMode="gray">
          <a:xfrm>
            <a:off x="9556301" y="3114921"/>
            <a:ext cx="379783"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solidFill>
                  <a:srgbClr val="000000"/>
                </a:solidFill>
                <a:ea typeface="PMingLiU" pitchFamily="18" charset="-120"/>
                <a:cs typeface="Arial Unicode MS" pitchFamily="34" charset="-128"/>
              </a:rPr>
              <a:t>SAN</a:t>
            </a:r>
          </a:p>
        </p:txBody>
      </p:sp>
      <p:sp>
        <p:nvSpPr>
          <p:cNvPr id="111" name="Line 66"/>
          <p:cNvSpPr>
            <a:spLocks noChangeShapeType="1"/>
          </p:cNvSpPr>
          <p:nvPr/>
        </p:nvSpPr>
        <p:spPr bwMode="gray">
          <a:xfrm flipH="1" flipV="1">
            <a:off x="4529436" y="3510548"/>
            <a:ext cx="0" cy="975121"/>
          </a:xfrm>
          <a:prstGeom prst="line">
            <a:avLst/>
          </a:prstGeom>
          <a:noFill/>
          <a:ln w="31750">
            <a:solidFill>
              <a:srgbClr val="49A942"/>
            </a:solidFill>
            <a:round/>
            <a:headEnd/>
            <a:tailEnd/>
          </a:ln>
        </p:spPr>
        <p:txBody>
          <a:bodyPr/>
          <a:lstStyle/>
          <a:p>
            <a:pPr>
              <a:defRPr/>
            </a:pPr>
            <a:endParaRPr lang="en-US" sz="2400">
              <a:solidFill>
                <a:srgbClr val="000000"/>
              </a:solidFill>
            </a:endParaRPr>
          </a:p>
        </p:txBody>
      </p:sp>
      <p:grpSp>
        <p:nvGrpSpPr>
          <p:cNvPr id="10" name="Group 9"/>
          <p:cNvGrpSpPr/>
          <p:nvPr/>
        </p:nvGrpSpPr>
        <p:grpSpPr>
          <a:xfrm>
            <a:off x="7531531" y="3420188"/>
            <a:ext cx="960883" cy="1407352"/>
            <a:chOff x="5673758" y="1846924"/>
            <a:chExt cx="695547" cy="1055514"/>
          </a:xfrm>
        </p:grpSpPr>
        <p:sp>
          <p:nvSpPr>
            <p:cNvPr id="85" name="Line 48"/>
            <p:cNvSpPr>
              <a:spLocks noChangeShapeType="1"/>
            </p:cNvSpPr>
            <p:nvPr/>
          </p:nvSpPr>
          <p:spPr bwMode="gray">
            <a:xfrm>
              <a:off x="5683577" y="1846924"/>
              <a:ext cx="0" cy="1052439"/>
            </a:xfrm>
            <a:prstGeom prst="line">
              <a:avLst/>
            </a:prstGeom>
            <a:noFill/>
            <a:ln w="31750">
              <a:solidFill>
                <a:srgbClr val="00B050"/>
              </a:solidFill>
              <a:round/>
              <a:headEnd/>
              <a:tailEnd/>
            </a:ln>
          </p:spPr>
          <p:txBody>
            <a:bodyPr/>
            <a:lstStyle/>
            <a:p>
              <a:pPr>
                <a:defRPr/>
              </a:pPr>
              <a:endParaRPr lang="en-US" sz="2400">
                <a:solidFill>
                  <a:srgbClr val="000000"/>
                </a:solidFill>
              </a:endParaRPr>
            </a:p>
          </p:txBody>
        </p:sp>
        <p:sp>
          <p:nvSpPr>
            <p:cNvPr id="112" name="Line 48"/>
            <p:cNvSpPr>
              <a:spLocks noChangeShapeType="1"/>
            </p:cNvSpPr>
            <p:nvPr/>
          </p:nvSpPr>
          <p:spPr bwMode="gray">
            <a:xfrm flipH="1" flipV="1">
              <a:off x="5673758" y="2899363"/>
              <a:ext cx="695547" cy="3075"/>
            </a:xfrm>
            <a:prstGeom prst="line">
              <a:avLst/>
            </a:prstGeom>
            <a:noFill/>
            <a:ln w="31750">
              <a:solidFill>
                <a:srgbClr val="00B050"/>
              </a:solidFill>
              <a:round/>
              <a:headEnd/>
              <a:tailEnd/>
            </a:ln>
          </p:spPr>
          <p:txBody>
            <a:bodyPr/>
            <a:lstStyle/>
            <a:p>
              <a:pPr>
                <a:defRPr/>
              </a:pPr>
              <a:endParaRPr lang="en-US" sz="2400">
                <a:solidFill>
                  <a:srgbClr val="000000"/>
                </a:solidFill>
              </a:endParaRPr>
            </a:p>
          </p:txBody>
        </p:sp>
      </p:grpSp>
      <p:sp>
        <p:nvSpPr>
          <p:cNvPr id="1056834" name="Line 66"/>
          <p:cNvSpPr>
            <a:spLocks noChangeShapeType="1"/>
          </p:cNvSpPr>
          <p:nvPr/>
        </p:nvSpPr>
        <p:spPr bwMode="gray">
          <a:xfrm>
            <a:off x="3486151" y="4485668"/>
            <a:ext cx="1043284" cy="1"/>
          </a:xfrm>
          <a:prstGeom prst="line">
            <a:avLst/>
          </a:prstGeom>
          <a:noFill/>
          <a:ln w="31750">
            <a:solidFill>
              <a:srgbClr val="49A942"/>
            </a:solidFill>
            <a:round/>
            <a:headEnd/>
            <a:tailEnd/>
          </a:ln>
        </p:spPr>
        <p:txBody>
          <a:bodyPr/>
          <a:lstStyle/>
          <a:p>
            <a:pPr>
              <a:defRPr/>
            </a:pPr>
            <a:endParaRPr lang="en-US" sz="2400">
              <a:solidFill>
                <a:srgbClr val="000000"/>
              </a:solidFill>
            </a:endParaRPr>
          </a:p>
        </p:txBody>
      </p:sp>
      <p:sp>
        <p:nvSpPr>
          <p:cNvPr id="90" name="AutoShape 63"/>
          <p:cNvSpPr>
            <a:spLocks noChangeArrowheads="1"/>
          </p:cNvSpPr>
          <p:nvPr/>
        </p:nvSpPr>
        <p:spPr bwMode="gray">
          <a:xfrm>
            <a:off x="4004732" y="5562179"/>
            <a:ext cx="2970427" cy="489236"/>
          </a:xfrm>
          <a:prstGeom prst="wedgeRectCallout">
            <a:avLst>
              <a:gd name="adj1" fmla="val -63127"/>
              <a:gd name="adj2" fmla="val -298632"/>
            </a:avLst>
          </a:prstGeom>
          <a:solidFill>
            <a:schemeClr val="accent1">
              <a:lumMod val="40000"/>
              <a:lumOff val="60000"/>
            </a:schemeClr>
          </a:solidFill>
          <a:ln>
            <a:noFill/>
          </a:ln>
          <a:effectLst/>
          <a:extLst/>
        </p:spPr>
        <p:txBody>
          <a:bodyPr wrap="square" lIns="60960" tIns="73152" rIns="60960" anchor="ctr">
            <a:spAutoFit/>
          </a:bodyPr>
          <a:lstStyle/>
          <a:p>
            <a:pPr marL="232828" indent="-232828">
              <a:lnSpc>
                <a:spcPct val="90000"/>
              </a:lnSpc>
              <a:defRPr/>
            </a:pPr>
            <a:r>
              <a:rPr lang="en-GB" sz="1333" dirty="0">
                <a:solidFill>
                  <a:srgbClr val="000000"/>
                </a:solidFill>
                <a:ea typeface="PMingLiU" pitchFamily="18" charset="-120"/>
              </a:rPr>
              <a:t>8. </a:t>
            </a:r>
            <a:r>
              <a:rPr lang="cs-CZ" sz="1333" dirty="0" smtClean="0">
                <a:solidFill>
                  <a:srgbClr val="000000"/>
                </a:solidFill>
                <a:ea typeface="PMingLiU" pitchFamily="18" charset="-120"/>
              </a:rPr>
              <a:t>Výpadek pro</a:t>
            </a:r>
            <a:r>
              <a:rPr lang="en-GB" sz="1333" dirty="0" smtClean="0">
                <a:solidFill>
                  <a:srgbClr val="000000"/>
                </a:solidFill>
                <a:ea typeface="PMingLiU" pitchFamily="18" charset="-120"/>
              </a:rPr>
              <a:t>du</a:t>
            </a:r>
            <a:r>
              <a:rPr lang="cs-CZ" sz="1333" dirty="0" err="1" smtClean="0">
                <a:solidFill>
                  <a:srgbClr val="000000"/>
                </a:solidFill>
                <a:ea typeface="PMingLiU" pitchFamily="18" charset="-120"/>
              </a:rPr>
              <a:t>kční</a:t>
            </a:r>
            <a:r>
              <a:rPr lang="cs-CZ" sz="1333" dirty="0" smtClean="0">
                <a:solidFill>
                  <a:srgbClr val="000000"/>
                </a:solidFill>
                <a:ea typeface="PMingLiU" pitchFamily="18" charset="-120"/>
              </a:rPr>
              <a:t> lokality</a:t>
            </a:r>
            <a:r>
              <a:rPr lang="en-GB" sz="1333" dirty="0" smtClean="0">
                <a:solidFill>
                  <a:srgbClr val="000000"/>
                </a:solidFill>
                <a:ea typeface="PMingLiU" pitchFamily="18" charset="-120"/>
              </a:rPr>
              <a:t>, </a:t>
            </a:r>
            <a:r>
              <a:rPr lang="cs-CZ" sz="1333" dirty="0" smtClean="0">
                <a:solidFill>
                  <a:srgbClr val="000000"/>
                </a:solidFill>
                <a:ea typeface="PMingLiU" pitchFamily="18" charset="-120"/>
              </a:rPr>
              <a:t>zahájení obnovy </a:t>
            </a:r>
            <a:r>
              <a:rPr lang="en-GB" sz="1333" dirty="0" err="1" smtClean="0">
                <a:solidFill>
                  <a:srgbClr val="000000"/>
                </a:solidFill>
                <a:ea typeface="PMingLiU" pitchFamily="18" charset="-120"/>
              </a:rPr>
              <a:t>RecoverPoint</a:t>
            </a:r>
            <a:r>
              <a:rPr lang="cs-CZ" sz="1333" dirty="0" err="1" smtClean="0">
                <a:solidFill>
                  <a:srgbClr val="000000"/>
                </a:solidFill>
                <a:ea typeface="PMingLiU" pitchFamily="18" charset="-120"/>
              </a:rPr>
              <a:t>em</a:t>
            </a:r>
            <a:endParaRPr lang="en-GB" sz="1333" dirty="0">
              <a:solidFill>
                <a:srgbClr val="000000"/>
              </a:solidFill>
              <a:ea typeface="PMingLiU" pitchFamily="18" charset="-120"/>
            </a:endParaRPr>
          </a:p>
        </p:txBody>
      </p:sp>
      <p:sp>
        <p:nvSpPr>
          <p:cNvPr id="114" name="AutoShape 63"/>
          <p:cNvSpPr>
            <a:spLocks noChangeArrowheads="1"/>
          </p:cNvSpPr>
          <p:nvPr/>
        </p:nvSpPr>
        <p:spPr bwMode="gray">
          <a:xfrm>
            <a:off x="9054038" y="5387857"/>
            <a:ext cx="2866780" cy="489236"/>
          </a:xfrm>
          <a:prstGeom prst="wedgeRectCallout">
            <a:avLst>
              <a:gd name="adj1" fmla="val -27404"/>
              <a:gd name="adj2" fmla="val -212808"/>
            </a:avLst>
          </a:prstGeom>
          <a:solidFill>
            <a:schemeClr val="accent1">
              <a:lumMod val="40000"/>
              <a:lumOff val="60000"/>
            </a:schemeClr>
          </a:solidFill>
          <a:ln>
            <a:noFill/>
          </a:ln>
          <a:effectLst/>
          <a:extLst/>
        </p:spPr>
        <p:txBody>
          <a:bodyPr wrap="square" lIns="60960" tIns="73152" rIns="60960" anchor="ctr">
            <a:spAutoFit/>
          </a:bodyPr>
          <a:lstStyle/>
          <a:p>
            <a:pPr marL="232828" indent="-232828">
              <a:lnSpc>
                <a:spcPct val="90000"/>
              </a:lnSpc>
              <a:defRPr/>
            </a:pPr>
            <a:r>
              <a:rPr lang="en-GB" sz="1333" dirty="0">
                <a:solidFill>
                  <a:srgbClr val="000000"/>
                </a:solidFill>
                <a:ea typeface="PMingLiU" pitchFamily="18" charset="-120"/>
              </a:rPr>
              <a:t>7. </a:t>
            </a:r>
            <a:r>
              <a:rPr lang="cs-CZ" sz="1333" dirty="0" smtClean="0">
                <a:solidFill>
                  <a:srgbClr val="000000"/>
                </a:solidFill>
                <a:ea typeface="PMingLiU" pitchFamily="18" charset="-120"/>
              </a:rPr>
              <a:t>Konzistentní</a:t>
            </a:r>
            <a:r>
              <a:rPr lang="en-GB" sz="1333" dirty="0" smtClean="0">
                <a:solidFill>
                  <a:srgbClr val="000000"/>
                </a:solidFill>
                <a:ea typeface="PMingLiU" pitchFamily="18" charset="-120"/>
              </a:rPr>
              <a:t> </a:t>
            </a:r>
            <a:r>
              <a:rPr lang="en-GB" sz="1333" dirty="0">
                <a:solidFill>
                  <a:srgbClr val="000000"/>
                </a:solidFill>
                <a:ea typeface="PMingLiU" pitchFamily="18" charset="-120"/>
              </a:rPr>
              <a:t>data </a:t>
            </a:r>
            <a:r>
              <a:rPr lang="cs-CZ" sz="1333" dirty="0" smtClean="0">
                <a:solidFill>
                  <a:srgbClr val="000000"/>
                </a:solidFill>
                <a:ea typeface="PMingLiU" pitchFamily="18" charset="-120"/>
              </a:rPr>
              <a:t>jsou distribuována na vzdálené svazky / repliky</a:t>
            </a:r>
            <a:endParaRPr lang="en-GB" sz="1333" dirty="0">
              <a:solidFill>
                <a:srgbClr val="000000"/>
              </a:solidFill>
              <a:ea typeface="PMingLiU" pitchFamily="18" charset="-120"/>
            </a:endParaRPr>
          </a:p>
        </p:txBody>
      </p:sp>
      <p:sp>
        <p:nvSpPr>
          <p:cNvPr id="128" name="Line 66"/>
          <p:cNvSpPr>
            <a:spLocks noChangeShapeType="1"/>
          </p:cNvSpPr>
          <p:nvPr/>
        </p:nvSpPr>
        <p:spPr bwMode="gray">
          <a:xfrm>
            <a:off x="5668964" y="3229425"/>
            <a:ext cx="945651" cy="0"/>
          </a:xfrm>
          <a:prstGeom prst="line">
            <a:avLst/>
          </a:prstGeom>
          <a:noFill/>
          <a:ln w="31750">
            <a:solidFill>
              <a:srgbClr val="49A942"/>
            </a:solidFill>
            <a:round/>
            <a:headEnd/>
            <a:tailEnd/>
          </a:ln>
        </p:spPr>
        <p:txBody>
          <a:bodyPr/>
          <a:lstStyle/>
          <a:p>
            <a:pPr>
              <a:defRPr/>
            </a:pPr>
            <a:endParaRPr lang="en-US" sz="2400">
              <a:solidFill>
                <a:srgbClr val="000000"/>
              </a:solidFill>
            </a:endParaRPr>
          </a:p>
        </p:txBody>
      </p:sp>
      <p:grpSp>
        <p:nvGrpSpPr>
          <p:cNvPr id="5" name="Group 4"/>
          <p:cNvGrpSpPr/>
          <p:nvPr/>
        </p:nvGrpSpPr>
        <p:grpSpPr>
          <a:xfrm>
            <a:off x="4442838" y="2602863"/>
            <a:ext cx="1313577" cy="928180"/>
            <a:chOff x="3332128" y="1952147"/>
            <a:chExt cx="985183" cy="696135"/>
          </a:xfrm>
        </p:grpSpPr>
        <p:pic>
          <p:nvPicPr>
            <p:cNvPr id="76" name="Picture 2" descr="C:\Users\nattee\Documents\Royalty-free Images\VMs-ESX-server-3VMs.png">
              <a:hlinkClick r:id="rId9" action="ppaction://hlinkpres?slideindex=1&amp;slidetitle=1. 1. 1. vRPA" highlightClick="1"/>
              <a:hlinkHover r:id="" action="ppaction://noaction">
                <a:snd r:embed="rId10" name="click.wav"/>
              </a:hlinkHover>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b="39337"/>
            <a:stretch/>
          </p:blipFill>
          <p:spPr bwMode="auto">
            <a:xfrm>
              <a:off x="3332128" y="1952147"/>
              <a:ext cx="985183" cy="6961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678733" y="1978122"/>
              <a:ext cx="304485" cy="333456"/>
              <a:chOff x="4001993" y="1978122"/>
              <a:chExt cx="304485" cy="333456"/>
            </a:xfrm>
          </p:grpSpPr>
          <p:sp>
            <p:nvSpPr>
              <p:cNvPr id="77" name="Rounded Rectangle 76"/>
              <p:cNvSpPr/>
              <p:nvPr/>
            </p:nvSpPr>
            <p:spPr>
              <a:xfrm>
                <a:off x="4001993" y="1978122"/>
                <a:ext cx="304485" cy="304069"/>
              </a:xfrm>
              <a:prstGeom prst="roundRect">
                <a:avLst>
                  <a:gd name="adj" fmla="val 6511"/>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88" name="Picture 2"/>
              <p:cNvPicPr>
                <a:picLocks noChangeAspect="1"/>
              </p:cNvPicPr>
              <p:nvPr/>
            </p:nvPicPr>
            <p:blipFill>
              <a:blip r:embed="rId12" cstate="print"/>
              <a:srcRect l="20219" r="27917"/>
              <a:stretch>
                <a:fillRect/>
              </a:stretch>
            </p:blipFill>
            <p:spPr bwMode="auto">
              <a:xfrm>
                <a:off x="4001993" y="1985467"/>
                <a:ext cx="303486" cy="326111"/>
              </a:xfrm>
              <a:prstGeom prst="rect">
                <a:avLst/>
              </a:prstGeom>
              <a:noFill/>
              <a:ln w="9525">
                <a:noFill/>
                <a:miter lim="800000"/>
                <a:headEnd/>
                <a:tailEnd/>
              </a:ln>
            </p:spPr>
          </p:pic>
        </p:grpSp>
        <p:grpSp>
          <p:nvGrpSpPr>
            <p:cNvPr id="89" name="Group 88"/>
            <p:cNvGrpSpPr/>
            <p:nvPr/>
          </p:nvGrpSpPr>
          <p:grpSpPr>
            <a:xfrm>
              <a:off x="3349216" y="1981794"/>
              <a:ext cx="304485" cy="333456"/>
              <a:chOff x="4001993" y="1978122"/>
              <a:chExt cx="304485" cy="333456"/>
            </a:xfrm>
          </p:grpSpPr>
          <p:sp>
            <p:nvSpPr>
              <p:cNvPr id="91" name="Rounded Rectangle 90"/>
              <p:cNvSpPr/>
              <p:nvPr/>
            </p:nvSpPr>
            <p:spPr>
              <a:xfrm>
                <a:off x="4001993" y="1978122"/>
                <a:ext cx="304485" cy="304069"/>
              </a:xfrm>
              <a:prstGeom prst="roundRect">
                <a:avLst>
                  <a:gd name="adj" fmla="val 6511"/>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92" name="Picture 2"/>
              <p:cNvPicPr>
                <a:picLocks noChangeAspect="1"/>
              </p:cNvPicPr>
              <p:nvPr/>
            </p:nvPicPr>
            <p:blipFill>
              <a:blip r:embed="rId12" cstate="print"/>
              <a:srcRect l="20219" r="27917"/>
              <a:stretch>
                <a:fillRect/>
              </a:stretch>
            </p:blipFill>
            <p:spPr bwMode="auto">
              <a:xfrm>
                <a:off x="4001993" y="1985467"/>
                <a:ext cx="303486" cy="326111"/>
              </a:xfrm>
              <a:prstGeom prst="rect">
                <a:avLst/>
              </a:prstGeom>
              <a:noFill/>
              <a:ln w="9525">
                <a:noFill/>
                <a:miter lim="800000"/>
                <a:headEnd/>
                <a:tailEnd/>
              </a:ln>
            </p:spPr>
          </p:pic>
        </p:grpSp>
      </p:grpSp>
      <p:sp>
        <p:nvSpPr>
          <p:cNvPr id="129" name="Text Box 50"/>
          <p:cNvSpPr txBox="1">
            <a:spLocks noChangeArrowheads="1"/>
          </p:cNvSpPr>
          <p:nvPr/>
        </p:nvSpPr>
        <p:spPr bwMode="gray">
          <a:xfrm rot="5400000">
            <a:off x="4173249" y="3995164"/>
            <a:ext cx="49693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err="1">
                <a:solidFill>
                  <a:srgbClr val="000000"/>
                </a:solidFill>
                <a:ea typeface="PMingLiU" pitchFamily="18" charset="-120"/>
                <a:cs typeface="Arial Unicode MS" pitchFamily="34" charset="-128"/>
              </a:rPr>
              <a:t>iSCSI</a:t>
            </a:r>
            <a:endParaRPr lang="en-US" sz="1400" dirty="0">
              <a:solidFill>
                <a:srgbClr val="000000"/>
              </a:solidFill>
              <a:ea typeface="PMingLiU" pitchFamily="18" charset="-120"/>
              <a:cs typeface="Arial Unicode MS" pitchFamily="34" charset="-128"/>
            </a:endParaRPr>
          </a:p>
        </p:txBody>
      </p:sp>
      <p:sp>
        <p:nvSpPr>
          <p:cNvPr id="130" name="Text Box 50"/>
          <p:cNvSpPr txBox="1">
            <a:spLocks noChangeArrowheads="1"/>
          </p:cNvSpPr>
          <p:nvPr/>
        </p:nvSpPr>
        <p:spPr bwMode="gray">
          <a:xfrm rot="5400000">
            <a:off x="7175339" y="4065050"/>
            <a:ext cx="49693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err="1">
                <a:solidFill>
                  <a:srgbClr val="000000"/>
                </a:solidFill>
                <a:ea typeface="PMingLiU" pitchFamily="18" charset="-120"/>
                <a:cs typeface="Arial Unicode MS" pitchFamily="34" charset="-128"/>
              </a:rPr>
              <a:t>iSCSI</a:t>
            </a:r>
            <a:endParaRPr lang="en-US" sz="1400" dirty="0">
              <a:solidFill>
                <a:srgbClr val="000000"/>
              </a:solidFill>
              <a:ea typeface="PMingLiU" pitchFamily="18" charset="-120"/>
              <a:cs typeface="Arial Unicode MS" pitchFamily="34" charset="-128"/>
            </a:endParaRPr>
          </a:p>
        </p:txBody>
      </p:sp>
      <p:sp>
        <p:nvSpPr>
          <p:cNvPr id="134" name="Text Box 50"/>
          <p:cNvSpPr txBox="1">
            <a:spLocks noChangeArrowheads="1"/>
          </p:cNvSpPr>
          <p:nvPr/>
        </p:nvSpPr>
        <p:spPr bwMode="gray">
          <a:xfrm>
            <a:off x="4942393" y="2916793"/>
            <a:ext cx="302968" cy="123111"/>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800" b="1" dirty="0" err="1">
                <a:solidFill>
                  <a:srgbClr val="000000"/>
                </a:solidFill>
                <a:ea typeface="PMingLiU" pitchFamily="18" charset="-120"/>
                <a:cs typeface="Arial Unicode MS" pitchFamily="34" charset="-128"/>
              </a:rPr>
              <a:t>vRPA</a:t>
            </a:r>
            <a:endParaRPr lang="en-US" sz="800" b="1" dirty="0">
              <a:solidFill>
                <a:srgbClr val="000000"/>
              </a:solidFill>
              <a:ea typeface="PMingLiU" pitchFamily="18" charset="-120"/>
              <a:cs typeface="Arial Unicode MS" pitchFamily="34" charset="-128"/>
            </a:endParaRPr>
          </a:p>
        </p:txBody>
      </p:sp>
      <p:sp>
        <p:nvSpPr>
          <p:cNvPr id="135" name="Text Box 50"/>
          <p:cNvSpPr txBox="1">
            <a:spLocks noChangeArrowheads="1"/>
          </p:cNvSpPr>
          <p:nvPr/>
        </p:nvSpPr>
        <p:spPr bwMode="gray">
          <a:xfrm>
            <a:off x="7105476" y="2913554"/>
            <a:ext cx="302968" cy="123111"/>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800" b="1" dirty="0" err="1">
                <a:solidFill>
                  <a:srgbClr val="000000"/>
                </a:solidFill>
                <a:ea typeface="PMingLiU" pitchFamily="18" charset="-120"/>
                <a:cs typeface="Arial Unicode MS" pitchFamily="34" charset="-128"/>
              </a:rPr>
              <a:t>vRPA</a:t>
            </a:r>
            <a:endParaRPr lang="en-US" sz="800" b="1" dirty="0">
              <a:solidFill>
                <a:srgbClr val="000000"/>
              </a:solidFill>
              <a:ea typeface="PMingLiU" pitchFamily="18" charset="-120"/>
              <a:cs typeface="Arial Unicode MS" pitchFamily="34" charset="-128"/>
            </a:endParaRPr>
          </a:p>
        </p:txBody>
      </p:sp>
      <p:pic>
        <p:nvPicPr>
          <p:cNvPr id="195613" name="Picture 64" descr="disc 4 colors"/>
          <p:cNvPicPr>
            <a:picLocks noChangeAspect="1" noChangeArrowheads="1"/>
          </p:cNvPicPr>
          <p:nvPr/>
        </p:nvPicPr>
        <p:blipFill>
          <a:blip r:embed="rId13" cstate="print"/>
          <a:srcRect/>
          <a:stretch>
            <a:fillRect/>
          </a:stretch>
        </p:blipFill>
        <p:spPr bwMode="gray">
          <a:xfrm>
            <a:off x="8440210" y="4510039"/>
            <a:ext cx="791633" cy="635000"/>
          </a:xfrm>
          <a:prstGeom prst="rect">
            <a:avLst/>
          </a:prstGeom>
          <a:noFill/>
          <a:ln w="9525">
            <a:noFill/>
            <a:miter lim="800000"/>
            <a:headEnd/>
            <a:tailEnd/>
          </a:ln>
        </p:spPr>
      </p:pic>
      <p:sp>
        <p:nvSpPr>
          <p:cNvPr id="136" name="Text Box 50"/>
          <p:cNvSpPr txBox="1">
            <a:spLocks noChangeArrowheads="1"/>
          </p:cNvSpPr>
          <p:nvPr/>
        </p:nvSpPr>
        <p:spPr bwMode="gray">
          <a:xfrm rot="7083878">
            <a:off x="2334666" y="2989818"/>
            <a:ext cx="610744" cy="143565"/>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933" b="1" dirty="0">
                <a:solidFill>
                  <a:srgbClr val="000000"/>
                </a:solidFill>
                <a:ea typeface="PMingLiU" pitchFamily="18" charset="-120"/>
                <a:cs typeface="Arial Unicode MS" pitchFamily="34" charset="-128"/>
              </a:rPr>
              <a:t>FC/</a:t>
            </a:r>
            <a:r>
              <a:rPr lang="en-US" sz="933" b="1" dirty="0" err="1">
                <a:solidFill>
                  <a:srgbClr val="000000"/>
                </a:solidFill>
                <a:ea typeface="PMingLiU" pitchFamily="18" charset="-120"/>
                <a:cs typeface="Arial Unicode MS" pitchFamily="34" charset="-128"/>
              </a:rPr>
              <a:t>iSCSI</a:t>
            </a:r>
            <a:endParaRPr lang="en-US" sz="933" b="1" dirty="0">
              <a:solidFill>
                <a:srgbClr val="000000"/>
              </a:solidFill>
              <a:ea typeface="PMingLiU" pitchFamily="18" charset="-120"/>
              <a:cs typeface="Arial Unicode MS" pitchFamily="34" charset="-128"/>
            </a:endParaRPr>
          </a:p>
        </p:txBody>
      </p:sp>
      <p:grpSp>
        <p:nvGrpSpPr>
          <p:cNvPr id="9" name="Group 8"/>
          <p:cNvGrpSpPr/>
          <p:nvPr/>
        </p:nvGrpSpPr>
        <p:grpSpPr>
          <a:xfrm>
            <a:off x="521087" y="1007994"/>
            <a:ext cx="5362328" cy="5653199"/>
            <a:chOff x="-88336" y="223465"/>
            <a:chExt cx="4021746" cy="4239899"/>
          </a:xfrm>
        </p:grpSpPr>
        <p:sp>
          <p:nvSpPr>
            <p:cNvPr id="150" name="Multiply 149"/>
            <p:cNvSpPr/>
            <p:nvPr/>
          </p:nvSpPr>
          <p:spPr>
            <a:xfrm>
              <a:off x="851697" y="454161"/>
              <a:ext cx="2160587" cy="4009203"/>
            </a:xfrm>
            <a:prstGeom prst="mathMultiply">
              <a:avLst/>
            </a:prstGeom>
            <a:solidFill>
              <a:srgbClr val="FF00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3" name="TextBox 82"/>
            <p:cNvSpPr txBox="1"/>
            <p:nvPr/>
          </p:nvSpPr>
          <p:spPr>
            <a:xfrm>
              <a:off x="-88336" y="223465"/>
              <a:ext cx="4021746" cy="346249"/>
            </a:xfrm>
            <a:prstGeom prst="rect">
              <a:avLst/>
            </a:prstGeom>
            <a:noFill/>
          </p:spPr>
          <p:txBody>
            <a:bodyPr wrap="square" rtlCol="0">
              <a:spAutoFit/>
            </a:bodyPr>
            <a:lstStyle/>
            <a:p>
              <a:pPr algn="ctr"/>
              <a:r>
                <a:rPr lang="cs-CZ" sz="2400" b="1" dirty="0" smtClean="0">
                  <a:solidFill>
                    <a:srgbClr val="FF0000"/>
                  </a:solidFill>
                </a:rPr>
                <a:t>VÝPADEK?</a:t>
              </a:r>
              <a:r>
                <a:rPr lang="en-US" sz="2400" b="1" dirty="0" smtClean="0">
                  <a:solidFill>
                    <a:srgbClr val="FF0000"/>
                  </a:solidFill>
                </a:rPr>
                <a:t>!</a:t>
              </a:r>
              <a:endParaRPr lang="en-US" sz="2400" b="1" dirty="0">
                <a:solidFill>
                  <a:srgbClr val="FF0000"/>
                </a:solidFill>
              </a:endParaRPr>
            </a:p>
          </p:txBody>
        </p:sp>
      </p:grpSp>
      <p:sp>
        <p:nvSpPr>
          <p:cNvPr id="139" name="Text Box 50"/>
          <p:cNvSpPr txBox="1">
            <a:spLocks noChangeArrowheads="1"/>
          </p:cNvSpPr>
          <p:nvPr/>
        </p:nvSpPr>
        <p:spPr bwMode="gray">
          <a:xfrm>
            <a:off x="4521533" y="2925055"/>
            <a:ext cx="302968" cy="123111"/>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800" b="1" dirty="0" err="1">
                <a:solidFill>
                  <a:srgbClr val="000000"/>
                </a:solidFill>
                <a:ea typeface="PMingLiU" pitchFamily="18" charset="-120"/>
                <a:cs typeface="Arial Unicode MS" pitchFamily="34" charset="-128"/>
              </a:rPr>
              <a:t>vRPA</a:t>
            </a:r>
            <a:endParaRPr lang="en-US" sz="800" b="1" dirty="0">
              <a:solidFill>
                <a:srgbClr val="000000"/>
              </a:solidFill>
              <a:ea typeface="PMingLiU" pitchFamily="18" charset="-120"/>
              <a:cs typeface="Arial Unicode MS" pitchFamily="34" charset="-128"/>
            </a:endParaRPr>
          </a:p>
        </p:txBody>
      </p:sp>
      <p:sp>
        <p:nvSpPr>
          <p:cNvPr id="141" name="Text Box 50"/>
          <p:cNvSpPr txBox="1">
            <a:spLocks noChangeArrowheads="1"/>
          </p:cNvSpPr>
          <p:nvPr/>
        </p:nvSpPr>
        <p:spPr bwMode="gray">
          <a:xfrm>
            <a:off x="6665454" y="2911285"/>
            <a:ext cx="302968" cy="123111"/>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800" b="1" dirty="0" err="1">
                <a:solidFill>
                  <a:srgbClr val="000000"/>
                </a:solidFill>
                <a:ea typeface="PMingLiU" pitchFamily="18" charset="-120"/>
                <a:cs typeface="Arial Unicode MS" pitchFamily="34" charset="-128"/>
              </a:rPr>
              <a:t>vRPA</a:t>
            </a:r>
            <a:endParaRPr lang="en-US" sz="800" b="1" dirty="0">
              <a:solidFill>
                <a:srgbClr val="000000"/>
              </a:solidFill>
              <a:ea typeface="PMingLiU" pitchFamily="18" charset="-120"/>
              <a:cs typeface="Arial Unicode MS" pitchFamily="34" charset="-128"/>
            </a:endParaRPr>
          </a:p>
        </p:txBody>
      </p:sp>
      <p:grpSp>
        <p:nvGrpSpPr>
          <p:cNvPr id="11" name="Group 10"/>
          <p:cNvGrpSpPr/>
          <p:nvPr/>
        </p:nvGrpSpPr>
        <p:grpSpPr>
          <a:xfrm>
            <a:off x="8805240" y="3954256"/>
            <a:ext cx="1922499" cy="600281"/>
            <a:chOff x="5581150" y="4250161"/>
            <a:chExt cx="1441874" cy="450211"/>
          </a:xfrm>
        </p:grpSpPr>
        <p:sp>
          <p:nvSpPr>
            <p:cNvPr id="137" name="Freeform 52"/>
            <p:cNvSpPr>
              <a:spLocks/>
            </p:cNvSpPr>
            <p:nvPr/>
          </p:nvSpPr>
          <p:spPr bwMode="gray">
            <a:xfrm rot="20815713">
              <a:off x="5649326" y="4312135"/>
              <a:ext cx="575184" cy="282193"/>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p:spPr>
          <p:txBody>
            <a:bodyPr/>
            <a:lstStyle/>
            <a:p>
              <a:pPr>
                <a:defRPr/>
              </a:pPr>
              <a:endParaRPr lang="en-US" sz="2400" dirty="0">
                <a:solidFill>
                  <a:srgbClr val="000000"/>
                </a:solidFill>
              </a:endParaRPr>
            </a:p>
          </p:txBody>
        </p:sp>
        <p:sp>
          <p:nvSpPr>
            <p:cNvPr id="138" name="Freeform 53"/>
            <p:cNvSpPr>
              <a:spLocks/>
            </p:cNvSpPr>
            <p:nvPr/>
          </p:nvSpPr>
          <p:spPr bwMode="gray">
            <a:xfrm rot="21009982">
              <a:off x="5581150" y="4250161"/>
              <a:ext cx="1111630" cy="424359"/>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p:spPr>
          <p:txBody>
            <a:bodyPr/>
            <a:lstStyle/>
            <a:p>
              <a:pPr>
                <a:defRPr/>
              </a:pPr>
              <a:endParaRPr lang="en-US" sz="2400" dirty="0">
                <a:solidFill>
                  <a:srgbClr val="000000"/>
                </a:solidFill>
              </a:endParaRPr>
            </a:p>
          </p:txBody>
        </p:sp>
        <p:sp>
          <p:nvSpPr>
            <p:cNvPr id="140" name="Freeform 53"/>
            <p:cNvSpPr>
              <a:spLocks/>
            </p:cNvSpPr>
            <p:nvPr/>
          </p:nvSpPr>
          <p:spPr bwMode="gray">
            <a:xfrm rot="21108694">
              <a:off x="5581150" y="4326212"/>
              <a:ext cx="1441874" cy="374160"/>
            </a:xfrm>
            <a:custGeom>
              <a:avLst/>
              <a:gdLst>
                <a:gd name="T0" fmla="*/ 2147483647 w 1152"/>
                <a:gd name="T1" fmla="*/ 2147483647 h 232"/>
                <a:gd name="T2" fmla="*/ 2147483647 w 1152"/>
                <a:gd name="T3" fmla="*/ 2147483647 h 232"/>
                <a:gd name="T4" fmla="*/ 0 w 1152"/>
                <a:gd name="T5" fmla="*/ 2147483647 h 232"/>
                <a:gd name="T6" fmla="*/ 0 60000 65536"/>
                <a:gd name="T7" fmla="*/ 0 60000 65536"/>
                <a:gd name="T8" fmla="*/ 0 60000 65536"/>
                <a:gd name="T9" fmla="*/ 0 w 1152"/>
                <a:gd name="T10" fmla="*/ 0 h 232"/>
                <a:gd name="T11" fmla="*/ 1152 w 1152"/>
                <a:gd name="T12" fmla="*/ 232 h 232"/>
              </a:gdLst>
              <a:ahLst/>
              <a:cxnLst>
                <a:cxn ang="T6">
                  <a:pos x="T0" y="T1"/>
                </a:cxn>
                <a:cxn ang="T7">
                  <a:pos x="T2" y="T3"/>
                </a:cxn>
                <a:cxn ang="T8">
                  <a:pos x="T4" y="T5"/>
                </a:cxn>
              </a:cxnLst>
              <a:rect l="T9" t="T10" r="T11" b="T12"/>
              <a:pathLst>
                <a:path w="1152" h="232">
                  <a:moveTo>
                    <a:pt x="1152" y="184"/>
                  </a:moveTo>
                  <a:cubicBezTo>
                    <a:pt x="952" y="92"/>
                    <a:pt x="752" y="0"/>
                    <a:pt x="560" y="8"/>
                  </a:cubicBezTo>
                  <a:cubicBezTo>
                    <a:pt x="368" y="16"/>
                    <a:pt x="100" y="195"/>
                    <a:pt x="0" y="232"/>
                  </a:cubicBezTo>
                </a:path>
              </a:pathLst>
            </a:custGeom>
            <a:noFill/>
            <a:ln w="31750">
              <a:solidFill>
                <a:schemeClr val="accent6"/>
              </a:solidFill>
              <a:round/>
              <a:headEnd type="none" w="med" len="med"/>
              <a:tailEnd type="arrow" w="med" len="med"/>
            </a:ln>
            <a:extLst/>
          </p:spPr>
          <p:txBody>
            <a:bodyPr/>
            <a:lstStyle/>
            <a:p>
              <a:pPr>
                <a:defRPr/>
              </a:pPr>
              <a:endParaRPr lang="en-US" sz="2400" dirty="0">
                <a:solidFill>
                  <a:srgbClr val="000000"/>
                </a:solidFill>
              </a:endParaRPr>
            </a:p>
          </p:txBody>
        </p:sp>
      </p:grpSp>
      <p:sp>
        <p:nvSpPr>
          <p:cNvPr id="142" name="Rectangle 79"/>
          <p:cNvSpPr txBox="1">
            <a:spLocks noChangeArrowheads="1"/>
          </p:cNvSpPr>
          <p:nvPr/>
        </p:nvSpPr>
        <p:spPr>
          <a:xfrm>
            <a:off x="6460970" y="364560"/>
            <a:ext cx="2888877" cy="691515"/>
          </a:xfrm>
          <a:prstGeom prst="rect">
            <a:avLst/>
          </a:prstGeom>
          <a:noFill/>
          <a:ln>
            <a:miter lim="800000"/>
            <a:headEnd/>
            <a:tailEnd/>
          </a:ln>
        </p:spPr>
        <p:txBody>
          <a:bodyPr vert="horz" wrap="square" lIns="91440" tIns="45720" rIns="91440" bIns="45720" numCol="1" rtlCol="0" anchor="ctr" compatLnSpc="1">
            <a:prstTxWarp prst="textNoShape">
              <a:avLst/>
            </a:prstTxWarp>
            <a:normAutofit/>
          </a:bodyPr>
          <a:lstStyle>
            <a:lvl1pPr algn="l" defTabSz="914400" rtl="0" eaLnBrk="1" latinLnBrk="0" hangingPunct="1">
              <a:lnSpc>
                <a:spcPct val="90000"/>
              </a:lnSpc>
              <a:spcBef>
                <a:spcPct val="0"/>
              </a:spcBef>
              <a:buNone/>
              <a:defRPr lang="cs-CZ" sz="4000" kern="1200">
                <a:solidFill>
                  <a:schemeClr val="tx2">
                    <a:lumMod val="50000"/>
                  </a:schemeClr>
                </a:solidFill>
                <a:latin typeface="+mn-lt"/>
                <a:ea typeface="+mj-ea"/>
                <a:cs typeface="+mj-cs"/>
              </a:defRPr>
            </a:lvl1pPr>
          </a:lstStyle>
          <a:p>
            <a:r>
              <a:rPr lang="cs-CZ" dirty="0" smtClean="0">
                <a:solidFill>
                  <a:schemeClr val="tx2"/>
                </a:solidFill>
              </a:rPr>
              <a:t>Skvěle!</a:t>
            </a:r>
            <a:endParaRPr lang="cs-CZ" sz="3200" dirty="0"/>
          </a:p>
        </p:txBody>
      </p:sp>
      <p:sp>
        <p:nvSpPr>
          <p:cNvPr id="102" name="AutoShape 46"/>
          <p:cNvSpPr>
            <a:spLocks noChangeArrowheads="1"/>
          </p:cNvSpPr>
          <p:nvPr/>
        </p:nvSpPr>
        <p:spPr bwMode="gray">
          <a:xfrm>
            <a:off x="7801995" y="2868821"/>
            <a:ext cx="1536700" cy="673839"/>
          </a:xfrm>
          <a:prstGeom prst="wedgeRectCallout">
            <a:avLst>
              <a:gd name="adj1" fmla="val 4147"/>
              <a:gd name="adj2" fmla="val 188722"/>
            </a:avLst>
          </a:prstGeom>
          <a:solidFill>
            <a:schemeClr val="accent1">
              <a:lumMod val="40000"/>
              <a:lumOff val="60000"/>
            </a:schemeClr>
          </a:solidFill>
          <a:ln>
            <a:noFill/>
          </a:ln>
          <a:effectLst/>
          <a:extLst/>
        </p:spPr>
        <p:txBody>
          <a:bodyPr lIns="60960" tIns="73152" rIns="60960" anchor="ctr">
            <a:spAutoFit/>
          </a:bodyPr>
          <a:lstStyle/>
          <a:p>
            <a:pPr marL="232828" indent="-232828">
              <a:lnSpc>
                <a:spcPct val="90000"/>
              </a:lnSpc>
              <a:defRPr/>
            </a:pPr>
            <a:r>
              <a:rPr lang="en-GB" sz="1333" dirty="0">
                <a:solidFill>
                  <a:srgbClr val="000000"/>
                </a:solidFill>
                <a:ea typeface="PMingLiU" pitchFamily="18" charset="-120"/>
              </a:rPr>
              <a:t>6.	Data </a:t>
            </a:r>
            <a:r>
              <a:rPr lang="cs-CZ" sz="1333" dirty="0" smtClean="0">
                <a:solidFill>
                  <a:srgbClr val="000000"/>
                </a:solidFill>
                <a:ea typeface="PMingLiU" pitchFamily="18" charset="-120"/>
              </a:rPr>
              <a:t>jsou zapsána do</a:t>
            </a:r>
            <a:r>
              <a:rPr lang="en-GB" sz="1333" dirty="0" smtClean="0">
                <a:solidFill>
                  <a:srgbClr val="000000"/>
                </a:solidFill>
                <a:ea typeface="PMingLiU" pitchFamily="18" charset="-120"/>
              </a:rPr>
              <a:t> </a:t>
            </a:r>
            <a:r>
              <a:rPr lang="en-GB" sz="1333" dirty="0">
                <a:solidFill>
                  <a:srgbClr val="000000"/>
                </a:solidFill>
                <a:ea typeface="PMingLiU" pitchFamily="18" charset="-120"/>
              </a:rPr>
              <a:t>journal volume</a:t>
            </a:r>
          </a:p>
        </p:txBody>
      </p:sp>
    </p:spTree>
    <p:extLst>
      <p:ext uri="{BB962C8B-B14F-4D97-AF65-F5344CB8AC3E}">
        <p14:creationId xmlns:p14="http://schemas.microsoft.com/office/powerpoint/2010/main" val="161369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56806"/>
                                        </p:tgtEl>
                                        <p:attrNameLst>
                                          <p:attrName>style.visibility</p:attrName>
                                        </p:attrNameLst>
                                      </p:cBhvr>
                                      <p:to>
                                        <p:strVal val="visible"/>
                                      </p:to>
                                    </p:set>
                                    <p:animEffect transition="in" filter="fade">
                                      <p:cBhvr>
                                        <p:cTn id="11" dur="500"/>
                                        <p:tgtEl>
                                          <p:spTgt spid="105680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5682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56808"/>
                                        </p:tgtEl>
                                        <p:attrNameLst>
                                          <p:attrName>style.visibility</p:attrName>
                                        </p:attrNameLst>
                                      </p:cBhvr>
                                      <p:to>
                                        <p:strVal val="visible"/>
                                      </p:to>
                                    </p:set>
                                    <p:animEffect transition="in" filter="fade">
                                      <p:cBhvr>
                                        <p:cTn id="17" dur="500"/>
                                        <p:tgtEl>
                                          <p:spTgt spid="105680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56833"/>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056827"/>
                                        </p:tgtEl>
                                        <p:attrNameLst>
                                          <p:attrName>style.visibility</p:attrName>
                                        </p:attrNameLst>
                                      </p:cBhvr>
                                      <p:to>
                                        <p:strVal val="hidden"/>
                                      </p:to>
                                    </p:set>
                                  </p:childTnLst>
                                </p:cTn>
                              </p:par>
                            </p:childTnLst>
                          </p:cTn>
                        </p:par>
                        <p:par>
                          <p:cTn id="26" fill="hold">
                            <p:stCondLst>
                              <p:cond delay="0"/>
                            </p:stCondLst>
                            <p:childTnLst>
                              <p:par>
                                <p:cTn id="27" presetID="22" presetClass="entr" presetSubtype="8" fill="hold" nodeType="afterEffect">
                                  <p:stCondLst>
                                    <p:cond delay="0"/>
                                  </p:stCondLst>
                                  <p:childTnLst>
                                    <p:set>
                                      <p:cBhvr>
                                        <p:cTn id="28" dur="1" fill="hold">
                                          <p:stCondLst>
                                            <p:cond delay="0"/>
                                          </p:stCondLst>
                                        </p:cTn>
                                        <p:tgtEl>
                                          <p:spTgt spid="1056834"/>
                                        </p:tgtEl>
                                        <p:attrNameLst>
                                          <p:attrName>style.visibility</p:attrName>
                                        </p:attrNameLst>
                                      </p:cBhvr>
                                      <p:to>
                                        <p:strVal val="visible"/>
                                      </p:to>
                                    </p:set>
                                    <p:animEffect transition="in" filter="wipe(left)">
                                      <p:cBhvr>
                                        <p:cTn id="29" dur="500"/>
                                        <p:tgtEl>
                                          <p:spTgt spid="105683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left)">
                                      <p:cBhvr>
                                        <p:cTn id="33" dur="500"/>
                                        <p:tgtEl>
                                          <p:spTgt spid="111"/>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56824"/>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105683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56826"/>
                                        </p:tgtEl>
                                        <p:attrNameLst>
                                          <p:attrName>style.visibility</p:attrName>
                                        </p:attrNameLst>
                                      </p:cBhvr>
                                      <p:to>
                                        <p:strVal val="visible"/>
                                      </p:to>
                                    </p:set>
                                  </p:childTnLst>
                                </p:cTn>
                              </p:par>
                            </p:childTnLst>
                          </p:cTn>
                        </p:par>
                        <p:par>
                          <p:cTn id="46" fill="hold">
                            <p:stCondLst>
                              <p:cond delay="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par>
                                <p:cTn id="50" presetID="10" presetClass="exit" presetSubtype="0" fill="hold" nodeType="withEffect">
                                  <p:stCondLst>
                                    <p:cond delay="0"/>
                                  </p:stCondLst>
                                  <p:childTnLst>
                                    <p:animEffect transition="out" filter="fade">
                                      <p:cBhvr>
                                        <p:cTn id="51" dur="500"/>
                                        <p:tgtEl>
                                          <p:spTgt spid="1056806"/>
                                        </p:tgtEl>
                                      </p:cBhvr>
                                    </p:animEffect>
                                    <p:set>
                                      <p:cBhvr>
                                        <p:cTn id="52" dur="1" fill="hold">
                                          <p:stCondLst>
                                            <p:cond delay="499"/>
                                          </p:stCondLst>
                                        </p:cTn>
                                        <p:tgtEl>
                                          <p:spTgt spid="1056806"/>
                                        </p:tgtEl>
                                        <p:attrNameLst>
                                          <p:attrName>style.visibility</p:attrName>
                                        </p:attrNameLst>
                                      </p:cBhvr>
                                      <p:to>
                                        <p:strVal val="hidden"/>
                                      </p:to>
                                    </p:set>
                                  </p:childTnLst>
                                </p:cTn>
                              </p:par>
                              <p:par>
                                <p:cTn id="53" presetID="22" presetClass="entr" presetSubtype="4"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down)">
                                      <p:cBhvr>
                                        <p:cTn id="55" dur="500"/>
                                        <p:tgtEl>
                                          <p:spTgt spid="71"/>
                                        </p:tgtEl>
                                      </p:cBhvr>
                                    </p:animEffect>
                                  </p:childTnLst>
                                </p:cTn>
                              </p:par>
                              <p:par>
                                <p:cTn id="56" presetID="1" presetClass="exit" presetSubtype="0" fill="hold" nodeType="withEffect">
                                  <p:stCondLst>
                                    <p:cond delay="0"/>
                                  </p:stCondLst>
                                  <p:childTnLst>
                                    <p:set>
                                      <p:cBhvr>
                                        <p:cTn id="57" dur="1" fill="hold">
                                          <p:stCondLst>
                                            <p:cond delay="0"/>
                                          </p:stCondLst>
                                        </p:cTn>
                                        <p:tgtEl>
                                          <p:spTgt spid="10568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56828"/>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05682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05682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7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056808"/>
                                        </p:tgtEl>
                                      </p:cBhvr>
                                    </p:animEffect>
                                    <p:set>
                                      <p:cBhvr>
                                        <p:cTn id="83" dur="1" fill="hold">
                                          <p:stCondLst>
                                            <p:cond delay="499"/>
                                          </p:stCondLst>
                                        </p:cTn>
                                        <p:tgtEl>
                                          <p:spTgt spid="105680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02"/>
                                        </p:tgtEl>
                                        <p:attrNameLst>
                                          <p:attrName>style.visibility</p:attrName>
                                        </p:attrNameLst>
                                      </p:cBhvr>
                                      <p:to>
                                        <p:strVal val="hidden"/>
                                      </p:to>
                                    </p:set>
                                  </p:childTnLst>
                                </p:cTn>
                              </p:par>
                              <p:par>
                                <p:cTn id="86" presetID="22" presetClass="entr" presetSubtype="8" fill="hold" nodeType="with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wipe(left)">
                                      <p:cBhvr>
                                        <p:cTn id="88" dur="500"/>
                                        <p:tgtEl>
                                          <p:spTgt spid="10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left)">
                                      <p:cBhvr>
                                        <p:cTn id="91" dur="500"/>
                                        <p:tgtEl>
                                          <p:spTgt spid="10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left)">
                                      <p:cBhvr>
                                        <p:cTn id="94" dur="500"/>
                                        <p:tgtEl>
                                          <p:spTgt spid="101"/>
                                        </p:tgtEl>
                                      </p:cBhvr>
                                    </p:animEffect>
                                  </p:childTnLst>
                                </p:cTn>
                              </p:par>
                              <p:par>
                                <p:cTn id="95" presetID="22" presetClass="entr" presetSubtype="1"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up)">
                                      <p:cBhvr>
                                        <p:cTn id="97" dur="500"/>
                                        <p:tgtEl>
                                          <p:spTgt spid="93"/>
                                        </p:tgtEl>
                                      </p:cBhvr>
                                    </p:animEffect>
                                  </p:childTnLst>
                                </p:cTn>
                              </p:par>
                              <p:par>
                                <p:cTn id="98" presetID="1" presetClass="exit" presetSubtype="0" fill="hold" nodeType="withEffect">
                                  <p:stCondLst>
                                    <p:cond delay="0"/>
                                  </p:stCondLst>
                                  <p:childTnLst>
                                    <p:set>
                                      <p:cBhvr>
                                        <p:cTn id="99" dur="1" fill="hold">
                                          <p:stCondLst>
                                            <p:cond delay="0"/>
                                          </p:stCondLst>
                                        </p:cTn>
                                        <p:tgtEl>
                                          <p:spTgt spid="93"/>
                                        </p:tgtEl>
                                        <p:attrNameLst>
                                          <p:attrName>style.visibility</p:attrName>
                                        </p:attrNameLst>
                                      </p:cBhvr>
                                      <p:to>
                                        <p:strVal val="hidden"/>
                                      </p:to>
                                    </p:set>
                                  </p:childTnLst>
                                </p:cTn>
                              </p:par>
                              <p:par>
                                <p:cTn id="100" presetID="22" presetClass="entr" presetSubtype="4"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down)">
                                      <p:cBhvr>
                                        <p:cTn id="102" dur="500"/>
                                        <p:tgtEl>
                                          <p:spTgt spid="93"/>
                                        </p:tgtEl>
                                      </p:cBhvr>
                                    </p:animEffect>
                                  </p:childTnLst>
                                </p:cTn>
                              </p:par>
                              <p:par>
                                <p:cTn id="103" presetID="1" presetClass="exit" presetSubtype="0" fill="hold" nodeType="withEffect">
                                  <p:stCondLst>
                                    <p:cond delay="0"/>
                                  </p:stCondLst>
                                  <p:childTnLst>
                                    <p:set>
                                      <p:cBhvr>
                                        <p:cTn id="104" dur="1" fill="hold">
                                          <p:stCondLst>
                                            <p:cond delay="0"/>
                                          </p:stCondLst>
                                        </p:cTn>
                                        <p:tgtEl>
                                          <p:spTgt spid="9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90"/>
                                        </p:tgtEl>
                                        <p:attrNameLst>
                                          <p:attrName>style.visibility</p:attrName>
                                        </p:attrNameLst>
                                      </p:cBhvr>
                                      <p:to>
                                        <p:strVal val="visible"/>
                                      </p:to>
                                    </p:set>
                                  </p:childTnLst>
                                </p:cTn>
                              </p:par>
                            </p:childTnLst>
                          </p:cTn>
                        </p:par>
                        <p:par>
                          <p:cTn id="112" fill="hold">
                            <p:stCondLst>
                              <p:cond delay="0"/>
                            </p:stCondLst>
                            <p:childTnLst>
                              <p:par>
                                <p:cTn id="113" presetID="1" presetClass="exit" presetSubtype="0" fill="hold" grpId="0" nodeType="afterEffect">
                                  <p:stCondLst>
                                    <p:cond delay="0"/>
                                  </p:stCondLst>
                                  <p:childTnLst>
                                    <p:set>
                                      <p:cBhvr>
                                        <p:cTn id="114" dur="1" fill="hold">
                                          <p:stCondLst>
                                            <p:cond delay="0"/>
                                          </p:stCondLst>
                                        </p:cTn>
                                        <p:tgtEl>
                                          <p:spTgt spid="10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0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0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1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90"/>
                                        </p:tgtEl>
                                        <p:attrNameLst>
                                          <p:attrName>style.visibility</p:attrName>
                                        </p:attrNameLst>
                                      </p:cBhvr>
                                      <p:to>
                                        <p:strVal val="hidden"/>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7"/>
                                        </p:tgtEl>
                                        <p:attrNameLst>
                                          <p:attrName>style.visibility</p:attrName>
                                        </p:attrNameLst>
                                      </p:cBhvr>
                                      <p:to>
                                        <p:strVal val="visible"/>
                                      </p:to>
                                    </p:set>
                                  </p:childTnLst>
                                </p:cTn>
                              </p:par>
                              <p:par>
                                <p:cTn id="128" presetID="22" presetClass="entr" presetSubtype="4" fill="hold" nodeType="withEffect">
                                  <p:stCondLst>
                                    <p:cond delay="0"/>
                                  </p:stCondLst>
                                  <p:childTnLst>
                                    <p:set>
                                      <p:cBhvr>
                                        <p:cTn id="129" dur="1" fill="hold">
                                          <p:stCondLst>
                                            <p:cond delay="0"/>
                                          </p:stCondLst>
                                        </p:cTn>
                                        <p:tgtEl>
                                          <p:spTgt spid="148"/>
                                        </p:tgtEl>
                                        <p:attrNameLst>
                                          <p:attrName>style.visibility</p:attrName>
                                        </p:attrNameLst>
                                      </p:cBhvr>
                                      <p:to>
                                        <p:strVal val="visible"/>
                                      </p:to>
                                    </p:set>
                                    <p:animEffect transition="in" filter="wipe(down)">
                                      <p:cBhvr>
                                        <p:cTn id="130" dur="500"/>
                                        <p:tgtEl>
                                          <p:spTgt spid="148"/>
                                        </p:tgtEl>
                                      </p:cBhvr>
                                    </p:animEffect>
                                  </p:childTnLst>
                                </p:cTn>
                              </p:par>
                            </p:childTnLst>
                          </p:cTn>
                        </p:par>
                        <p:par>
                          <p:cTn id="131" fill="hold">
                            <p:stCondLst>
                              <p:cond delay="500"/>
                            </p:stCondLst>
                            <p:childTnLst>
                              <p:par>
                                <p:cTn id="132" presetID="22" presetClass="entr" presetSubtype="4" fill="hold" nodeType="afterEffect">
                                  <p:stCondLst>
                                    <p:cond delay="0"/>
                                  </p:stCondLst>
                                  <p:childTnLst>
                                    <p:set>
                                      <p:cBhvr>
                                        <p:cTn id="133" dur="1" fill="hold">
                                          <p:stCondLst>
                                            <p:cond delay="0"/>
                                          </p:stCondLst>
                                        </p:cTn>
                                        <p:tgtEl>
                                          <p:spTgt spid="147"/>
                                        </p:tgtEl>
                                        <p:attrNameLst>
                                          <p:attrName>style.visibility</p:attrName>
                                        </p:attrNameLst>
                                      </p:cBhvr>
                                      <p:to>
                                        <p:strVal val="visible"/>
                                      </p:to>
                                    </p:set>
                                    <p:animEffect transition="in" filter="wipe(down)">
                                      <p:cBhvr>
                                        <p:cTn id="134" dur="500"/>
                                        <p:tgtEl>
                                          <p:spTgt spid="147"/>
                                        </p:tgtEl>
                                      </p:cBhvr>
                                    </p:animEffect>
                                  </p:childTnLst>
                                </p:cTn>
                              </p:par>
                              <p:par>
                                <p:cTn id="135" presetID="22" presetClass="entr" presetSubtype="4" fill="hold" nodeType="with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wipe(down)">
                                      <p:cBhvr>
                                        <p:cTn id="137" dur="500"/>
                                        <p:tgtEl>
                                          <p:spTgt spid="146"/>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87"/>
                                        </p:tgtEl>
                                        <p:attrNameLst>
                                          <p:attrName>style.visibility</p:attrName>
                                        </p:attrNameLst>
                                      </p:cBhvr>
                                      <p:to>
                                        <p:strVal val="visible"/>
                                      </p:to>
                                    </p:set>
                                  </p:childTnLst>
                                </p:cTn>
                              </p:par>
                            </p:childTnLst>
                          </p:cTn>
                        </p:par>
                        <p:par>
                          <p:cTn id="140" fill="hold">
                            <p:stCondLst>
                              <p:cond delay="1000"/>
                            </p:stCondLst>
                            <p:childTnLst>
                              <p:par>
                                <p:cTn id="141" presetID="1" presetClass="entr" presetSubtype="0" fill="hold" nodeType="afterEffect">
                                  <p:stCondLst>
                                    <p:cond delay="0"/>
                                  </p:stCondLst>
                                  <p:childTnLst>
                                    <p:set>
                                      <p:cBhvr>
                                        <p:cTn id="142" dur="1" fill="hold">
                                          <p:stCondLst>
                                            <p:cond delay="0"/>
                                          </p:stCondLst>
                                        </p:cTn>
                                        <p:tgtEl>
                                          <p:spTgt spid="11"/>
                                        </p:tgtEl>
                                        <p:attrNameLst>
                                          <p:attrName>style.visibility</p:attrName>
                                        </p:attrNameLst>
                                      </p:cBhvr>
                                      <p:to>
                                        <p:strVal val="visible"/>
                                      </p:to>
                                    </p:set>
                                  </p:childTnLst>
                                </p:cTn>
                              </p:par>
                              <p:par>
                                <p:cTn id="143" presetID="1" presetClass="exit" presetSubtype="0" fill="hold" nodeType="withEffect">
                                  <p:stCondLst>
                                    <p:cond delay="0"/>
                                  </p:stCondLst>
                                  <p:childTnLst>
                                    <p:set>
                                      <p:cBhvr>
                                        <p:cTn id="144" dur="1" fill="hold">
                                          <p:stCondLst>
                                            <p:cond delay="0"/>
                                          </p:stCondLst>
                                        </p:cTn>
                                        <p:tgtEl>
                                          <p:spTgt spid="11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2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056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827" grpId="0" animBg="1"/>
      <p:bldP spid="1056827" grpId="1" animBg="1"/>
      <p:bldP spid="1056826" grpId="0" animBg="1"/>
      <p:bldP spid="1056826" grpId="1" animBg="1"/>
      <p:bldP spid="1056828" grpId="0" animBg="1"/>
      <p:bldP spid="1056828" grpId="1" animBg="1"/>
      <p:bldP spid="1056824" grpId="0" animBg="1"/>
      <p:bldP spid="108" grpId="0" animBg="1"/>
      <p:bldP spid="109" grpId="0" animBg="1"/>
      <p:bldP spid="109" grpId="1" animBg="1"/>
      <p:bldP spid="1056833" grpId="0" animBg="1"/>
      <p:bldP spid="1056833" grpId="1" animBg="1"/>
      <p:bldP spid="7" grpId="0"/>
      <p:bldP spid="87" grpId="0" animBg="1"/>
      <p:bldP spid="101" grpId="0" animBg="1"/>
      <p:bldP spid="101" grpId="1" animBg="1"/>
      <p:bldP spid="90" grpId="0" animBg="1"/>
      <p:bldP spid="90" grpId="1" animBg="1"/>
      <p:bldP spid="114" grpId="0" animBg="1"/>
      <p:bldP spid="114" grpId="1" animBg="1"/>
      <p:bldP spid="129" grpId="0"/>
      <p:bldP spid="130" grpId="0"/>
      <p:bldP spid="136" grpId="0"/>
      <p:bldP spid="142" grpId="0" animBg="1"/>
      <p:bldP spid="102" grpId="0" animBg="1"/>
      <p:bldP spid="10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85"/>
          <p:cNvSpPr>
            <a:spLocks noGrp="1"/>
          </p:cNvSpPr>
          <p:nvPr>
            <p:ph type="title"/>
          </p:nvPr>
        </p:nvSpPr>
        <p:spPr bwMode="gray">
          <a:xfrm>
            <a:off x="346709" y="317502"/>
            <a:ext cx="11092183" cy="613833"/>
          </a:xfrm>
        </p:spPr>
        <p:txBody>
          <a:bodyPr>
            <a:normAutofit/>
          </a:bodyPr>
          <a:lstStyle/>
          <a:p>
            <a:r>
              <a:rPr lang="en-US" sz="4000" dirty="0">
                <a:latin typeface="+mn-lt"/>
              </a:rPr>
              <a:t>Architecture Highlights  </a:t>
            </a:r>
          </a:p>
        </p:txBody>
      </p:sp>
      <p:sp>
        <p:nvSpPr>
          <p:cNvPr id="70" name="Content Placeholder 5"/>
          <p:cNvSpPr txBox="1">
            <a:spLocks/>
          </p:cNvSpPr>
          <p:nvPr/>
        </p:nvSpPr>
        <p:spPr>
          <a:xfrm>
            <a:off x="1" y="1193800"/>
            <a:ext cx="11582401" cy="4168968"/>
          </a:xfrm>
          <a:prstGeom prst="rect">
            <a:avLst/>
          </a:prstGeom>
        </p:spPr>
        <p:txBody>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585" lvl="1">
              <a:spcBef>
                <a:spcPts val="0"/>
              </a:spcBef>
              <a:spcAft>
                <a:spcPts val="800"/>
              </a:spcAft>
              <a:buClr>
                <a:schemeClr val="tx2"/>
              </a:buClr>
              <a:buFont typeface="Arial" pitchFamily="34" charset="0"/>
              <a:buChar char="•"/>
            </a:pPr>
            <a:r>
              <a:rPr lang="cs-CZ" sz="2133" b="1" dirty="0" smtClean="0">
                <a:solidFill>
                  <a:schemeClr val="accent1">
                    <a:lumMod val="50000"/>
                  </a:schemeClr>
                </a:solidFill>
                <a:latin typeface="Verdana" pitchFamily="34" charset="0"/>
              </a:rPr>
              <a:t>Žádný</a:t>
            </a:r>
            <a:r>
              <a:rPr lang="en-US" sz="2133" b="1" dirty="0" smtClean="0">
                <a:solidFill>
                  <a:schemeClr val="accent1">
                    <a:lumMod val="50000"/>
                  </a:schemeClr>
                </a:solidFill>
                <a:latin typeface="Verdana" pitchFamily="34" charset="0"/>
              </a:rPr>
              <a:t> </a:t>
            </a:r>
            <a:r>
              <a:rPr lang="en-US" sz="2133" b="1" dirty="0">
                <a:solidFill>
                  <a:schemeClr val="accent1">
                    <a:lumMod val="50000"/>
                  </a:schemeClr>
                </a:solidFill>
                <a:latin typeface="Verdana" pitchFamily="34" charset="0"/>
              </a:rPr>
              <a:t>Single Point of Failure</a:t>
            </a:r>
          </a:p>
          <a:p>
            <a:pPr marL="1142971" lvl="2">
              <a:spcBef>
                <a:spcPts val="0"/>
              </a:spcBef>
              <a:spcAft>
                <a:spcPts val="800"/>
              </a:spcAft>
              <a:buClr>
                <a:schemeClr val="tx2"/>
              </a:buClr>
            </a:pPr>
            <a:r>
              <a:rPr lang="en-US" sz="1867" dirty="0" err="1">
                <a:solidFill>
                  <a:schemeClr val="bg1">
                    <a:lumMod val="50000"/>
                  </a:schemeClr>
                </a:solidFill>
                <a:latin typeface="Verdana" pitchFamily="34" charset="0"/>
              </a:rPr>
              <a:t>vRPA</a:t>
            </a:r>
            <a:r>
              <a:rPr lang="en-US" sz="1867" dirty="0">
                <a:solidFill>
                  <a:schemeClr val="bg1">
                    <a:lumMod val="50000"/>
                  </a:schemeClr>
                </a:solidFill>
                <a:latin typeface="Verdana" pitchFamily="34" charset="0"/>
              </a:rPr>
              <a:t> </a:t>
            </a:r>
            <a:r>
              <a:rPr lang="cs-CZ" sz="1867" dirty="0" smtClean="0">
                <a:solidFill>
                  <a:schemeClr val="bg1">
                    <a:lumMod val="50000"/>
                  </a:schemeClr>
                </a:solidFill>
                <a:latin typeface="Verdana" pitchFamily="34" charset="0"/>
              </a:rPr>
              <a:t>na vysoce dostupné infrastruktuře, každou </a:t>
            </a:r>
            <a:r>
              <a:rPr lang="en-US" sz="1867" dirty="0" smtClean="0">
                <a:solidFill>
                  <a:schemeClr val="bg1">
                    <a:lumMod val="50000"/>
                  </a:schemeClr>
                </a:solidFill>
                <a:latin typeface="Verdana" pitchFamily="34" charset="0"/>
              </a:rPr>
              <a:t>VM </a:t>
            </a:r>
            <a:r>
              <a:rPr lang="cs-CZ" sz="1867" dirty="0" smtClean="0">
                <a:solidFill>
                  <a:schemeClr val="bg1">
                    <a:lumMod val="50000"/>
                  </a:schemeClr>
                </a:solidFill>
                <a:latin typeface="Verdana" pitchFamily="34" charset="0"/>
              </a:rPr>
              <a:t>může replikovat libovolná </a:t>
            </a:r>
            <a:r>
              <a:rPr lang="en-US" sz="1867" dirty="0" err="1" smtClean="0">
                <a:solidFill>
                  <a:schemeClr val="bg1">
                    <a:lumMod val="50000"/>
                  </a:schemeClr>
                </a:solidFill>
                <a:latin typeface="Verdana" pitchFamily="34" charset="0"/>
              </a:rPr>
              <a:t>vRPA</a:t>
            </a:r>
            <a:r>
              <a:rPr lang="en-US" sz="1867" dirty="0" smtClean="0">
                <a:solidFill>
                  <a:schemeClr val="bg1">
                    <a:lumMod val="50000"/>
                  </a:schemeClr>
                </a:solidFill>
                <a:latin typeface="Verdana" pitchFamily="34" charset="0"/>
              </a:rPr>
              <a:t> (</a:t>
            </a:r>
            <a:r>
              <a:rPr lang="cs-CZ" sz="1867" dirty="0" smtClean="0">
                <a:solidFill>
                  <a:schemeClr val="bg1">
                    <a:lumMod val="50000"/>
                  </a:schemeClr>
                </a:solidFill>
                <a:latin typeface="Verdana" pitchFamily="34" charset="0"/>
              </a:rPr>
              <a:t>na jakémkoliv </a:t>
            </a:r>
            <a:r>
              <a:rPr lang="cs-CZ" sz="1867" dirty="0" err="1" smtClean="0">
                <a:solidFill>
                  <a:schemeClr val="bg1">
                    <a:lumMod val="50000"/>
                  </a:schemeClr>
                </a:solidFill>
                <a:latin typeface="Verdana" pitchFamily="34" charset="0"/>
              </a:rPr>
              <a:t>ESXi</a:t>
            </a:r>
            <a:r>
              <a:rPr lang="en-US" sz="1867" dirty="0" smtClean="0">
                <a:solidFill>
                  <a:schemeClr val="bg1">
                    <a:lumMod val="50000"/>
                  </a:schemeClr>
                </a:solidFill>
                <a:latin typeface="Verdana" pitchFamily="34" charset="0"/>
              </a:rPr>
              <a:t>)</a:t>
            </a:r>
            <a:endParaRPr lang="en-US" sz="1867" dirty="0">
              <a:solidFill>
                <a:schemeClr val="bg1">
                  <a:lumMod val="50000"/>
                </a:schemeClr>
              </a:solidFill>
              <a:latin typeface="Verdana" pitchFamily="34" charset="0"/>
            </a:endParaRPr>
          </a:p>
          <a:p>
            <a:pPr marL="609585" lvl="1">
              <a:spcBef>
                <a:spcPts val="0"/>
              </a:spcBef>
              <a:spcAft>
                <a:spcPts val="800"/>
              </a:spcAft>
              <a:buClr>
                <a:schemeClr val="tx2"/>
              </a:buClr>
              <a:buFont typeface="Arial" pitchFamily="34" charset="0"/>
              <a:buChar char="•"/>
            </a:pPr>
            <a:r>
              <a:rPr lang="en-US" sz="2133" b="1" dirty="0" smtClean="0">
                <a:solidFill>
                  <a:schemeClr val="accent1">
                    <a:lumMod val="50000"/>
                  </a:schemeClr>
                </a:solidFill>
                <a:latin typeface="Verdana" pitchFamily="34" charset="0"/>
              </a:rPr>
              <a:t>Minim</a:t>
            </a:r>
            <a:r>
              <a:rPr lang="cs-CZ" sz="2133" b="1" dirty="0" err="1" smtClean="0">
                <a:solidFill>
                  <a:schemeClr val="accent1">
                    <a:lumMod val="50000"/>
                  </a:schemeClr>
                </a:solidFill>
                <a:latin typeface="Verdana" pitchFamily="34" charset="0"/>
              </a:rPr>
              <a:t>ální</a:t>
            </a:r>
            <a:r>
              <a:rPr lang="cs-CZ" sz="2133" b="1" dirty="0" smtClean="0">
                <a:solidFill>
                  <a:schemeClr val="accent1">
                    <a:lumMod val="50000"/>
                  </a:schemeClr>
                </a:solidFill>
                <a:latin typeface="Verdana" pitchFamily="34" charset="0"/>
              </a:rPr>
              <a:t> nároky na přenosové pásmo</a:t>
            </a:r>
            <a:endParaRPr lang="en-US" sz="2133" b="1" dirty="0">
              <a:solidFill>
                <a:schemeClr val="accent1">
                  <a:lumMod val="50000"/>
                </a:schemeClr>
              </a:solidFill>
              <a:latin typeface="Verdana" pitchFamily="34" charset="0"/>
            </a:endParaRPr>
          </a:p>
          <a:p>
            <a:pPr marL="1142971" lvl="2">
              <a:spcBef>
                <a:spcPts val="0"/>
              </a:spcBef>
              <a:spcAft>
                <a:spcPts val="800"/>
              </a:spcAft>
              <a:buClr>
                <a:schemeClr val="tx2"/>
              </a:buClr>
            </a:pPr>
            <a:r>
              <a:rPr lang="cs-CZ" sz="1867" dirty="0" smtClean="0">
                <a:solidFill>
                  <a:schemeClr val="bg1">
                    <a:lumMod val="50000"/>
                  </a:schemeClr>
                </a:solidFill>
                <a:latin typeface="Verdana" pitchFamily="34" charset="0"/>
              </a:rPr>
              <a:t>Komprese </a:t>
            </a:r>
            <a:r>
              <a:rPr lang="en-US" sz="1867" dirty="0" smtClean="0">
                <a:solidFill>
                  <a:schemeClr val="bg1">
                    <a:lumMod val="50000"/>
                  </a:schemeClr>
                </a:solidFill>
                <a:latin typeface="Verdana" pitchFamily="34" charset="0"/>
              </a:rPr>
              <a:t>&amp; </a:t>
            </a:r>
            <a:r>
              <a:rPr lang="en-US" sz="1867" dirty="0" err="1" smtClean="0">
                <a:solidFill>
                  <a:schemeClr val="bg1">
                    <a:lumMod val="50000"/>
                  </a:schemeClr>
                </a:solidFill>
                <a:latin typeface="Verdana" pitchFamily="34" charset="0"/>
              </a:rPr>
              <a:t>Dedupli</a:t>
            </a:r>
            <a:r>
              <a:rPr lang="cs-CZ" sz="1867" dirty="0" err="1" smtClean="0">
                <a:solidFill>
                  <a:schemeClr val="bg1">
                    <a:lumMod val="50000"/>
                  </a:schemeClr>
                </a:solidFill>
                <a:latin typeface="Verdana" pitchFamily="34" charset="0"/>
              </a:rPr>
              <a:t>kace</a:t>
            </a:r>
            <a:endParaRPr lang="en-US" sz="1867" dirty="0">
              <a:solidFill>
                <a:schemeClr val="bg1">
                  <a:lumMod val="50000"/>
                </a:schemeClr>
              </a:solidFill>
              <a:latin typeface="Verdana" pitchFamily="34" charset="0"/>
            </a:endParaRPr>
          </a:p>
          <a:p>
            <a:pPr marL="609585" lvl="1">
              <a:spcBef>
                <a:spcPts val="0"/>
              </a:spcBef>
              <a:spcAft>
                <a:spcPts val="800"/>
              </a:spcAft>
              <a:buClr>
                <a:schemeClr val="tx2"/>
              </a:buClr>
              <a:buFont typeface="Arial" pitchFamily="34" charset="0"/>
              <a:buChar char="•"/>
            </a:pPr>
            <a:r>
              <a:rPr lang="en-US" sz="2133" b="1" dirty="0" err="1" smtClean="0">
                <a:solidFill>
                  <a:schemeClr val="accent1">
                    <a:lumMod val="50000"/>
                  </a:schemeClr>
                </a:solidFill>
                <a:latin typeface="Verdana" pitchFamily="34" charset="0"/>
              </a:rPr>
              <a:t>Flexib</a:t>
            </a:r>
            <a:r>
              <a:rPr lang="cs-CZ" sz="2133" b="1" dirty="0" err="1" smtClean="0">
                <a:solidFill>
                  <a:schemeClr val="accent1">
                    <a:lumMod val="50000"/>
                  </a:schemeClr>
                </a:solidFill>
                <a:latin typeface="Verdana" pitchFamily="34" charset="0"/>
              </a:rPr>
              <a:t>ilní</a:t>
            </a:r>
            <a:r>
              <a:rPr lang="en-US" sz="2133" b="1" dirty="0" smtClean="0">
                <a:solidFill>
                  <a:schemeClr val="accent1">
                    <a:lumMod val="50000"/>
                  </a:schemeClr>
                </a:solidFill>
                <a:latin typeface="Verdana" pitchFamily="34" charset="0"/>
              </a:rPr>
              <a:t> </a:t>
            </a:r>
            <a:r>
              <a:rPr lang="cs-CZ" sz="2133" b="1" dirty="0" smtClean="0">
                <a:solidFill>
                  <a:schemeClr val="accent1">
                    <a:lumMod val="50000"/>
                  </a:schemeClr>
                </a:solidFill>
                <a:latin typeface="Verdana" pitchFamily="34" charset="0"/>
              </a:rPr>
              <a:t>instalace</a:t>
            </a:r>
            <a:r>
              <a:rPr lang="en-US" sz="2133" b="1" dirty="0" smtClean="0">
                <a:solidFill>
                  <a:schemeClr val="accent1">
                    <a:lumMod val="50000"/>
                  </a:schemeClr>
                </a:solidFill>
                <a:latin typeface="Verdana" pitchFamily="34" charset="0"/>
              </a:rPr>
              <a:t> </a:t>
            </a:r>
            <a:endParaRPr lang="en-US" sz="2133" b="1" dirty="0">
              <a:solidFill>
                <a:schemeClr val="accent1">
                  <a:lumMod val="50000"/>
                </a:schemeClr>
              </a:solidFill>
              <a:latin typeface="Verdana" pitchFamily="34" charset="0"/>
            </a:endParaRPr>
          </a:p>
          <a:p>
            <a:pPr marL="1142971" lvl="2">
              <a:spcBef>
                <a:spcPts val="0"/>
              </a:spcBef>
              <a:spcAft>
                <a:spcPts val="800"/>
              </a:spcAft>
              <a:buClr>
                <a:schemeClr val="tx2"/>
              </a:buClr>
            </a:pPr>
            <a:r>
              <a:rPr lang="en-US" sz="1867" dirty="0" err="1" smtClean="0">
                <a:solidFill>
                  <a:schemeClr val="bg1">
                    <a:lumMod val="50000"/>
                  </a:schemeClr>
                </a:solidFill>
                <a:latin typeface="Verdana" pitchFamily="34" charset="0"/>
              </a:rPr>
              <a:t>vRPA</a:t>
            </a:r>
            <a:r>
              <a:rPr lang="cs-CZ" sz="1867" dirty="0" smtClean="0">
                <a:solidFill>
                  <a:schemeClr val="bg1">
                    <a:lumMod val="50000"/>
                  </a:schemeClr>
                </a:solidFill>
                <a:latin typeface="Verdana" pitchFamily="34" charset="0"/>
              </a:rPr>
              <a:t> lze umístit na jiný </a:t>
            </a:r>
            <a:r>
              <a:rPr lang="en-US" sz="1867" dirty="0" err="1" smtClean="0">
                <a:solidFill>
                  <a:schemeClr val="bg1">
                    <a:lumMod val="50000"/>
                  </a:schemeClr>
                </a:solidFill>
                <a:latin typeface="Verdana" pitchFamily="34" charset="0"/>
              </a:rPr>
              <a:t>ESXi</a:t>
            </a:r>
            <a:r>
              <a:rPr lang="en-US" sz="1867" dirty="0" smtClean="0">
                <a:solidFill>
                  <a:schemeClr val="bg1">
                    <a:lumMod val="50000"/>
                  </a:schemeClr>
                </a:solidFill>
                <a:latin typeface="Verdana" pitchFamily="34" charset="0"/>
              </a:rPr>
              <a:t> cluster </a:t>
            </a:r>
            <a:r>
              <a:rPr lang="cs-CZ" sz="1867" dirty="0" smtClean="0">
                <a:solidFill>
                  <a:schemeClr val="bg1">
                    <a:lumMod val="50000"/>
                  </a:schemeClr>
                </a:solidFill>
                <a:latin typeface="Verdana" pitchFamily="34" charset="0"/>
              </a:rPr>
              <a:t>než chráněné </a:t>
            </a:r>
            <a:r>
              <a:rPr lang="en-US" sz="1867" dirty="0" smtClean="0">
                <a:solidFill>
                  <a:schemeClr val="bg1">
                    <a:lumMod val="50000"/>
                  </a:schemeClr>
                </a:solidFill>
                <a:latin typeface="Verdana" pitchFamily="34" charset="0"/>
              </a:rPr>
              <a:t>VM</a:t>
            </a:r>
          </a:p>
          <a:p>
            <a:pPr marL="609585" lvl="1">
              <a:spcBef>
                <a:spcPts val="0"/>
              </a:spcBef>
              <a:spcAft>
                <a:spcPts val="800"/>
              </a:spcAft>
              <a:buClr>
                <a:schemeClr val="tx2"/>
              </a:buClr>
              <a:buFont typeface="Arial" pitchFamily="34" charset="0"/>
              <a:buChar char="•"/>
            </a:pPr>
            <a:r>
              <a:rPr lang="cs-CZ" sz="2133" b="1" dirty="0" smtClean="0">
                <a:solidFill>
                  <a:schemeClr val="accent1">
                    <a:lumMod val="50000"/>
                  </a:schemeClr>
                </a:solidFill>
                <a:latin typeface="Verdana" pitchFamily="34" charset="0"/>
              </a:rPr>
              <a:t>Krátké trvání obnovy</a:t>
            </a:r>
            <a:endParaRPr lang="en-US" sz="2133" b="1" dirty="0" smtClean="0">
              <a:solidFill>
                <a:schemeClr val="accent1">
                  <a:lumMod val="50000"/>
                </a:schemeClr>
              </a:solidFill>
              <a:latin typeface="Verdana" pitchFamily="34" charset="0"/>
            </a:endParaRPr>
          </a:p>
          <a:p>
            <a:pPr marL="1142971" lvl="2">
              <a:spcBef>
                <a:spcPts val="0"/>
              </a:spcBef>
              <a:spcAft>
                <a:spcPts val="800"/>
              </a:spcAft>
              <a:buClr>
                <a:schemeClr val="tx2"/>
              </a:buClr>
            </a:pPr>
            <a:r>
              <a:rPr lang="en-US" sz="1867" dirty="0" smtClean="0">
                <a:solidFill>
                  <a:schemeClr val="bg1">
                    <a:lumMod val="50000"/>
                  </a:schemeClr>
                </a:solidFill>
                <a:latin typeface="Verdana" pitchFamily="34" charset="0"/>
              </a:rPr>
              <a:t>No </a:t>
            </a:r>
            <a:r>
              <a:rPr lang="en-US" sz="1867" dirty="0">
                <a:solidFill>
                  <a:schemeClr val="bg1">
                    <a:lumMod val="50000"/>
                  </a:schemeClr>
                </a:solidFill>
                <a:latin typeface="Verdana" pitchFamily="34" charset="0"/>
              </a:rPr>
              <a:t>data copying when accessing image, just roll the journal, </a:t>
            </a:r>
            <a:br>
              <a:rPr lang="en-US" sz="1867" dirty="0">
                <a:solidFill>
                  <a:schemeClr val="bg1">
                    <a:lumMod val="50000"/>
                  </a:schemeClr>
                </a:solidFill>
                <a:latin typeface="Verdana" pitchFamily="34" charset="0"/>
              </a:rPr>
            </a:br>
            <a:r>
              <a:rPr lang="en-US" sz="1867" dirty="0">
                <a:solidFill>
                  <a:schemeClr val="bg1">
                    <a:lumMod val="50000"/>
                  </a:schemeClr>
                </a:solidFill>
                <a:latin typeface="Verdana" pitchFamily="34" charset="0"/>
              </a:rPr>
              <a:t>disks are attached </a:t>
            </a:r>
            <a:r>
              <a:rPr lang="en-US" sz="1867" dirty="0" err="1">
                <a:solidFill>
                  <a:schemeClr val="bg1">
                    <a:lumMod val="50000"/>
                  </a:schemeClr>
                </a:solidFill>
                <a:latin typeface="Verdana" pitchFamily="34" charset="0"/>
              </a:rPr>
              <a:t>ro</a:t>
            </a:r>
            <a:r>
              <a:rPr lang="en-US" sz="1867" dirty="0">
                <a:solidFill>
                  <a:schemeClr val="bg1">
                    <a:lumMod val="50000"/>
                  </a:schemeClr>
                </a:solidFill>
                <a:latin typeface="Verdana" pitchFamily="34" charset="0"/>
              </a:rPr>
              <a:t> replica</a:t>
            </a:r>
          </a:p>
          <a:p>
            <a:pPr marL="609585" lvl="1">
              <a:spcBef>
                <a:spcPts val="0"/>
              </a:spcBef>
              <a:spcAft>
                <a:spcPts val="800"/>
              </a:spcAft>
              <a:buClr>
                <a:schemeClr val="tx2"/>
              </a:buClr>
              <a:buFont typeface="Arial" pitchFamily="34" charset="0"/>
              <a:buChar char="•"/>
            </a:pPr>
            <a:r>
              <a:rPr lang="en-US" sz="2133" b="1" dirty="0">
                <a:solidFill>
                  <a:schemeClr val="accent1">
                    <a:lumMod val="50000"/>
                  </a:schemeClr>
                </a:solidFill>
                <a:latin typeface="Verdana" pitchFamily="34" charset="0"/>
              </a:rPr>
              <a:t>“DVR-like” roll-back </a:t>
            </a:r>
          </a:p>
          <a:p>
            <a:pPr marL="1142971" lvl="2">
              <a:spcBef>
                <a:spcPts val="0"/>
              </a:spcBef>
              <a:spcAft>
                <a:spcPts val="800"/>
              </a:spcAft>
              <a:buClr>
                <a:schemeClr val="tx2"/>
              </a:buClr>
            </a:pPr>
            <a:r>
              <a:rPr lang="cs-CZ" sz="1867" dirty="0" smtClean="0">
                <a:solidFill>
                  <a:schemeClr val="bg1">
                    <a:lumMod val="50000"/>
                  </a:schemeClr>
                </a:solidFill>
                <a:latin typeface="Verdana" pitchFamily="34" charset="0"/>
              </a:rPr>
              <a:t>Snadné posouvání mezi jednotlivými </a:t>
            </a:r>
            <a:r>
              <a:rPr lang="en-US" sz="1867" dirty="0" smtClean="0">
                <a:solidFill>
                  <a:schemeClr val="bg1">
                    <a:lumMod val="50000"/>
                  </a:schemeClr>
                </a:solidFill>
                <a:latin typeface="Verdana" pitchFamily="34" charset="0"/>
              </a:rPr>
              <a:t>point-in</a:t>
            </a:r>
            <a:r>
              <a:rPr lang="cs-CZ" sz="1867" dirty="0" smtClean="0">
                <a:solidFill>
                  <a:schemeClr val="bg1">
                    <a:lumMod val="50000"/>
                  </a:schemeClr>
                </a:solidFill>
                <a:latin typeface="Verdana" pitchFamily="34" charset="0"/>
              </a:rPr>
              <a:t>-</a:t>
            </a:r>
            <a:r>
              <a:rPr lang="en-US" sz="1867" dirty="0" smtClean="0">
                <a:solidFill>
                  <a:schemeClr val="bg1">
                    <a:lumMod val="50000"/>
                  </a:schemeClr>
                </a:solidFill>
                <a:latin typeface="Verdana" pitchFamily="34" charset="0"/>
              </a:rPr>
              <a:t>time </a:t>
            </a:r>
            <a:r>
              <a:rPr lang="cs-CZ" sz="1867" dirty="0" smtClean="0">
                <a:solidFill>
                  <a:schemeClr val="bg1">
                    <a:lumMod val="50000"/>
                  </a:schemeClr>
                </a:solidFill>
                <a:latin typeface="Verdana" pitchFamily="34" charset="0"/>
              </a:rPr>
              <a:t>kopiemi při </a:t>
            </a:r>
            <a:r>
              <a:rPr lang="en-US" sz="1867" dirty="0" smtClean="0">
                <a:solidFill>
                  <a:schemeClr val="bg1">
                    <a:lumMod val="50000"/>
                  </a:schemeClr>
                </a:solidFill>
                <a:latin typeface="Verdana" pitchFamily="34" charset="0"/>
              </a:rPr>
              <a:t> </a:t>
            </a:r>
            <a:r>
              <a:rPr lang="en-US" sz="1867" dirty="0">
                <a:solidFill>
                  <a:schemeClr val="bg1">
                    <a:lumMod val="50000"/>
                  </a:schemeClr>
                </a:solidFill>
                <a:latin typeface="Verdana" pitchFamily="34" charset="0"/>
              </a:rPr>
              <a:t/>
            </a:r>
            <a:br>
              <a:rPr lang="en-US" sz="1867" dirty="0">
                <a:solidFill>
                  <a:schemeClr val="bg1">
                    <a:lumMod val="50000"/>
                  </a:schemeClr>
                </a:solidFill>
                <a:latin typeface="Verdana" pitchFamily="34" charset="0"/>
              </a:rPr>
            </a:br>
            <a:r>
              <a:rPr lang="cs-CZ" sz="1867" dirty="0" smtClean="0">
                <a:solidFill>
                  <a:schemeClr val="bg1">
                    <a:lumMod val="50000"/>
                  </a:schemeClr>
                </a:solidFill>
                <a:latin typeface="Verdana" pitchFamily="34" charset="0"/>
              </a:rPr>
              <a:t>testování obnovy</a:t>
            </a:r>
            <a:endParaRPr lang="en-US" sz="2133" b="1" dirty="0">
              <a:solidFill>
                <a:schemeClr val="accent1">
                  <a:lumMod val="50000"/>
                </a:schemeClr>
              </a:solidFill>
              <a:latin typeface="Verdana" pitchFamily="34" charset="0"/>
            </a:endParaRPr>
          </a:p>
        </p:txBody>
      </p:sp>
      <p:sp>
        <p:nvSpPr>
          <p:cNvPr id="2" name="AutoShape 2" descr="data:image/png;base64,iVBORw0KGgoAAAANSUhEUgAAAOEAAADhCAMAAAAJbSJIAAAAe1BMVEX///8UdNsAbtoAbNkAatkAcNoMctv6/f8jetzc5vjb6PkAaNkAbdm80/Mofd0xgd70+P3o8fvj7fqLtOuYu+y0zfHQ4PZnneUAZNiEr+lXlON/rOmsyPDD1/Q5hd/L3fWjwu5Lj+FkmuR0peefv+1Sj+FFiuB9p+eTuOzwtxS/AAAKMklEQVR4nO2daX+yOBDACyEBjZwKeJ9d2+//CRewtmhpzRyAu+X/2zf74mkYk8yRmWReXgYGBgYGBgYGBgYGBgYGBgYAuFGcjK4kceT2/UFsuFGWzk6H0LOk7egLji0tLzycZmn2H5c08RfLwHGELZWyiv++qP5f2sJxguXUT/r+UBTjfW5rYdfFakbZQtv5ftz3B4OI/JMnJvKxdJ9SyonwTn7U94eb4aZHKaSxcF8U/+qYPv22dDe5FoDJu59KofPNMwuZTD3U7N3OpDd9Vs2THYVNFO+CLY5Z38I04IeaOn1fSB36fQt0Rxo62M3XjHLCtG+havgBs3wXGYNnmcfdVvPLV8mot7u+hSuI8xbm71NGJ4/7FnAm+fRLE1LOepUvC0R7E3hBiaBH07FoXb6LjIue5BuHogP5SkTYS+Qxa0mDNqF097sxWnY1gRfEsuPQauS1q0K/I71RlwKu592t0Ctqvu5OwJXuXL4SvepKwI634Bdi2Yl8UcgTBWKwww70TRJ0rWPqyKD1+D9W3euYOkq17Ipnnfhpv4ooWnVTs55nsBJRtShi3PsMlijR2kJNnmAGS5RqSd1EwXMIWIgYtGM0QqqZUFLaJRJ9KH5Fhm0IuCQYelUmmLxz/jYtecvPXnn2T5DTbsG7WeFdNSXkdurH9XyEG/uLrSQoLsHuo67Rzratz+tm5Revz9ogwdiMZo40RnPkhwhr8ZtuTxbWBPmX56zxYuThfmphzR7lytyZhVv/yuNUqEuUGlXzhclHRAtcPC0Ztc3MwXyBOJsa5uSMmkaH7XhqjNIyoPFxv6HmOmQMEYtISlhSZacQG0ExGf4FYgnZW6gaiLYIj4LnNDzDCHhADHTAiMgRSSH87ckRNdIRbhpVQBdwBp9CtNOIcH0FWZ/G8DiAsP/hOk1Jajicw1Uc4awohu8ImdME3MHtlEPZ/BliPFqufwv+UcU7acB38LZXW8p4PtibIRth+FbUlKIUuKUQVEdqDJ9EgsVIwbvCpofeK7DJcPDVU+AVoyQ9ZovA9gm/M3zwFBLVzAW4snGwOxGx6TmqX93O1FsGHknyHICtwF6GxtngI3ggsiK9AFenEuXqJ3C1fWYR8OXlDDdSmEzGFKy1xSuThK/gH9eewkdxPegolubKesXwgyEPruM2HTuINyDc4Q14EHjYJN/YJHyDDw4OouBGyRJ8Zdk+/GABbIpTxBh8JZKIE1oBdU7hxtCaswn48gJPBEFNItz9LdQZo4RwRQ51+hEbQWHOSH/iAP+BgWrgBF+k1COhGxAHYPIEGgG+SizJWW++QGQxQLsE7vs+gYQgv3+PSD33LuFkDxgAsQ36lxCkCDAVEsCd/jsITWcp2/zvJ5ikb9/WonCqzINEhDWE/YQPQZXZACziAlXgxRYeogLEAttcEyxR1R+IEO0n4MFpiTLOW7oB5u9zxofw07aKwDSCilClHywZ5w8w1R8FjqnzjUjiVbAFiLgCHkDqEhH9VrBZRIy9LzGOgmfIWlll8dTSIY75LtimZQsYh6JC7FkkxK4h80WEcihKlGSREF0xb+xWITWZxTSJ8KTep4SGOSj0NiirWhnSa/Dj4E8Mh48sQoE5PUUKT61/YqrqEGVQX2OQS5QIK8h49IRyg5JcmjzFVraX2Gbx0wi/TAo07VmZMfZSQIVjVr8/It5jJpl9gpop0J1IiMs4fwCvw+hBQkoJPaJQECMhLvysj4OtTnQJdqrCMQvCqXNYfCbSZOAurtToaJWW1wNRrg3helzXEuIqvff0pxpMJSRu9xIBD4Z3DI9tGNpDkk/zORa0ACxiGNTUp6H4pV9Aiz7fGH5XU7+UElvURhMg3wZeY9Y0pqE/RfHua9ig41P0yckNpuEpPsa/wQFU0yHKdxowrjNFn9PcAqn5XrM86mN8TsOzYgrM7T4uU3KP8Vkb9rz0HvNUDaZ8pwHj81L0eeUd5kXR8ILrRozPvLF5i3uUcf0HzzY0z1sgc0/f0aYSvvPsC+PcEzJ/+B1tOiI2FXOHcf6QSbMBSgeQGdE7zHPAyDz+d4Tp1UB4cX4TgDw+qhajAVNlyhLNgGoxUPU0DZj6+pgSrAYA9TS4cpYGzO6Y4N++uR0MUtCDqIFuRp4fz+Irk3EC1bVhahObUc4ii92fSVK214hBtYmY+tKfkMLyfobyVtQdsHtlPEHwBx098warpGcLoLoDWOvCZRE7BFirzxSwdQj4kjWbvVATceHasOsWNkUDTuqxRcHBerep2I2bSMmvMX4AvvfEc/hlqcc5GqaTPfg1cp5lahBd7FhWC+LGDjlPWmJyCB2z2EtEgTLLybdJcMEjIaYYC36Xu4HJ4+vdLBJi7nLz5EostTzN0t1vLStZJETdx2fSNVUfRy3Df/LpejNuEDRmWCvIChemY9oKVXWsFIWF3x6n+82o9iAtx6EQtvqDyVLdUknqSG+7XO3LNqQM2Xv8AzX4UtYak9I1qzqR3vQhLduQlp6c5Njt6PdpOCbR2b+44916mv8TSO18k5Qn3Yx/fYtQzPpBTYu7UbJL30+HwCo7sHLGLoR3ovA15VdkgxaPkiydrZaeLuZUMDQ1I93Vgb/Xdjf4r15bnG1eV/SzUtJ7bcRyT6P3RRGPa95AfFKFWg5pcCQcEyeR+G4i+cBdabnNCxs/jn/y24heG/mhA3qBVOnNTIRQ3va42vvfW43T4kP65QDyNvn8lLL5Q2njre3ybeZn1w9zaUaX/gYtg8W4M+vqw5vR1uHtPd3T1ijLrU7MW9C3hJbtNNj4izNO+9M8jYMw73nX0XFl498O3vxi4/na1XB1tyS6p7VMcJz5r6vj2XK0mNB7sbC9yY6+lnul8L5vcaOxv14UkhLhe5kK965/TcRmv2pDtfWMrTup1wTmTQphR7rixNvfAt2j5Iqyv68nags33h4l+D4z18/5dsmE3ACMt88MvV7iPvlFTt9x9wqiX2hRYX0WY+oBCX+/J1rPrkpE69Kxq+raRV2ibfTsovddU5eua1XnNaKA7fRd+wO98/7//Q//QA/LP9CH9A/0kv0D/YD/QE/nP9CX++X/31u9YMV15QQG+OYtgTWuJyMJNWePJn5j5HWtb6THHA8+Iup4M4plNzqmzkx3t1KVZjx0MmfMVmX/CBHyPWgPY9GJD6e4TrYxZEHrMioRtOyIPmDGUGrwG1L2sgPrxLnT3jQqJ2/d0TZgt21Jqyq9Jebo2fCDFuZROQFf0xM6acgso3JC2sNv/Pih5tM5UofPNH9XsqPgiRxtcezXQPxMMvUEdSKl8KYdxPFo3E2uBfpEW0mh8w1Hh8FWcdOjRM1k8a+O6dOLdyHyT56YAKZSyYnwTn73ARKF8T4vK2UfS6lsoe1831f0QCPxp8vAudQ+W7d13upSMOQ4wXLqP7NmeYwbZensdAg9S9rXK4iOLS0vPJxm6fdCvv8ubhQnoyvJb5doBgYGBgYGBgYGBgYGBgYGBhr4FyLXtGFudRMoAAAAAElFTkSuQmC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pic>
        <p:nvPicPr>
          <p:cNvPr id="3076" name="Picture 4" descr="C:\Users\bairoa1\Downloads\Highlightmarker-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009" y="2548283"/>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6368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cs-CZ" dirty="0" smtClean="0"/>
              <a:t>ředstavení Data Force, s.r.o.</a:t>
            </a:r>
            <a:endParaRPr lang="cs-CZ" dirty="0"/>
          </a:p>
        </p:txBody>
      </p:sp>
      <p:sp>
        <p:nvSpPr>
          <p:cNvPr id="3" name="Content Placeholder 2"/>
          <p:cNvSpPr>
            <a:spLocks noGrp="1"/>
          </p:cNvSpPr>
          <p:nvPr>
            <p:ph idx="1"/>
          </p:nvPr>
        </p:nvSpPr>
        <p:spPr/>
        <p:txBody>
          <a:bodyPr>
            <a:normAutofit/>
          </a:bodyPr>
          <a:lstStyle/>
          <a:p>
            <a:pPr marL="0" indent="0">
              <a:buNone/>
            </a:pPr>
            <a:r>
              <a:rPr lang="cs-CZ" sz="3600" dirty="0" smtClean="0"/>
              <a:t>„Data Force - Váš osobní specialista na práci s daty“</a:t>
            </a:r>
          </a:p>
          <a:p>
            <a:pPr lvl="1"/>
            <a:r>
              <a:rPr lang="cs-CZ" dirty="0" smtClean="0"/>
              <a:t>ukládání</a:t>
            </a:r>
          </a:p>
          <a:p>
            <a:pPr lvl="1"/>
            <a:r>
              <a:rPr lang="cs-CZ" dirty="0" smtClean="0"/>
              <a:t>zálohování</a:t>
            </a:r>
          </a:p>
          <a:p>
            <a:pPr lvl="1"/>
            <a:r>
              <a:rPr lang="cs-CZ" dirty="0" smtClean="0"/>
              <a:t>archivace</a:t>
            </a:r>
          </a:p>
          <a:p>
            <a:pPr lvl="1"/>
            <a:r>
              <a:rPr lang="cs-CZ" dirty="0" smtClean="0"/>
              <a:t>analýza</a:t>
            </a:r>
            <a:endParaRPr lang="cs-CZ" dirty="0"/>
          </a:p>
          <a:p>
            <a:pPr lvl="1"/>
            <a:r>
              <a:rPr lang="cs-CZ" dirty="0" smtClean="0"/>
              <a:t>virtualizace</a:t>
            </a:r>
          </a:p>
          <a:p>
            <a:endParaRPr lang="cs-CZ" dirty="0"/>
          </a:p>
          <a:p>
            <a:r>
              <a:rPr lang="cs-CZ" dirty="0"/>
              <a:t>č</a:t>
            </a:r>
            <a:r>
              <a:rPr lang="cs-CZ" dirty="0" smtClean="0"/>
              <a:t>eská soukromá společnost IT profesionálů</a:t>
            </a:r>
          </a:p>
          <a:p>
            <a:r>
              <a:rPr lang="cs-CZ" dirty="0" smtClean="0"/>
              <a:t>důraz na spolehlivost, kvalitní služby a spokojené zákazníky</a:t>
            </a:r>
          </a:p>
          <a:p>
            <a:r>
              <a:rPr lang="cs-CZ" dirty="0" smtClean="0"/>
              <a:t>obchodní obrat v roce 2015 cca 84 mil. Kč</a:t>
            </a:r>
          </a:p>
          <a:p>
            <a:pPr marL="0" indent="0">
              <a:buNone/>
            </a:pPr>
            <a:endParaRPr lang="cs-CZ" dirty="0"/>
          </a:p>
          <a:p>
            <a:endParaRPr lang="cs-CZ" dirty="0"/>
          </a:p>
        </p:txBody>
      </p:sp>
    </p:spTree>
    <p:extLst>
      <p:ext uri="{BB962C8B-B14F-4D97-AF65-F5344CB8AC3E}">
        <p14:creationId xmlns:p14="http://schemas.microsoft.com/office/powerpoint/2010/main" val="160911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129" y="325968"/>
            <a:ext cx="11214100" cy="613833"/>
          </a:xfrm>
        </p:spPr>
        <p:txBody>
          <a:bodyPr vert="horz" lIns="0" tIns="0" rIns="0" bIns="0" rtlCol="0" anchor="t" anchorCtr="0">
            <a:normAutofit/>
          </a:bodyPr>
          <a:lstStyle/>
          <a:p>
            <a:r>
              <a:rPr lang="cs-CZ" sz="4000" dirty="0" smtClean="0">
                <a:latin typeface="+mn-lt"/>
              </a:rPr>
              <a:t>Klíčové vlastnosti</a:t>
            </a:r>
            <a:endParaRPr lang="en-US" sz="4000" dirty="0">
              <a:latin typeface="+mn-lt"/>
            </a:endParaRPr>
          </a:p>
        </p:txBody>
      </p:sp>
      <p:sp>
        <p:nvSpPr>
          <p:cNvPr id="4" name="Content Placeholder 5"/>
          <p:cNvSpPr txBox="1">
            <a:spLocks/>
          </p:cNvSpPr>
          <p:nvPr/>
        </p:nvSpPr>
        <p:spPr>
          <a:xfrm>
            <a:off x="3987800" y="1596750"/>
            <a:ext cx="7975600" cy="4199068"/>
          </a:xfrm>
          <a:prstGeom prst="rect">
            <a:avLst/>
          </a:prstGeom>
        </p:spPr>
        <p:txBody>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defTabSz="609585">
              <a:spcBef>
                <a:spcPts val="800"/>
              </a:spcBef>
              <a:spcAft>
                <a:spcPts val="800"/>
              </a:spcAft>
              <a:buClr>
                <a:schemeClr val="tx2"/>
              </a:buClr>
              <a:buFont typeface="Arial" pitchFamily="34" charset="0"/>
              <a:buChar char="•"/>
            </a:pPr>
            <a:r>
              <a:rPr lang="cs-CZ" sz="2133" b="1" dirty="0" smtClean="0">
                <a:solidFill>
                  <a:schemeClr val="accent1">
                    <a:lumMod val="50000"/>
                  </a:schemeClr>
                </a:solidFill>
                <a:latin typeface="+mn-lt"/>
              </a:rPr>
              <a:t>Škálovatelné politiky pro správu</a:t>
            </a:r>
            <a:r>
              <a:rPr lang="en-US" sz="2133" b="1" dirty="0" smtClean="0">
                <a:solidFill>
                  <a:schemeClr val="accent1">
                    <a:lumMod val="50000"/>
                  </a:schemeClr>
                </a:solidFill>
                <a:latin typeface="+mn-lt"/>
              </a:rPr>
              <a:t> </a:t>
            </a:r>
            <a:r>
              <a:rPr lang="en-US" sz="2133" dirty="0">
                <a:solidFill>
                  <a:schemeClr val="bg1">
                    <a:lumMod val="50000"/>
                  </a:schemeClr>
                </a:solidFill>
                <a:latin typeface="+mn-lt"/>
              </a:rPr>
              <a:t/>
            </a:r>
            <a:br>
              <a:rPr lang="en-US" sz="2133" dirty="0">
                <a:solidFill>
                  <a:schemeClr val="bg1">
                    <a:lumMod val="50000"/>
                  </a:schemeClr>
                </a:solidFill>
                <a:latin typeface="+mn-lt"/>
              </a:rPr>
            </a:br>
            <a:r>
              <a:rPr lang="cs-CZ" sz="1867" dirty="0" smtClean="0">
                <a:solidFill>
                  <a:schemeClr val="bg1">
                    <a:lumMod val="50000"/>
                  </a:schemeClr>
                </a:solidFill>
                <a:latin typeface="+mn-lt"/>
              </a:rPr>
              <a:t>Od jedné do tisíců </a:t>
            </a:r>
            <a:r>
              <a:rPr lang="en-US" sz="1867" dirty="0" smtClean="0">
                <a:solidFill>
                  <a:schemeClr val="bg1">
                    <a:lumMod val="50000"/>
                  </a:schemeClr>
                </a:solidFill>
                <a:latin typeface="+mn-lt"/>
              </a:rPr>
              <a:t>VM</a:t>
            </a:r>
            <a:endParaRPr lang="en-US" sz="1867" dirty="0">
              <a:solidFill>
                <a:schemeClr val="bg1">
                  <a:lumMod val="50000"/>
                </a:schemeClr>
              </a:solidFill>
              <a:latin typeface="+mn-lt"/>
            </a:endParaRPr>
          </a:p>
          <a:p>
            <a:pPr lvl="1" defTabSz="609585">
              <a:spcBef>
                <a:spcPts val="800"/>
              </a:spcBef>
              <a:spcAft>
                <a:spcPts val="800"/>
              </a:spcAft>
              <a:buClr>
                <a:schemeClr val="tx2"/>
              </a:buClr>
              <a:buFont typeface="Arial" pitchFamily="34" charset="0"/>
              <a:buChar char="•"/>
            </a:pPr>
            <a:r>
              <a:rPr lang="cs-CZ" sz="2133" b="1" dirty="0" smtClean="0">
                <a:solidFill>
                  <a:schemeClr val="accent1">
                    <a:lumMod val="50000"/>
                  </a:schemeClr>
                </a:solidFill>
                <a:latin typeface="+mn-lt"/>
              </a:rPr>
              <a:t>Konzistence dat přes více</a:t>
            </a:r>
            <a:r>
              <a:rPr lang="en-US" sz="2133" b="1" dirty="0" smtClean="0">
                <a:solidFill>
                  <a:schemeClr val="accent1">
                    <a:lumMod val="50000"/>
                  </a:schemeClr>
                </a:solidFill>
                <a:latin typeface="+mn-lt"/>
              </a:rPr>
              <a:t> VM</a:t>
            </a:r>
            <a:r>
              <a:rPr lang="en-US" sz="2133" dirty="0">
                <a:solidFill>
                  <a:schemeClr val="bg1">
                    <a:lumMod val="50000"/>
                  </a:schemeClr>
                </a:solidFill>
                <a:latin typeface="+mn-lt"/>
              </a:rPr>
              <a:t/>
            </a:r>
            <a:br>
              <a:rPr lang="en-US" sz="2133" dirty="0">
                <a:solidFill>
                  <a:schemeClr val="bg1">
                    <a:lumMod val="50000"/>
                  </a:schemeClr>
                </a:solidFill>
                <a:latin typeface="+mn-lt"/>
              </a:rPr>
            </a:br>
            <a:r>
              <a:rPr lang="en-US" sz="1867" dirty="0" smtClean="0">
                <a:solidFill>
                  <a:schemeClr val="bg1">
                    <a:lumMod val="50000"/>
                  </a:schemeClr>
                </a:solidFill>
                <a:latin typeface="+mn-lt"/>
              </a:rPr>
              <a:t>Consistency </a:t>
            </a:r>
            <a:r>
              <a:rPr lang="en-US" sz="1867" dirty="0">
                <a:solidFill>
                  <a:schemeClr val="bg1">
                    <a:lumMod val="50000"/>
                  </a:schemeClr>
                </a:solidFill>
                <a:latin typeface="+mn-lt"/>
              </a:rPr>
              <a:t>Groups </a:t>
            </a:r>
            <a:r>
              <a:rPr lang="en-US" sz="1867" dirty="0" smtClean="0">
                <a:solidFill>
                  <a:schemeClr val="bg1">
                    <a:lumMod val="50000"/>
                  </a:schemeClr>
                </a:solidFill>
                <a:latin typeface="+mn-lt"/>
              </a:rPr>
              <a:t>a </a:t>
            </a:r>
            <a:r>
              <a:rPr lang="en-US" sz="1867" dirty="0">
                <a:solidFill>
                  <a:schemeClr val="bg1">
                    <a:lumMod val="50000"/>
                  </a:schemeClr>
                </a:solidFill>
                <a:latin typeface="+mn-lt"/>
              </a:rPr>
              <a:t>Group Sets </a:t>
            </a:r>
            <a:r>
              <a:rPr lang="cs-CZ" sz="1867" dirty="0" smtClean="0">
                <a:solidFill>
                  <a:schemeClr val="bg1">
                    <a:lumMod val="50000"/>
                  </a:schemeClr>
                </a:solidFill>
                <a:latin typeface="+mn-lt"/>
              </a:rPr>
              <a:t>mezi </a:t>
            </a:r>
            <a:r>
              <a:rPr lang="en-US" sz="1867" dirty="0" smtClean="0">
                <a:solidFill>
                  <a:schemeClr val="bg1">
                    <a:lumMod val="50000"/>
                  </a:schemeClr>
                </a:solidFill>
                <a:latin typeface="+mn-lt"/>
              </a:rPr>
              <a:t>ESX</a:t>
            </a:r>
            <a:r>
              <a:rPr lang="cs-CZ" sz="1867" dirty="0" smtClean="0">
                <a:solidFill>
                  <a:schemeClr val="bg1">
                    <a:lumMod val="50000"/>
                  </a:schemeClr>
                </a:solidFill>
                <a:latin typeface="+mn-lt"/>
              </a:rPr>
              <a:t>i</a:t>
            </a:r>
            <a:r>
              <a:rPr lang="en-US" sz="1867" dirty="0" smtClean="0">
                <a:solidFill>
                  <a:schemeClr val="bg1">
                    <a:lumMod val="50000"/>
                  </a:schemeClr>
                </a:solidFill>
                <a:latin typeface="+mn-lt"/>
              </a:rPr>
              <a:t> </a:t>
            </a:r>
            <a:r>
              <a:rPr lang="en-US" sz="1867" dirty="0">
                <a:solidFill>
                  <a:schemeClr val="bg1">
                    <a:lumMod val="50000"/>
                  </a:schemeClr>
                </a:solidFill>
                <a:latin typeface="+mn-lt"/>
              </a:rPr>
              <a:t>&amp; </a:t>
            </a:r>
            <a:r>
              <a:rPr lang="en-US" sz="1867" dirty="0" smtClean="0">
                <a:solidFill>
                  <a:schemeClr val="bg1">
                    <a:lumMod val="50000"/>
                  </a:schemeClr>
                </a:solidFill>
                <a:latin typeface="+mn-lt"/>
              </a:rPr>
              <a:t>cluster</a:t>
            </a:r>
            <a:r>
              <a:rPr lang="cs-CZ" sz="1867" dirty="0" smtClean="0">
                <a:solidFill>
                  <a:schemeClr val="bg1">
                    <a:lumMod val="50000"/>
                  </a:schemeClr>
                </a:solidFill>
                <a:latin typeface="+mn-lt"/>
              </a:rPr>
              <a:t>y</a:t>
            </a:r>
            <a:endParaRPr lang="en-US" sz="1867" dirty="0">
              <a:solidFill>
                <a:schemeClr val="bg1">
                  <a:lumMod val="50000"/>
                </a:schemeClr>
              </a:solidFill>
              <a:latin typeface="+mn-lt"/>
            </a:endParaRPr>
          </a:p>
          <a:p>
            <a:pPr lvl="1" defTabSz="609585">
              <a:spcBef>
                <a:spcPts val="800"/>
              </a:spcBef>
              <a:spcAft>
                <a:spcPts val="800"/>
              </a:spcAft>
              <a:buClr>
                <a:schemeClr val="tx2"/>
              </a:buClr>
              <a:buFont typeface="Arial" pitchFamily="34" charset="0"/>
              <a:buChar char="•"/>
            </a:pPr>
            <a:r>
              <a:rPr lang="cs-CZ" sz="2133" b="1" dirty="0" err="1" smtClean="0">
                <a:solidFill>
                  <a:schemeClr val="accent1">
                    <a:lumMod val="50000"/>
                  </a:schemeClr>
                </a:solidFill>
                <a:latin typeface="+mn-lt"/>
              </a:rPr>
              <a:t>Zero</a:t>
            </a:r>
            <a:r>
              <a:rPr lang="en-US" sz="2133" b="1" dirty="0" smtClean="0">
                <a:solidFill>
                  <a:schemeClr val="accent1">
                    <a:lumMod val="50000"/>
                  </a:schemeClr>
                </a:solidFill>
                <a:latin typeface="+mn-lt"/>
              </a:rPr>
              <a:t> RPO</a:t>
            </a:r>
            <a:r>
              <a:rPr lang="cs-CZ" sz="2133" b="1" dirty="0" smtClean="0">
                <a:solidFill>
                  <a:schemeClr val="accent1">
                    <a:lumMod val="50000"/>
                  </a:schemeClr>
                </a:solidFill>
                <a:latin typeface="+mn-lt"/>
              </a:rPr>
              <a:t> </a:t>
            </a:r>
            <a:r>
              <a:rPr lang="cs-CZ" sz="1867" dirty="0" smtClean="0">
                <a:solidFill>
                  <a:schemeClr val="bg1">
                    <a:lumMod val="50000"/>
                  </a:schemeClr>
                </a:solidFill>
                <a:latin typeface="+mn-lt"/>
              </a:rPr>
              <a:t>se synchronní replikací</a:t>
            </a:r>
            <a:endParaRPr lang="en-US" sz="1867" dirty="0">
              <a:solidFill>
                <a:schemeClr val="bg1">
                  <a:lumMod val="50000"/>
                </a:schemeClr>
              </a:solidFill>
              <a:latin typeface="+mn-lt"/>
            </a:endParaRPr>
          </a:p>
          <a:p>
            <a:pPr lvl="1" defTabSz="609585">
              <a:spcBef>
                <a:spcPts val="800"/>
              </a:spcBef>
              <a:spcAft>
                <a:spcPts val="800"/>
              </a:spcAft>
              <a:buClr>
                <a:schemeClr val="tx2"/>
              </a:buClr>
              <a:buFont typeface="Arial" pitchFamily="34" charset="0"/>
              <a:buChar char="•"/>
            </a:pPr>
            <a:r>
              <a:rPr lang="en-US" sz="2133" b="1" dirty="0" smtClean="0">
                <a:solidFill>
                  <a:schemeClr val="accent1">
                    <a:lumMod val="50000"/>
                  </a:schemeClr>
                </a:solidFill>
                <a:latin typeface="+mn-lt"/>
              </a:rPr>
              <a:t>Dynamic</a:t>
            </a:r>
            <a:r>
              <a:rPr lang="cs-CZ" sz="2133" b="1" dirty="0" err="1" smtClean="0">
                <a:solidFill>
                  <a:schemeClr val="accent1">
                    <a:lumMod val="50000"/>
                  </a:schemeClr>
                </a:solidFill>
                <a:latin typeface="+mn-lt"/>
              </a:rPr>
              <a:t>ké</a:t>
            </a:r>
            <a:r>
              <a:rPr lang="en-US" sz="2133" b="1" dirty="0" smtClean="0">
                <a:solidFill>
                  <a:schemeClr val="accent1">
                    <a:lumMod val="50000"/>
                  </a:schemeClr>
                </a:solidFill>
                <a:latin typeface="+mn-lt"/>
              </a:rPr>
              <a:t> </a:t>
            </a:r>
            <a:r>
              <a:rPr lang="cs-CZ" sz="2133" b="1" dirty="0" smtClean="0">
                <a:solidFill>
                  <a:schemeClr val="accent1">
                    <a:lumMod val="50000"/>
                  </a:schemeClr>
                </a:solidFill>
                <a:latin typeface="+mn-lt"/>
              </a:rPr>
              <a:t>přepínání </a:t>
            </a:r>
            <a:r>
              <a:rPr lang="en-US" sz="2133" b="1" dirty="0">
                <a:solidFill>
                  <a:schemeClr val="accent1">
                    <a:lumMod val="50000"/>
                  </a:schemeClr>
                </a:solidFill>
                <a:latin typeface="+mn-lt"/>
              </a:rPr>
              <a:t>Sync </a:t>
            </a:r>
            <a:r>
              <a:rPr lang="cs-CZ" sz="2133" b="1" dirty="0" smtClean="0">
                <a:solidFill>
                  <a:schemeClr val="accent1">
                    <a:lumMod val="50000"/>
                  </a:schemeClr>
                </a:solidFill>
                <a:latin typeface="+mn-lt"/>
              </a:rPr>
              <a:t>/</a:t>
            </a:r>
            <a:r>
              <a:rPr lang="en-US" sz="2133" b="1" dirty="0" smtClean="0">
                <a:solidFill>
                  <a:schemeClr val="accent1">
                    <a:lumMod val="50000"/>
                  </a:schemeClr>
                </a:solidFill>
                <a:latin typeface="+mn-lt"/>
              </a:rPr>
              <a:t> </a:t>
            </a:r>
            <a:r>
              <a:rPr lang="en-US" sz="2133" b="1" dirty="0" err="1">
                <a:solidFill>
                  <a:schemeClr val="accent1">
                    <a:lumMod val="50000"/>
                  </a:schemeClr>
                </a:solidFill>
                <a:latin typeface="+mn-lt"/>
              </a:rPr>
              <a:t>Async</a:t>
            </a:r>
            <a:r>
              <a:rPr lang="en-US" sz="2133" b="1" dirty="0">
                <a:solidFill>
                  <a:schemeClr val="accent1">
                    <a:lumMod val="50000"/>
                  </a:schemeClr>
                </a:solidFill>
                <a:latin typeface="+mn-lt"/>
              </a:rPr>
              <a:t> </a:t>
            </a:r>
            <a:r>
              <a:rPr lang="cs-CZ" sz="1867" dirty="0" smtClean="0">
                <a:solidFill>
                  <a:schemeClr val="bg1">
                    <a:lumMod val="50000"/>
                  </a:schemeClr>
                </a:solidFill>
                <a:latin typeface="+mn-lt"/>
              </a:rPr>
              <a:t>dle přenosového pásma</a:t>
            </a:r>
            <a:endParaRPr lang="en-US" sz="1867" dirty="0">
              <a:solidFill>
                <a:schemeClr val="bg1">
                  <a:lumMod val="50000"/>
                </a:schemeClr>
              </a:solidFill>
              <a:latin typeface="+mn-lt"/>
            </a:endParaRPr>
          </a:p>
          <a:p>
            <a:pPr lvl="1" defTabSz="609585">
              <a:spcBef>
                <a:spcPts val="800"/>
              </a:spcBef>
              <a:spcAft>
                <a:spcPts val="800"/>
              </a:spcAft>
              <a:buClr>
                <a:schemeClr val="tx2"/>
              </a:buClr>
              <a:buFont typeface="Arial" pitchFamily="34" charset="0"/>
              <a:buChar char="•"/>
            </a:pPr>
            <a:r>
              <a:rPr lang="cs-CZ" sz="2133" b="1" dirty="0" smtClean="0">
                <a:solidFill>
                  <a:schemeClr val="accent1">
                    <a:lumMod val="50000"/>
                  </a:schemeClr>
                </a:solidFill>
                <a:latin typeface="+mn-lt"/>
              </a:rPr>
              <a:t>Podpora</a:t>
            </a:r>
            <a:r>
              <a:rPr lang="en-US" sz="2133" b="1" dirty="0" smtClean="0">
                <a:solidFill>
                  <a:schemeClr val="accent1">
                    <a:lumMod val="50000"/>
                  </a:schemeClr>
                </a:solidFill>
                <a:latin typeface="+mn-lt"/>
              </a:rPr>
              <a:t> </a:t>
            </a:r>
            <a:r>
              <a:rPr lang="en-US" sz="2133" b="1" dirty="0" err="1">
                <a:solidFill>
                  <a:schemeClr val="accent1">
                    <a:lumMod val="50000"/>
                  </a:schemeClr>
                </a:solidFill>
                <a:latin typeface="+mn-lt"/>
              </a:rPr>
              <a:t>vMotion</a:t>
            </a:r>
            <a:r>
              <a:rPr lang="en-US" sz="2133" b="1" dirty="0">
                <a:solidFill>
                  <a:schemeClr val="accent1">
                    <a:lumMod val="50000"/>
                  </a:schemeClr>
                </a:solidFill>
                <a:latin typeface="+mn-lt"/>
              </a:rPr>
              <a:t> </a:t>
            </a:r>
            <a:r>
              <a:rPr lang="cs-CZ" sz="1867" dirty="0" smtClean="0">
                <a:solidFill>
                  <a:schemeClr val="bg1">
                    <a:lumMod val="50000"/>
                  </a:schemeClr>
                </a:solidFill>
                <a:latin typeface="+mn-lt"/>
              </a:rPr>
              <a:t>chráněných V</a:t>
            </a:r>
            <a:r>
              <a:rPr lang="en-US" sz="1867" dirty="0" smtClean="0">
                <a:solidFill>
                  <a:schemeClr val="bg1">
                    <a:lumMod val="50000"/>
                  </a:schemeClr>
                </a:solidFill>
                <a:latin typeface="+mn-lt"/>
              </a:rPr>
              <a:t>M a </a:t>
            </a:r>
            <a:r>
              <a:rPr lang="en-US" sz="1867" dirty="0" err="1" smtClean="0">
                <a:solidFill>
                  <a:schemeClr val="bg1">
                    <a:lumMod val="50000"/>
                  </a:schemeClr>
                </a:solidFill>
                <a:latin typeface="+mn-lt"/>
              </a:rPr>
              <a:t>vRPAs</a:t>
            </a:r>
            <a:r>
              <a:rPr lang="cs-CZ" sz="1867" dirty="0" smtClean="0">
                <a:solidFill>
                  <a:schemeClr val="bg1">
                    <a:lumMod val="50000"/>
                  </a:schemeClr>
                </a:solidFill>
                <a:latin typeface="+mn-lt"/>
              </a:rPr>
              <a:t>,</a:t>
            </a:r>
            <a:r>
              <a:rPr lang="en-US" sz="1867" dirty="0" smtClean="0">
                <a:solidFill>
                  <a:schemeClr val="bg1">
                    <a:lumMod val="50000"/>
                  </a:schemeClr>
                </a:solidFill>
                <a:latin typeface="+mn-lt"/>
              </a:rPr>
              <a:t> </a:t>
            </a:r>
            <a:r>
              <a:rPr lang="en-US" sz="2133" b="1" dirty="0" smtClean="0">
                <a:solidFill>
                  <a:schemeClr val="accent1">
                    <a:lumMod val="50000"/>
                  </a:schemeClr>
                </a:solidFill>
                <a:latin typeface="+mn-lt"/>
              </a:rPr>
              <a:t>Storage </a:t>
            </a:r>
            <a:r>
              <a:rPr lang="en-US" sz="2133" b="1" dirty="0" err="1" smtClean="0">
                <a:solidFill>
                  <a:schemeClr val="accent1">
                    <a:lumMod val="50000"/>
                  </a:schemeClr>
                </a:solidFill>
                <a:latin typeface="+mn-lt"/>
              </a:rPr>
              <a:t>vMotion</a:t>
            </a:r>
            <a:r>
              <a:rPr lang="en-US" sz="1867" dirty="0" smtClean="0">
                <a:solidFill>
                  <a:schemeClr val="bg1">
                    <a:lumMod val="50000"/>
                  </a:schemeClr>
                </a:solidFill>
                <a:latin typeface="+mn-lt"/>
              </a:rPr>
              <a:t> </a:t>
            </a:r>
            <a:r>
              <a:rPr lang="cs-CZ" sz="1867" dirty="0" smtClean="0">
                <a:solidFill>
                  <a:schemeClr val="bg1">
                    <a:lumMod val="50000"/>
                  </a:schemeClr>
                </a:solidFill>
                <a:latin typeface="+mn-lt"/>
              </a:rPr>
              <a:t>chráněných </a:t>
            </a:r>
            <a:r>
              <a:rPr lang="en-US" sz="1867" dirty="0" smtClean="0">
                <a:solidFill>
                  <a:schemeClr val="bg1">
                    <a:lumMod val="50000"/>
                  </a:schemeClr>
                </a:solidFill>
                <a:latin typeface="+mn-lt"/>
              </a:rPr>
              <a:t>VMDK</a:t>
            </a:r>
            <a:endParaRPr lang="en-US" sz="2133" dirty="0">
              <a:solidFill>
                <a:schemeClr val="bg1">
                  <a:lumMod val="50000"/>
                </a:schemeClr>
              </a:solidFill>
              <a:latin typeface="+mn-lt"/>
            </a:endParaRPr>
          </a:p>
          <a:p>
            <a:pPr lvl="1" defTabSz="609585">
              <a:spcBef>
                <a:spcPts val="800"/>
              </a:spcBef>
              <a:spcAft>
                <a:spcPts val="800"/>
              </a:spcAft>
              <a:buClr>
                <a:schemeClr val="tx2"/>
              </a:buClr>
              <a:buFont typeface="Arial" pitchFamily="34" charset="0"/>
              <a:buChar char="•"/>
            </a:pPr>
            <a:r>
              <a:rPr lang="en-US" sz="2133" b="1" dirty="0">
                <a:solidFill>
                  <a:schemeClr val="accent1">
                    <a:lumMod val="50000"/>
                  </a:schemeClr>
                </a:solidFill>
                <a:latin typeface="+mn-lt"/>
              </a:rPr>
              <a:t>RDM to RDM/VMDK </a:t>
            </a:r>
            <a:r>
              <a:rPr lang="en-US" sz="2133" b="1" dirty="0" err="1" smtClean="0">
                <a:solidFill>
                  <a:schemeClr val="accent1">
                    <a:lumMod val="50000"/>
                  </a:schemeClr>
                </a:solidFill>
                <a:latin typeface="+mn-lt"/>
              </a:rPr>
              <a:t>repli</a:t>
            </a:r>
            <a:r>
              <a:rPr lang="cs-CZ" sz="2133" b="1" dirty="0" err="1" smtClean="0">
                <a:solidFill>
                  <a:schemeClr val="accent1">
                    <a:lumMod val="50000"/>
                  </a:schemeClr>
                </a:solidFill>
                <a:latin typeface="+mn-lt"/>
              </a:rPr>
              <a:t>kace</a:t>
            </a:r>
            <a:r>
              <a:rPr lang="en-US" sz="2133" b="1" dirty="0">
                <a:solidFill>
                  <a:schemeClr val="accent1">
                    <a:lumMod val="50000"/>
                  </a:schemeClr>
                </a:solidFill>
                <a:latin typeface="+mn-lt"/>
              </a:rPr>
              <a:t/>
            </a:r>
            <a:br>
              <a:rPr lang="en-US" sz="2133" b="1" dirty="0">
                <a:solidFill>
                  <a:schemeClr val="accent1">
                    <a:lumMod val="50000"/>
                  </a:schemeClr>
                </a:solidFill>
                <a:latin typeface="+mn-lt"/>
              </a:rPr>
            </a:br>
            <a:r>
              <a:rPr lang="cs-CZ" sz="1867" dirty="0" smtClean="0">
                <a:solidFill>
                  <a:schemeClr val="bg1">
                    <a:lumMod val="50000"/>
                  </a:schemeClr>
                </a:solidFill>
                <a:latin typeface="+mn-lt"/>
              </a:rPr>
              <a:t>Kopie VM je vytvářená s V</a:t>
            </a:r>
            <a:r>
              <a:rPr lang="en-US" sz="1867" dirty="0" smtClean="0">
                <a:solidFill>
                  <a:schemeClr val="bg1">
                    <a:lumMod val="50000"/>
                  </a:schemeClr>
                </a:solidFill>
                <a:latin typeface="+mn-lt"/>
              </a:rPr>
              <a:t>MDK</a:t>
            </a:r>
            <a:endParaRPr lang="en-US" sz="1867" dirty="0">
              <a:solidFill>
                <a:schemeClr val="bg1">
                  <a:lumMod val="50000"/>
                </a:schemeClr>
              </a:solidFill>
              <a:latin typeface="+mn-lt"/>
            </a:endParaRPr>
          </a:p>
        </p:txBody>
      </p:sp>
      <p:sp>
        <p:nvSpPr>
          <p:cNvPr id="5" name="TextBox 4"/>
          <p:cNvSpPr txBox="1"/>
          <p:nvPr/>
        </p:nvSpPr>
        <p:spPr>
          <a:xfrm>
            <a:off x="413181" y="825500"/>
            <a:ext cx="7376507" cy="461665"/>
          </a:xfrm>
          <a:prstGeom prst="rect">
            <a:avLst/>
          </a:prstGeom>
          <a:noFill/>
        </p:spPr>
        <p:txBody>
          <a:bodyPr wrap="none" rtlCol="0">
            <a:spAutoFit/>
          </a:bodyPr>
          <a:lstStyle/>
          <a:p>
            <a:r>
              <a:rPr lang="cs-CZ" sz="2400" cap="all" dirty="0" smtClean="0">
                <a:solidFill>
                  <a:schemeClr val="bg2">
                    <a:lumMod val="50000"/>
                  </a:schemeClr>
                </a:solidFill>
                <a:ea typeface="Verdana" panose="020B0604030504040204" pitchFamily="34" charset="0"/>
                <a:cs typeface="Verdana" panose="020B0604030504040204" pitchFamily="34" charset="0"/>
              </a:rPr>
              <a:t>ochrana přizpůsobená změnám a růstu prostředí</a:t>
            </a:r>
            <a:endParaRPr lang="en-US" sz="2400" cap="all" dirty="0">
              <a:solidFill>
                <a:schemeClr val="bg2">
                  <a:lumMod val="50000"/>
                </a:schemeClr>
              </a:solidFill>
              <a:ea typeface="Verdana" panose="020B0604030504040204" pitchFamily="34" charset="0"/>
              <a:cs typeface="Verdana" panose="020B0604030504040204" pitchFamily="34" charset="0"/>
            </a:endParaRPr>
          </a:p>
        </p:txBody>
      </p:sp>
      <p:pic>
        <p:nvPicPr>
          <p:cNvPr id="8" name="Picture 2" descr="http://www.ndm.net/websecurity/images/stories/bluecoat/ProxySG-RealTimeSecurityBun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9" y="2121483"/>
            <a:ext cx="3966209" cy="344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146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6997" y="1122363"/>
            <a:ext cx="8171727" cy="2387600"/>
          </a:xfrm>
        </p:spPr>
        <p:txBody>
          <a:bodyPr/>
          <a:lstStyle/>
          <a:p>
            <a:r>
              <a:rPr lang="cs-CZ" dirty="0" smtClean="0"/>
              <a:t>Děkujeme za pozornost.</a:t>
            </a:r>
            <a:endParaRPr lang="cs-CZ" dirty="0"/>
          </a:p>
        </p:txBody>
      </p:sp>
      <p:sp>
        <p:nvSpPr>
          <p:cNvPr id="3" name="Podnadpis 2"/>
          <p:cNvSpPr>
            <a:spLocks noGrp="1"/>
          </p:cNvSpPr>
          <p:nvPr>
            <p:ph type="subTitle" idx="1"/>
          </p:nvPr>
        </p:nvSpPr>
        <p:spPr/>
        <p:txBody>
          <a:bodyPr>
            <a:normAutofit/>
          </a:bodyPr>
          <a:lstStyle/>
          <a:p>
            <a:pPr algn="ctr"/>
            <a:r>
              <a:rPr lang="cs-CZ" sz="3600" dirty="0" smtClean="0"/>
              <a:t>www.dataforce.cz</a:t>
            </a:r>
            <a:endParaRPr lang="cs-CZ" sz="3600" dirty="0"/>
          </a:p>
        </p:txBody>
      </p:sp>
    </p:spTree>
    <p:extLst>
      <p:ext uri="{BB962C8B-B14F-4D97-AF65-F5344CB8AC3E}">
        <p14:creationId xmlns:p14="http://schemas.microsoft.com/office/powerpoint/2010/main" val="411244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9" y="365125"/>
            <a:ext cx="10515600" cy="691515"/>
          </a:xfrm>
        </p:spPr>
        <p:txBody>
          <a:bodyPr/>
          <a:lstStyle/>
          <a:p>
            <a:r>
              <a:rPr lang="cs-CZ" dirty="0" smtClean="0"/>
              <a:t>Data Force, s.r.o. – partnerství (DELL) EMC</a:t>
            </a:r>
            <a:endParaRPr lang="cs-CZ"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3181" y="1177925"/>
            <a:ext cx="7285637" cy="4857750"/>
          </a:xfrm>
        </p:spPr>
      </p:pic>
      <p:pic>
        <p:nvPicPr>
          <p:cNvPr id="6"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244" y="0"/>
            <a:ext cx="1670756" cy="1670756"/>
          </a:xfrm>
          <a:prstGeom prst="rect">
            <a:avLst/>
          </a:prstGeom>
        </p:spPr>
      </p:pic>
    </p:spTree>
    <p:extLst>
      <p:ext uri="{BB962C8B-B14F-4D97-AF65-F5344CB8AC3E}">
        <p14:creationId xmlns:p14="http://schemas.microsoft.com/office/powerpoint/2010/main" val="281398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solidFill>
                  <a:schemeClr val="tx2"/>
                </a:solidFill>
              </a:rPr>
              <a:t>Reference Data Force, s.r.o.</a:t>
            </a:r>
            <a:endParaRPr lang="cs-CZ" dirty="0">
              <a:solidFill>
                <a:schemeClr val="tx2"/>
              </a:solidFill>
            </a:endParaRPr>
          </a:p>
        </p:txBody>
      </p:sp>
      <p:sp>
        <p:nvSpPr>
          <p:cNvPr id="5" name="Content Placeholder 4"/>
          <p:cNvSpPr>
            <a:spLocks noGrp="1"/>
          </p:cNvSpPr>
          <p:nvPr>
            <p:ph idx="1"/>
          </p:nvPr>
        </p:nvSpPr>
        <p:spPr/>
        <p:txBody>
          <a:bodyPr>
            <a:normAutofit fontScale="85000" lnSpcReduction="20000"/>
          </a:bodyPr>
          <a:lstStyle/>
          <a:p>
            <a:r>
              <a:rPr lang="cs-CZ" b="1" dirty="0">
                <a:solidFill>
                  <a:schemeClr val="tx2"/>
                </a:solidFill>
              </a:rPr>
              <a:t>Vysoká škola ekonomická v Praze </a:t>
            </a:r>
          </a:p>
          <a:p>
            <a:endParaRPr lang="cs-CZ" dirty="0" smtClean="0">
              <a:solidFill>
                <a:schemeClr val="tx2"/>
              </a:solidFill>
            </a:endParaRPr>
          </a:p>
          <a:p>
            <a:r>
              <a:rPr lang="cs-CZ" dirty="0" smtClean="0">
                <a:solidFill>
                  <a:schemeClr val="tx2"/>
                </a:solidFill>
              </a:rPr>
              <a:t>UNIQA </a:t>
            </a:r>
            <a:r>
              <a:rPr lang="cs-CZ" dirty="0">
                <a:solidFill>
                  <a:schemeClr val="tx2"/>
                </a:solidFill>
              </a:rPr>
              <a:t>pojišťovna a.s</a:t>
            </a:r>
            <a:r>
              <a:rPr lang="cs-CZ" dirty="0" smtClean="0">
                <a:solidFill>
                  <a:schemeClr val="tx2"/>
                </a:solidFill>
              </a:rPr>
              <a:t>.</a:t>
            </a:r>
          </a:p>
          <a:p>
            <a:r>
              <a:rPr lang="cs-CZ" dirty="0" smtClean="0">
                <a:solidFill>
                  <a:schemeClr val="tx2"/>
                </a:solidFill>
              </a:rPr>
              <a:t>Tipsport a.s. </a:t>
            </a:r>
            <a:r>
              <a:rPr lang="cs-CZ" sz="2100" dirty="0">
                <a:solidFill>
                  <a:schemeClr val="tx2"/>
                </a:solidFill>
              </a:rPr>
              <a:t>(sázková kancelář)</a:t>
            </a:r>
          </a:p>
          <a:p>
            <a:r>
              <a:rPr lang="cs-CZ" dirty="0" smtClean="0">
                <a:solidFill>
                  <a:schemeClr val="tx2"/>
                </a:solidFill>
              </a:rPr>
              <a:t>FTV </a:t>
            </a:r>
            <a:r>
              <a:rPr lang="cs-CZ" dirty="0">
                <a:solidFill>
                  <a:schemeClr val="tx2"/>
                </a:solidFill>
              </a:rPr>
              <a:t>Prima, spol. s r. o</a:t>
            </a:r>
            <a:r>
              <a:rPr lang="cs-CZ" dirty="0" smtClean="0">
                <a:solidFill>
                  <a:schemeClr val="tx2"/>
                </a:solidFill>
              </a:rPr>
              <a:t>. </a:t>
            </a:r>
            <a:r>
              <a:rPr lang="cs-CZ" sz="2100" dirty="0" smtClean="0">
                <a:solidFill>
                  <a:schemeClr val="tx2"/>
                </a:solidFill>
              </a:rPr>
              <a:t>(síť televizních stanic)</a:t>
            </a:r>
            <a:endParaRPr lang="cs-CZ" sz="2100" dirty="0">
              <a:solidFill>
                <a:schemeClr val="tx2"/>
              </a:solidFill>
            </a:endParaRPr>
          </a:p>
          <a:p>
            <a:r>
              <a:rPr lang="cs-CZ" dirty="0">
                <a:solidFill>
                  <a:schemeClr val="tx2"/>
                </a:solidFill>
              </a:rPr>
              <a:t>GECO, a.s. </a:t>
            </a:r>
            <a:r>
              <a:rPr lang="cs-CZ" sz="2100" dirty="0">
                <a:solidFill>
                  <a:schemeClr val="tx2"/>
                </a:solidFill>
              </a:rPr>
              <a:t>(velkoobchod, maloobchod)</a:t>
            </a:r>
          </a:p>
          <a:p>
            <a:r>
              <a:rPr lang="cs-CZ" dirty="0">
                <a:solidFill>
                  <a:schemeClr val="tx2"/>
                </a:solidFill>
              </a:rPr>
              <a:t>Cetelem ČR, a.s</a:t>
            </a:r>
            <a:r>
              <a:rPr lang="cs-CZ" dirty="0" smtClean="0">
                <a:solidFill>
                  <a:schemeClr val="tx2"/>
                </a:solidFill>
              </a:rPr>
              <a:t>., Cetelem Slovensko, a.s. </a:t>
            </a:r>
            <a:r>
              <a:rPr lang="cs-CZ" sz="2100" dirty="0">
                <a:solidFill>
                  <a:schemeClr val="tx2"/>
                </a:solidFill>
              </a:rPr>
              <a:t>(finanční sektor, součást BNP Parribas)</a:t>
            </a:r>
          </a:p>
          <a:p>
            <a:r>
              <a:rPr lang="cs-CZ" dirty="0">
                <a:solidFill>
                  <a:schemeClr val="tx2"/>
                </a:solidFill>
              </a:rPr>
              <a:t>CeWe Color, a. s. </a:t>
            </a:r>
            <a:r>
              <a:rPr lang="cs-CZ" sz="2100" dirty="0">
                <a:solidFill>
                  <a:schemeClr val="tx2"/>
                </a:solidFill>
              </a:rPr>
              <a:t>(síť Fotolab)</a:t>
            </a:r>
          </a:p>
          <a:p>
            <a:r>
              <a:rPr lang="cs-CZ" dirty="0" smtClean="0">
                <a:solidFill>
                  <a:schemeClr val="tx2"/>
                </a:solidFill>
              </a:rPr>
              <a:t>VCES </a:t>
            </a:r>
            <a:r>
              <a:rPr lang="cs-CZ" dirty="0">
                <a:solidFill>
                  <a:schemeClr val="tx2"/>
                </a:solidFill>
              </a:rPr>
              <a:t>a.s. </a:t>
            </a:r>
            <a:r>
              <a:rPr lang="cs-CZ" sz="2100" dirty="0">
                <a:solidFill>
                  <a:schemeClr val="tx2"/>
                </a:solidFill>
              </a:rPr>
              <a:t>(stavebnictví)</a:t>
            </a:r>
          </a:p>
          <a:p>
            <a:r>
              <a:rPr lang="cs-CZ" dirty="0">
                <a:solidFill>
                  <a:schemeClr val="tx2"/>
                </a:solidFill>
              </a:rPr>
              <a:t>Bilfinger Babcock CZ s.r.o</a:t>
            </a:r>
            <a:r>
              <a:rPr lang="cs-CZ" dirty="0" smtClean="0">
                <a:solidFill>
                  <a:schemeClr val="tx2"/>
                </a:solidFill>
              </a:rPr>
              <a:t>. </a:t>
            </a:r>
            <a:r>
              <a:rPr lang="cs-CZ" sz="2100" dirty="0">
                <a:solidFill>
                  <a:schemeClr val="tx2"/>
                </a:solidFill>
              </a:rPr>
              <a:t>(strojírenství)</a:t>
            </a:r>
          </a:p>
          <a:p>
            <a:r>
              <a:rPr lang="cs-CZ" dirty="0" smtClean="0">
                <a:solidFill>
                  <a:schemeClr val="tx2"/>
                </a:solidFill>
              </a:rPr>
              <a:t>Green </a:t>
            </a:r>
            <a:r>
              <a:rPr lang="cs-CZ" dirty="0">
                <a:solidFill>
                  <a:schemeClr val="tx2"/>
                </a:solidFill>
              </a:rPr>
              <a:t>Gas DPB, a.s</a:t>
            </a:r>
            <a:r>
              <a:rPr lang="cs-CZ" dirty="0" smtClean="0">
                <a:solidFill>
                  <a:schemeClr val="tx2"/>
                </a:solidFill>
              </a:rPr>
              <a:t>. </a:t>
            </a:r>
            <a:r>
              <a:rPr lang="cs-CZ" sz="2100" dirty="0">
                <a:solidFill>
                  <a:schemeClr val="tx2"/>
                </a:solidFill>
              </a:rPr>
              <a:t>(plynárenství)</a:t>
            </a:r>
          </a:p>
          <a:p>
            <a:r>
              <a:rPr lang="cs-CZ" dirty="0">
                <a:solidFill>
                  <a:schemeClr val="tx2"/>
                </a:solidFill>
              </a:rPr>
              <a:t>Mazars s.r.o. </a:t>
            </a:r>
            <a:r>
              <a:rPr lang="cs-CZ" sz="2100" dirty="0" smtClean="0">
                <a:solidFill>
                  <a:schemeClr val="tx2"/>
                </a:solidFill>
              </a:rPr>
              <a:t>(auditorské a účetní služby)</a:t>
            </a:r>
            <a:endParaRPr lang="cs-CZ" dirty="0" smtClean="0">
              <a:solidFill>
                <a:schemeClr val="tx2"/>
              </a:solidFill>
            </a:endParaRPr>
          </a:p>
          <a:p>
            <a:endParaRPr lang="cs-CZ" dirty="0">
              <a:solidFill>
                <a:schemeClr val="tx2"/>
              </a:solidFill>
            </a:endParaRPr>
          </a:p>
        </p:txBody>
      </p:sp>
    </p:spTree>
    <p:extLst>
      <p:ext uri="{BB962C8B-B14F-4D97-AF65-F5344CB8AC3E}">
        <p14:creationId xmlns:p14="http://schemas.microsoft.com/office/powerpoint/2010/main" val="66208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solidFill>
                  <a:schemeClr val="tx2"/>
                </a:solidFill>
              </a:rPr>
              <a:t>Efektivní o</a:t>
            </a:r>
            <a:r>
              <a:rPr lang="en-US" dirty="0" err="1" smtClean="0">
                <a:solidFill>
                  <a:schemeClr val="tx2"/>
                </a:solidFill>
              </a:rPr>
              <a:t>chrana</a:t>
            </a:r>
            <a:r>
              <a:rPr lang="en-US" dirty="0" smtClean="0">
                <a:solidFill>
                  <a:schemeClr val="tx2"/>
                </a:solidFill>
              </a:rPr>
              <a:t> </a:t>
            </a:r>
            <a:r>
              <a:rPr lang="en-US" dirty="0" err="1">
                <a:solidFill>
                  <a:schemeClr val="tx2"/>
                </a:solidFill>
              </a:rPr>
              <a:t>dat</a:t>
            </a:r>
            <a:endParaRPr lang="cs-CZ" dirty="0"/>
          </a:p>
        </p:txBody>
      </p:sp>
      <p:sp>
        <p:nvSpPr>
          <p:cNvPr id="5" name="Text Placeholder 4"/>
          <p:cNvSpPr>
            <a:spLocks noGrp="1"/>
          </p:cNvSpPr>
          <p:nvPr>
            <p:ph type="body" idx="1"/>
          </p:nvPr>
        </p:nvSpPr>
        <p:spPr/>
        <p:txBody>
          <a:bodyPr/>
          <a:lstStyle/>
          <a:p>
            <a:r>
              <a:rPr lang="cs-CZ" dirty="0" smtClean="0"/>
              <a:t>Zbyněk Chmela</a:t>
            </a:r>
            <a:endParaRPr lang="cs-CZ" dirty="0"/>
          </a:p>
        </p:txBody>
      </p:sp>
    </p:spTree>
    <p:extLst>
      <p:ext uri="{BB962C8B-B14F-4D97-AF65-F5344CB8AC3E}">
        <p14:creationId xmlns:p14="http://schemas.microsoft.com/office/powerpoint/2010/main" val="324105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tx2"/>
                </a:solidFill>
              </a:rPr>
              <a:t>Efektivní</a:t>
            </a:r>
            <a:r>
              <a:rPr lang="en-US" dirty="0">
                <a:solidFill>
                  <a:schemeClr val="tx2"/>
                </a:solidFill>
              </a:rPr>
              <a:t> </a:t>
            </a:r>
            <a:r>
              <a:rPr lang="en-US" dirty="0" err="1">
                <a:solidFill>
                  <a:schemeClr val="tx2"/>
                </a:solidFill>
              </a:rPr>
              <a:t>ochrana</a:t>
            </a:r>
            <a:r>
              <a:rPr lang="en-US" dirty="0">
                <a:solidFill>
                  <a:schemeClr val="tx2"/>
                </a:solidFill>
              </a:rPr>
              <a:t> </a:t>
            </a:r>
            <a:r>
              <a:rPr lang="en-US" dirty="0" err="1">
                <a:solidFill>
                  <a:schemeClr val="tx2"/>
                </a:solidFill>
              </a:rPr>
              <a:t>dat</a:t>
            </a:r>
            <a:r>
              <a:rPr lang="en-US" dirty="0">
                <a:solidFill>
                  <a:schemeClr val="tx2"/>
                </a:solidFill>
              </a:rPr>
              <a:t> </a:t>
            </a:r>
            <a:r>
              <a:rPr lang="en-US" dirty="0" err="1">
                <a:solidFill>
                  <a:schemeClr val="tx2"/>
                </a:solidFill>
              </a:rPr>
              <a:t>jako</a:t>
            </a:r>
            <a:r>
              <a:rPr lang="en-US" dirty="0">
                <a:solidFill>
                  <a:schemeClr val="tx2"/>
                </a:solidFill>
              </a:rPr>
              <a:t> </a:t>
            </a:r>
            <a:r>
              <a:rPr lang="en-US" dirty="0" err="1">
                <a:solidFill>
                  <a:schemeClr val="tx2"/>
                </a:solidFill>
              </a:rPr>
              <a:t>součást</a:t>
            </a:r>
            <a:r>
              <a:rPr lang="en-US" dirty="0">
                <a:solidFill>
                  <a:schemeClr val="tx2"/>
                </a:solidFill>
              </a:rPr>
              <a:t> </a:t>
            </a:r>
            <a:r>
              <a:rPr lang="en-US" dirty="0" err="1">
                <a:solidFill>
                  <a:schemeClr val="tx2"/>
                </a:solidFill>
              </a:rPr>
              <a:t>firemní</a:t>
            </a:r>
            <a:r>
              <a:rPr lang="en-US" dirty="0">
                <a:solidFill>
                  <a:schemeClr val="tx2"/>
                </a:solidFill>
              </a:rPr>
              <a:t> </a:t>
            </a:r>
            <a:r>
              <a:rPr lang="en-US" dirty="0" err="1" smtClean="0">
                <a:solidFill>
                  <a:schemeClr val="tx2"/>
                </a:solidFill>
              </a:rPr>
              <a:t>bezpečnosti</a:t>
            </a:r>
            <a:endParaRPr lang="cs-CZ" dirty="0"/>
          </a:p>
        </p:txBody>
      </p:sp>
      <p:sp>
        <p:nvSpPr>
          <p:cNvPr id="5" name="Content Placeholder 4"/>
          <p:cNvSpPr>
            <a:spLocks noGrp="1"/>
          </p:cNvSpPr>
          <p:nvPr>
            <p:ph sz="half" idx="1"/>
          </p:nvPr>
        </p:nvSpPr>
        <p:spPr/>
        <p:txBody>
          <a:bodyPr>
            <a:normAutofit/>
          </a:bodyPr>
          <a:lstStyle/>
          <a:p>
            <a:r>
              <a:rPr lang="cs-CZ" dirty="0" smtClean="0"/>
              <a:t>aktivní ochrana</a:t>
            </a:r>
          </a:p>
          <a:p>
            <a:pPr lvl="1"/>
            <a:r>
              <a:rPr lang="cs-CZ" dirty="0" smtClean="0"/>
              <a:t>pravidla chování</a:t>
            </a:r>
          </a:p>
          <a:p>
            <a:pPr lvl="1"/>
            <a:r>
              <a:rPr lang="cs-CZ" dirty="0" smtClean="0"/>
              <a:t>prevence a detekce útoků</a:t>
            </a:r>
          </a:p>
          <a:p>
            <a:pPr lvl="1"/>
            <a:r>
              <a:rPr lang="cs-CZ" dirty="0" smtClean="0"/>
              <a:t>ochrana integrity dat</a:t>
            </a:r>
          </a:p>
          <a:p>
            <a:pPr lvl="1"/>
            <a:r>
              <a:rPr lang="cs-CZ" dirty="0" smtClean="0"/>
              <a:t>správa životního cyklu dat</a:t>
            </a:r>
          </a:p>
          <a:p>
            <a:pPr lvl="1"/>
            <a:endParaRPr lang="cs-CZ" dirty="0" smtClean="0"/>
          </a:p>
          <a:p>
            <a:r>
              <a:rPr lang="cs-CZ" dirty="0" smtClean="0"/>
              <a:t>ochrana před následky selhání</a:t>
            </a:r>
          </a:p>
          <a:p>
            <a:pPr lvl="1"/>
            <a:r>
              <a:rPr lang="cs-CZ" dirty="0" smtClean="0"/>
              <a:t>zálohování</a:t>
            </a:r>
          </a:p>
          <a:p>
            <a:pPr lvl="1"/>
            <a:r>
              <a:rPr lang="cs-CZ" dirty="0" smtClean="0"/>
              <a:t>vysoká dostupnost</a:t>
            </a:r>
          </a:p>
          <a:p>
            <a:pPr lvl="1"/>
            <a:r>
              <a:rPr lang="cs-CZ" dirty="0" smtClean="0"/>
              <a:t>geografická ochrana</a:t>
            </a:r>
          </a:p>
          <a:p>
            <a:pPr lvl="1"/>
            <a:r>
              <a:rPr lang="cs-CZ" dirty="0" smtClean="0"/>
              <a:t>havarijní plány</a:t>
            </a:r>
          </a:p>
          <a:p>
            <a:pPr lvl="1"/>
            <a:endParaRPr lang="cs-CZ" dirty="0" smtClean="0"/>
          </a:p>
        </p:txBody>
      </p:sp>
      <p:pic>
        <p:nvPicPr>
          <p:cNvPr id="7" name="Picture 2" descr="https://scontent.xx.fbcdn.net/v/t1.0-9/13055465_1387715854575617_1262076811322847094_n.jpg?oh=aecf4fd8d758bf03cb6e19a130889477&amp;oe=57BBB4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30350" y="1056640"/>
            <a:ext cx="3665299" cy="48069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1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solidFill>
                  <a:schemeClr val="tx2"/>
                </a:solidFill>
              </a:rPr>
              <a:t>Zálohování dat vs. vysoká dostupnost</a:t>
            </a:r>
            <a:endParaRPr lang="cs-CZ" dirty="0">
              <a:solidFill>
                <a:schemeClr val="tx2"/>
              </a:solidFill>
            </a:endParaRPr>
          </a:p>
        </p:txBody>
      </p:sp>
      <p:sp>
        <p:nvSpPr>
          <p:cNvPr id="5" name="Content Placeholder 4"/>
          <p:cNvSpPr>
            <a:spLocks noGrp="1"/>
          </p:cNvSpPr>
          <p:nvPr>
            <p:ph idx="1"/>
          </p:nvPr>
        </p:nvSpPr>
        <p:spPr/>
        <p:txBody>
          <a:bodyPr>
            <a:normAutofit fontScale="92500" lnSpcReduction="10000"/>
          </a:bodyPr>
          <a:lstStyle/>
          <a:p>
            <a:r>
              <a:rPr lang="cs-CZ" dirty="0">
                <a:solidFill>
                  <a:schemeClr val="tx2"/>
                </a:solidFill>
              </a:rPr>
              <a:t>Z</a:t>
            </a:r>
            <a:r>
              <a:rPr lang="cs-CZ" dirty="0" smtClean="0">
                <a:solidFill>
                  <a:schemeClr val="tx2"/>
                </a:solidFill>
              </a:rPr>
              <a:t>álohování</a:t>
            </a:r>
          </a:p>
          <a:p>
            <a:pPr lvl="1"/>
            <a:r>
              <a:rPr lang="cs-CZ" dirty="0" smtClean="0">
                <a:solidFill>
                  <a:schemeClr val="tx2"/>
                </a:solidFill>
              </a:rPr>
              <a:t>uvědomujeme si cenu </a:t>
            </a:r>
            <a:r>
              <a:rPr lang="cs-CZ" b="1" dirty="0" smtClean="0">
                <a:solidFill>
                  <a:schemeClr val="tx2"/>
                </a:solidFill>
              </a:rPr>
              <a:t>ztráty</a:t>
            </a:r>
            <a:r>
              <a:rPr lang="cs-CZ" dirty="0" smtClean="0">
                <a:solidFill>
                  <a:schemeClr val="tx2"/>
                </a:solidFill>
              </a:rPr>
              <a:t> dat</a:t>
            </a:r>
          </a:p>
          <a:p>
            <a:pPr lvl="1"/>
            <a:r>
              <a:rPr lang="cs-CZ" dirty="0" smtClean="0">
                <a:solidFill>
                  <a:schemeClr val="tx2"/>
                </a:solidFill>
              </a:rPr>
              <a:t>zálohujeme především pro </a:t>
            </a:r>
            <a:r>
              <a:rPr lang="cs-CZ" b="1" dirty="0" smtClean="0">
                <a:solidFill>
                  <a:schemeClr val="tx2"/>
                </a:solidFill>
              </a:rPr>
              <a:t>obnovu</a:t>
            </a:r>
            <a:r>
              <a:rPr lang="cs-CZ" dirty="0" smtClean="0">
                <a:solidFill>
                  <a:schemeClr val="tx2"/>
                </a:solidFill>
              </a:rPr>
              <a:t> ztracených či poškozených dat</a:t>
            </a:r>
          </a:p>
          <a:p>
            <a:pPr lvl="1"/>
            <a:r>
              <a:rPr lang="cs-CZ" dirty="0" smtClean="0">
                <a:solidFill>
                  <a:schemeClr val="tx2"/>
                </a:solidFill>
              </a:rPr>
              <a:t>zpravidla více historických verzí pro obnovu</a:t>
            </a:r>
          </a:p>
          <a:p>
            <a:pPr lvl="1"/>
            <a:r>
              <a:rPr lang="cs-CZ" b="1" dirty="0" smtClean="0">
                <a:solidFill>
                  <a:schemeClr val="tx2"/>
                </a:solidFill>
              </a:rPr>
              <a:t>neřeší dobu nedostupnosti </a:t>
            </a:r>
            <a:r>
              <a:rPr lang="cs-CZ" dirty="0" smtClean="0">
                <a:solidFill>
                  <a:schemeClr val="tx2"/>
                </a:solidFill>
              </a:rPr>
              <a:t>– záleží na obnovovaných datech</a:t>
            </a:r>
          </a:p>
          <a:p>
            <a:r>
              <a:rPr lang="cs-CZ" dirty="0">
                <a:solidFill>
                  <a:schemeClr val="tx2"/>
                </a:solidFill>
              </a:rPr>
              <a:t>V</a:t>
            </a:r>
            <a:r>
              <a:rPr lang="cs-CZ" dirty="0" smtClean="0">
                <a:solidFill>
                  <a:schemeClr val="tx2"/>
                </a:solidFill>
              </a:rPr>
              <a:t>ysoká dostupnost</a:t>
            </a:r>
          </a:p>
          <a:p>
            <a:pPr lvl="1"/>
            <a:r>
              <a:rPr lang="cs-CZ" dirty="0" smtClean="0">
                <a:solidFill>
                  <a:schemeClr val="tx2"/>
                </a:solidFill>
              </a:rPr>
              <a:t>uvědomujeme si cenu </a:t>
            </a:r>
            <a:r>
              <a:rPr lang="cs-CZ" b="1" dirty="0" smtClean="0">
                <a:solidFill>
                  <a:schemeClr val="tx2"/>
                </a:solidFill>
              </a:rPr>
              <a:t>nedostupnosti</a:t>
            </a:r>
            <a:r>
              <a:rPr lang="cs-CZ" dirty="0" smtClean="0">
                <a:solidFill>
                  <a:schemeClr val="tx2"/>
                </a:solidFill>
              </a:rPr>
              <a:t> nějakého systému</a:t>
            </a:r>
          </a:p>
          <a:p>
            <a:pPr lvl="1"/>
            <a:r>
              <a:rPr lang="cs-CZ" dirty="0" smtClean="0">
                <a:solidFill>
                  <a:schemeClr val="tx2"/>
                </a:solidFill>
              </a:rPr>
              <a:t>ochrana proti selhání zařízení – disk, server, komunikace, serverovna</a:t>
            </a:r>
          </a:p>
          <a:p>
            <a:pPr lvl="1"/>
            <a:r>
              <a:rPr lang="cs-CZ" dirty="0" smtClean="0">
                <a:solidFill>
                  <a:schemeClr val="tx2"/>
                </a:solidFill>
              </a:rPr>
              <a:t>redundance infrastruktury – RAID, RAIN, clustery, replikace</a:t>
            </a:r>
          </a:p>
          <a:p>
            <a:pPr lvl="1"/>
            <a:r>
              <a:rPr lang="cs-CZ" b="1" dirty="0" smtClean="0">
                <a:solidFill>
                  <a:schemeClr val="tx2"/>
                </a:solidFill>
              </a:rPr>
              <a:t>neřeší logické poškození dat</a:t>
            </a:r>
            <a:r>
              <a:rPr lang="cs-CZ" dirty="0" smtClean="0">
                <a:solidFill>
                  <a:schemeClr val="tx2"/>
                </a:solidFill>
              </a:rPr>
              <a:t> – chyba se zreplikuje</a:t>
            </a:r>
            <a:endParaRPr lang="cs-CZ" b="1" dirty="0" smtClean="0">
              <a:solidFill>
                <a:schemeClr val="tx2"/>
              </a:solidFill>
            </a:endParaRPr>
          </a:p>
          <a:p>
            <a:r>
              <a:rPr lang="cs-CZ" dirty="0" smtClean="0">
                <a:solidFill>
                  <a:schemeClr val="tx2"/>
                </a:solidFill>
              </a:rPr>
              <a:t>Co skutečně vyžadujeme?</a:t>
            </a:r>
          </a:p>
          <a:p>
            <a:pPr lvl="1"/>
            <a:r>
              <a:rPr lang="cs-CZ" dirty="0" smtClean="0">
                <a:solidFill>
                  <a:schemeClr val="tx2"/>
                </a:solidFill>
              </a:rPr>
              <a:t>kombinaci obojího</a:t>
            </a:r>
          </a:p>
          <a:p>
            <a:pPr lvl="1"/>
            <a:r>
              <a:rPr lang="cs-CZ" dirty="0" smtClean="0">
                <a:solidFill>
                  <a:schemeClr val="tx2"/>
                </a:solidFill>
              </a:rPr>
              <a:t>RPO – povolená ztráta dat, RTO – čas obnovy</a:t>
            </a:r>
          </a:p>
          <a:p>
            <a:pPr lvl="1"/>
            <a:endParaRPr lang="cs-CZ" dirty="0" smtClean="0">
              <a:solidFill>
                <a:schemeClr val="tx2"/>
              </a:solidFill>
            </a:endParaRPr>
          </a:p>
          <a:p>
            <a:pPr lvl="1"/>
            <a:endParaRPr lang="cs-CZ" dirty="0">
              <a:solidFill>
                <a:schemeClr val="tx2"/>
              </a:solidFill>
            </a:endParaRPr>
          </a:p>
        </p:txBody>
      </p:sp>
    </p:spTree>
    <p:extLst>
      <p:ext uri="{BB962C8B-B14F-4D97-AF65-F5344CB8AC3E}">
        <p14:creationId xmlns:p14="http://schemas.microsoft.com/office/powerpoint/2010/main" val="358217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solidFill>
                  <a:schemeClr val="tx2"/>
                </a:solidFill>
              </a:rPr>
              <a:t> Možnosti ochrany dat</a:t>
            </a:r>
            <a:endParaRPr lang="cs-CZ" dirty="0">
              <a:solidFill>
                <a:schemeClr val="tx2"/>
              </a:solidFill>
            </a:endParaRPr>
          </a:p>
        </p:txBody>
      </p:sp>
      <p:sp>
        <p:nvSpPr>
          <p:cNvPr id="5" name="Content Placeholder 4"/>
          <p:cNvSpPr>
            <a:spLocks noGrp="1"/>
          </p:cNvSpPr>
          <p:nvPr>
            <p:ph idx="1"/>
          </p:nvPr>
        </p:nvSpPr>
        <p:spPr/>
        <p:txBody>
          <a:bodyPr>
            <a:normAutofit/>
          </a:bodyPr>
          <a:lstStyle/>
          <a:p>
            <a:r>
              <a:rPr lang="cs-CZ" dirty="0" smtClean="0">
                <a:solidFill>
                  <a:schemeClr val="tx2"/>
                </a:solidFill>
              </a:rPr>
              <a:t>Tradiční zálohování</a:t>
            </a:r>
          </a:p>
          <a:p>
            <a:pPr lvl="1"/>
            <a:r>
              <a:rPr lang="cs-CZ" dirty="0" smtClean="0">
                <a:solidFill>
                  <a:schemeClr val="tx2"/>
                </a:solidFill>
              </a:rPr>
              <a:t>pásky – levné, spolehlivé, rychlé, </a:t>
            </a:r>
            <a:r>
              <a:rPr lang="cs-CZ" b="1" dirty="0" smtClean="0">
                <a:solidFill>
                  <a:schemeClr val="tx2"/>
                </a:solidFill>
              </a:rPr>
              <a:t>uložení offline/offsite</a:t>
            </a:r>
            <a:r>
              <a:rPr lang="cs-CZ" dirty="0" smtClean="0">
                <a:solidFill>
                  <a:schemeClr val="tx2"/>
                </a:solidFill>
              </a:rPr>
              <a:t>, </a:t>
            </a:r>
            <a:r>
              <a:rPr lang="en-US" smtClean="0">
                <a:solidFill>
                  <a:schemeClr val="tx2"/>
                </a:solidFill>
              </a:rPr>
              <a:t>ale </a:t>
            </a:r>
            <a:r>
              <a:rPr lang="cs-CZ" smtClean="0">
                <a:solidFill>
                  <a:schemeClr val="tx2"/>
                </a:solidFill>
              </a:rPr>
              <a:t>nepříliš </a:t>
            </a:r>
            <a:r>
              <a:rPr lang="cs-CZ" dirty="0" smtClean="0">
                <a:solidFill>
                  <a:schemeClr val="tx2"/>
                </a:solidFill>
              </a:rPr>
              <a:t>flexibilní</a:t>
            </a:r>
          </a:p>
          <a:p>
            <a:pPr lvl="1"/>
            <a:r>
              <a:rPr lang="cs-CZ" dirty="0" smtClean="0">
                <a:solidFill>
                  <a:schemeClr val="tx2"/>
                </a:solidFill>
              </a:rPr>
              <a:t>disky – flexibilní, při větších objemech dat relativně drahé</a:t>
            </a:r>
          </a:p>
          <a:p>
            <a:pPr lvl="1"/>
            <a:r>
              <a:rPr lang="cs-CZ" dirty="0" smtClean="0">
                <a:solidFill>
                  <a:schemeClr val="tx2"/>
                </a:solidFill>
              </a:rPr>
              <a:t>další média</a:t>
            </a:r>
          </a:p>
          <a:p>
            <a:pPr marL="457200" lvl="1" indent="0">
              <a:buNone/>
            </a:pPr>
            <a:endParaRPr lang="cs-CZ" dirty="0" smtClean="0">
              <a:solidFill>
                <a:schemeClr val="tx2"/>
              </a:solidFill>
            </a:endParaRPr>
          </a:p>
          <a:p>
            <a:r>
              <a:rPr lang="cs-CZ" dirty="0" smtClean="0">
                <a:solidFill>
                  <a:schemeClr val="tx2"/>
                </a:solidFill>
              </a:rPr>
              <a:t>Moderní zálohování</a:t>
            </a:r>
          </a:p>
          <a:p>
            <a:pPr lvl="1"/>
            <a:r>
              <a:rPr lang="cs-CZ" b="1" dirty="0" smtClean="0">
                <a:solidFill>
                  <a:schemeClr val="tx2"/>
                </a:solidFill>
              </a:rPr>
              <a:t>deduplikace</a:t>
            </a:r>
            <a:r>
              <a:rPr lang="cs-CZ" dirty="0" smtClean="0">
                <a:solidFill>
                  <a:schemeClr val="tx2"/>
                </a:solidFill>
              </a:rPr>
              <a:t> </a:t>
            </a:r>
            <a:r>
              <a:rPr lang="cs-CZ" dirty="0" smtClean="0">
                <a:solidFill>
                  <a:schemeClr val="tx2"/>
                </a:solidFill>
              </a:rPr>
              <a:t>– flexibilní, opakovaná data přenášena a ukládána pouze jednou, efektivní přenos a replikace </a:t>
            </a:r>
          </a:p>
          <a:p>
            <a:pPr lvl="1"/>
            <a:r>
              <a:rPr lang="cs-CZ" dirty="0" smtClean="0">
                <a:solidFill>
                  <a:schemeClr val="tx2"/>
                </a:solidFill>
              </a:rPr>
              <a:t>backup direct access – obnova např. VM či emailu přímým přístupem k záloze</a:t>
            </a:r>
          </a:p>
          <a:p>
            <a:pPr lvl="1"/>
            <a:endParaRPr lang="cs-CZ" dirty="0" smtClean="0">
              <a:solidFill>
                <a:schemeClr val="tx2"/>
              </a:solidFill>
            </a:endParaRPr>
          </a:p>
          <a:p>
            <a:r>
              <a:rPr lang="cs-CZ" b="1" dirty="0" smtClean="0">
                <a:solidFill>
                  <a:schemeClr val="tx2"/>
                </a:solidFill>
              </a:rPr>
              <a:t>Kontinuální ochrana dat (CDP)</a:t>
            </a:r>
          </a:p>
          <a:p>
            <a:endParaRPr lang="cs-CZ" dirty="0">
              <a:solidFill>
                <a:schemeClr val="tx2"/>
              </a:solidFill>
            </a:endParaRPr>
          </a:p>
        </p:txBody>
      </p:sp>
    </p:spTree>
    <p:extLst>
      <p:ext uri="{BB962C8B-B14F-4D97-AF65-F5344CB8AC3E}">
        <p14:creationId xmlns:p14="http://schemas.microsoft.com/office/powerpoint/2010/main" val="6770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Deduplikační zálohovací systém EMC DataDomain</a:t>
            </a:r>
            <a:endParaRPr lang="cs-CZ" dirty="0"/>
          </a:p>
        </p:txBody>
      </p:sp>
      <p:sp>
        <p:nvSpPr>
          <p:cNvPr id="3" name="Content Placeholder 2"/>
          <p:cNvSpPr>
            <a:spLocks noGrp="1"/>
          </p:cNvSpPr>
          <p:nvPr>
            <p:ph idx="1"/>
          </p:nvPr>
        </p:nvSpPr>
        <p:spPr/>
        <p:txBody>
          <a:bodyPr>
            <a:normAutofit/>
          </a:bodyPr>
          <a:lstStyle/>
          <a:p>
            <a:r>
              <a:rPr lang="cs-CZ" dirty="0" smtClean="0"/>
              <a:t>Vlajková loď EMC v oblasti zálohovacích úložišť</a:t>
            </a:r>
          </a:p>
          <a:p>
            <a:r>
              <a:rPr lang="cs-CZ" dirty="0" smtClean="0"/>
              <a:t>Deduplikace mezi CPU/RAM</a:t>
            </a:r>
          </a:p>
          <a:p>
            <a:r>
              <a:rPr lang="cs-CZ" dirty="0" smtClean="0"/>
              <a:t>Efektivní deduplikační algoritmus – inline, s proměnnou velikostí bloku, globální deduplikace přes všechna data a protokoly</a:t>
            </a:r>
          </a:p>
          <a:p>
            <a:r>
              <a:rPr lang="cs-CZ" dirty="0" smtClean="0"/>
              <a:t>Běžný deduplikační poměr 1:15 = 93,3% úspora kapacity</a:t>
            </a:r>
          </a:p>
          <a:p>
            <a:r>
              <a:rPr lang="cs-CZ" dirty="0" smtClean="0"/>
              <a:t>IP a FC přístup přes CIFS</a:t>
            </a:r>
            <a:r>
              <a:rPr lang="cs-CZ" dirty="0"/>
              <a:t>, NFS, NDMP, </a:t>
            </a:r>
            <a:r>
              <a:rPr lang="cs-CZ" dirty="0" smtClean="0"/>
              <a:t>OST/DD BOOST, </a:t>
            </a:r>
            <a:r>
              <a:rPr lang="cs-CZ" dirty="0"/>
              <a:t>VTL a jejich </a:t>
            </a:r>
            <a:r>
              <a:rPr lang="cs-CZ" dirty="0" smtClean="0"/>
              <a:t>kombinace</a:t>
            </a:r>
          </a:p>
          <a:p>
            <a:endParaRPr lang="cs-CZ" dirty="0" smtClean="0"/>
          </a:p>
          <a:p>
            <a:pPr marL="0" indent="0">
              <a:buNone/>
            </a:pPr>
            <a:endParaRPr lang="cs-CZ" dirty="0"/>
          </a:p>
        </p:txBody>
      </p:sp>
      <p:pic>
        <p:nvPicPr>
          <p:cNvPr id="6" name="Picture 5"/>
          <p:cNvPicPr>
            <a:picLocks noChangeAspect="1"/>
          </p:cNvPicPr>
          <p:nvPr/>
        </p:nvPicPr>
        <p:blipFill>
          <a:blip r:embed="rId2"/>
          <a:stretch>
            <a:fillRect/>
          </a:stretch>
        </p:blipFill>
        <p:spPr>
          <a:xfrm>
            <a:off x="2692552" y="4726775"/>
            <a:ext cx="6806895" cy="1225242"/>
          </a:xfrm>
          <a:prstGeom prst="rect">
            <a:avLst/>
          </a:prstGeom>
        </p:spPr>
      </p:pic>
    </p:spTree>
    <p:extLst>
      <p:ext uri="{BB962C8B-B14F-4D97-AF65-F5344CB8AC3E}">
        <p14:creationId xmlns:p14="http://schemas.microsoft.com/office/powerpoint/2010/main" val="90176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1305C0-F662-4C35-AB97-813FFC3948E6}" vid="{344C558C-50BE-407C-97DF-3AA6E38133AE}"/>
    </a:ext>
  </a:extLst>
</a:theme>
</file>

<file path=ppt/theme/theme2.xml><?xml version="1.0" encoding="utf-8"?>
<a:theme xmlns:a="http://schemas.openxmlformats.org/drawingml/2006/main" name="2014 Tab templates2">
  <a:themeElements>
    <a:clrScheme name="2014 v4">
      <a:dk1>
        <a:srgbClr val="000000"/>
      </a:dk1>
      <a:lt1>
        <a:srgbClr val="FFFFFF"/>
      </a:lt1>
      <a:dk2>
        <a:srgbClr val="2C95DD"/>
      </a:dk2>
      <a:lt2>
        <a:srgbClr val="717074"/>
      </a:lt2>
      <a:accent1>
        <a:srgbClr val="2C95DD"/>
      </a:accent1>
      <a:accent2>
        <a:srgbClr val="339933"/>
      </a:accent2>
      <a:accent3>
        <a:srgbClr val="93C5FF"/>
      </a:accent3>
      <a:accent4>
        <a:srgbClr val="BABCBE"/>
      </a:accent4>
      <a:accent5>
        <a:srgbClr val="007D68"/>
      </a:accent5>
      <a:accent6>
        <a:srgbClr val="CE3131"/>
      </a:accent6>
      <a:hlink>
        <a:srgbClr val="2C95DD"/>
      </a:hlink>
      <a:folHlink>
        <a:srgbClr val="2C95E1"/>
      </a:folHlink>
    </a:clrScheme>
    <a:fontScheme name="Adjacency">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sng">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 Force prezentace</Template>
  <TotalTime>1016</TotalTime>
  <Words>2503</Words>
  <Application>Microsoft Office PowerPoint</Application>
  <PresentationFormat>Widescreen</PresentationFormat>
  <Paragraphs>377</Paragraphs>
  <Slides>21</Slides>
  <Notes>9</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Arial Unicode MS</vt:lpstr>
      <vt:lpstr>MS PGothic</vt:lpstr>
      <vt:lpstr>MS PGothic</vt:lpstr>
      <vt:lpstr>PMingLiU</vt:lpstr>
      <vt:lpstr>Arial</vt:lpstr>
      <vt:lpstr>Calibri</vt:lpstr>
      <vt:lpstr>Calibri Light</vt:lpstr>
      <vt:lpstr>Lucida Grande</vt:lpstr>
      <vt:lpstr>MetaBoldLF-Roman</vt:lpstr>
      <vt:lpstr>MetaNormalLF-Roman</vt:lpstr>
      <vt:lpstr>Verdana</vt:lpstr>
      <vt:lpstr>Wingdings</vt:lpstr>
      <vt:lpstr>Motiv Office</vt:lpstr>
      <vt:lpstr>2014 Tab templates2</vt:lpstr>
      <vt:lpstr>Efektivní ochrana dat jako součást firemní bezpečnosti</vt:lpstr>
      <vt:lpstr>Představení Data Force, s.r.o.</vt:lpstr>
      <vt:lpstr>Data Force, s.r.o. – partnerství (DELL) EMC</vt:lpstr>
      <vt:lpstr>Reference Data Force, s.r.o.</vt:lpstr>
      <vt:lpstr>Efektivní ochrana dat</vt:lpstr>
      <vt:lpstr>Efektivní ochrana dat jako součást firemní bezpečnosti</vt:lpstr>
      <vt:lpstr>Zálohování dat vs. vysoká dostupnost</vt:lpstr>
      <vt:lpstr> Možnosti ochrany dat</vt:lpstr>
      <vt:lpstr>Deduplikační zálohovací systém EMC DataDomain</vt:lpstr>
      <vt:lpstr>Deduplikační zálohovací systém EMC DataDomain</vt:lpstr>
      <vt:lpstr>Kontinuální ochrana dat</vt:lpstr>
      <vt:lpstr>Kontinuální ochrana dat – minimalizujte RPO</vt:lpstr>
      <vt:lpstr>Rodina produktů RecoverPoint</vt:lpstr>
      <vt:lpstr>RecoverPoint For Virtual Machines </vt:lpstr>
      <vt:lpstr>Lokální a vzdálená ochrana VM</vt:lpstr>
      <vt:lpstr>RecoverPoint for VMs – architektura</vt:lpstr>
      <vt:lpstr>RecoverPoint – k čemu jej využít?</vt:lpstr>
      <vt:lpstr>Jak RecoverPoint funguje?</vt:lpstr>
      <vt:lpstr>Architecture Highlights  </vt:lpstr>
      <vt:lpstr>Klíčové vlastnosti</vt:lpstr>
      <vt:lpstr>Děkujeme za pozornost.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titulek prezentace</dc:title>
  <dc:creator>J K</dc:creator>
  <cp:lastModifiedBy>Zbyněk Chmela</cp:lastModifiedBy>
  <cp:revision>130</cp:revision>
  <dcterms:created xsi:type="dcterms:W3CDTF">2014-11-17T20:14:15Z</dcterms:created>
  <dcterms:modified xsi:type="dcterms:W3CDTF">2016-05-22T23:32:26Z</dcterms:modified>
</cp:coreProperties>
</file>