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0" r:id="rId3"/>
    <p:sldId id="291" r:id="rId4"/>
    <p:sldId id="292" r:id="rId5"/>
    <p:sldId id="304" r:id="rId6"/>
    <p:sldId id="305" r:id="rId7"/>
    <p:sldId id="293" r:id="rId8"/>
    <p:sldId id="294" r:id="rId9"/>
    <p:sldId id="295" r:id="rId10"/>
    <p:sldId id="296" r:id="rId11"/>
    <p:sldId id="297" r:id="rId12"/>
    <p:sldId id="298" r:id="rId13"/>
    <p:sldId id="303" r:id="rId14"/>
    <p:sldId id="299" r:id="rId15"/>
    <p:sldId id="300" r:id="rId16"/>
    <p:sldId id="301" r:id="rId17"/>
    <p:sldId id="302" r:id="rId18"/>
    <p:sldId id="277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>
          <p15:clr>
            <a:srgbClr val="A4A3A4"/>
          </p15:clr>
        </p15:guide>
        <p15:guide id="2" orient="horz" pos="1272">
          <p15:clr>
            <a:srgbClr val="A4A3A4"/>
          </p15:clr>
        </p15:guide>
        <p15:guide id="3" orient="horz" pos="715">
          <p15:clr>
            <a:srgbClr val="A4A3A4"/>
          </p15:clr>
        </p15:guide>
        <p15:guide id="4" orient="horz" pos="3861">
          <p15:clr>
            <a:srgbClr val="A4A3A4"/>
          </p15:clr>
        </p15:guide>
        <p15:guide id="5" orient="horz" pos="3944">
          <p15:clr>
            <a:srgbClr val="A4A3A4"/>
          </p15:clr>
        </p15:guide>
        <p15:guide id="6" pos="321">
          <p15:clr>
            <a:srgbClr val="A4A3A4"/>
          </p15:clr>
        </p15:guide>
        <p15:guide id="7" pos="5418">
          <p15:clr>
            <a:srgbClr val="A4A3A4"/>
          </p15:clr>
        </p15:guide>
        <p15:guide id="8" pos="682">
          <p15:clr>
            <a:srgbClr val="A4A3A4"/>
          </p15:clr>
        </p15:guide>
        <p15:guide id="9" pos="2766">
          <p15:clr>
            <a:srgbClr val="A4A3A4"/>
          </p15:clr>
        </p15:guide>
        <p15:guide id="10" pos="29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 Kohoutková" initials="JK" lastIdx="18" clrIdx="0"/>
  <p:cmAuthor id="1" name="Jana" initials="J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7D"/>
    <a:srgbClr val="094F8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821" autoAdjust="0"/>
    <p:restoredTop sz="94607" autoAdjust="0"/>
  </p:normalViewPr>
  <p:slideViewPr>
    <p:cSldViewPr snapToGrid="0">
      <p:cViewPr varScale="1">
        <p:scale>
          <a:sx n="59" d="100"/>
          <a:sy n="59" d="100"/>
        </p:scale>
        <p:origin x="66" y="396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321"/>
        <p:guide pos="5418"/>
        <p:guide pos="682"/>
        <p:guide pos="2766"/>
        <p:guide pos="29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046"/>
    </p:cViewPr>
  </p:sorterViewPr>
  <p:notesViewPr>
    <p:cSldViewPr snapToGrid="0">
      <p:cViewPr varScale="1">
        <p:scale>
          <a:sx n="126" d="100"/>
          <a:sy n="126" d="100"/>
        </p:scale>
        <p:origin x="-4824" y="-6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82675" y="2565401"/>
            <a:ext cx="7518400" cy="2663825"/>
          </a:xfrm>
        </p:spPr>
        <p:txBody>
          <a:bodyPr tIns="0" bIns="0" anchor="ctr"/>
          <a:lstStyle>
            <a:lvl1pPr>
              <a:defRPr sz="3200"/>
            </a:lvl1pPr>
          </a:lstStyle>
          <a:p>
            <a:pPr lvl="0"/>
            <a:r>
              <a:rPr lang="cs-CZ" altLang="cs-CZ" noProof="0" dirty="0" smtClean="0"/>
              <a:t>Kliknutím lze upravit styl.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D44865-E482-4274-BA0A-6D969A5DE30D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90616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97689" y="1125539"/>
            <a:ext cx="1703387" cy="50069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9588" y="1125539"/>
            <a:ext cx="6037861" cy="5006975"/>
          </a:xfrm>
        </p:spPr>
        <p:txBody>
          <a:bodyPr vert="eaVert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153075-B133-4825-BEAD-9495BA665D3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52727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2900" indent="-342900">
              <a:buClr>
                <a:srgbClr val="00287D"/>
              </a:buClr>
              <a:buSzPct val="100000"/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00287D"/>
              </a:buClr>
              <a:buFont typeface="Wingdings" panose="05000000000000000000" pitchFamily="2" charset="2"/>
              <a:buChar char="§"/>
              <a:defRPr sz="2200"/>
            </a:lvl2pPr>
            <a:lvl3pPr marL="1600200" indent="-342900">
              <a:buClr>
                <a:srgbClr val="00287D"/>
              </a:buClr>
              <a:buFont typeface="Wingdings" panose="05000000000000000000" pitchFamily="2" charset="2"/>
              <a:buChar char="§"/>
              <a:defRPr sz="2000" baseline="0"/>
            </a:lvl3pPr>
            <a:lvl4pPr marL="2405063" indent="-342900">
              <a:buClr>
                <a:srgbClr val="00287D"/>
              </a:buClr>
              <a:buFont typeface="Wingdings" panose="05000000000000000000" pitchFamily="2" charset="2"/>
              <a:buChar char="§"/>
              <a:defRPr sz="1800"/>
            </a:lvl4pPr>
            <a:lvl5pPr marL="3067050" indent="-285750">
              <a:buClr>
                <a:srgbClr val="00287D"/>
              </a:buClr>
              <a:buSzPct val="80000"/>
              <a:buFont typeface="Wingdings" panose="05000000000000000000" pitchFamily="2" charset="2"/>
              <a:buChar char="§"/>
              <a:defRPr sz="1600" baseline="0"/>
            </a:lvl5pPr>
          </a:lstStyle>
          <a:p>
            <a:pPr marL="0" indent="0">
              <a:buNone/>
            </a:pPr>
            <a:r>
              <a:rPr lang="cs-CZ" altLang="cs-CZ" dirty="0" smtClean="0"/>
              <a:t>Textový řádek</a:t>
            </a:r>
            <a:endParaRPr lang="cs-CZ" altLang="cs-CZ" dirty="0" smtClean="0">
              <a:solidFill>
                <a:srgbClr val="00287D"/>
              </a:solidFill>
            </a:endParaRPr>
          </a:p>
          <a:p>
            <a:pPr lvl="0"/>
            <a:r>
              <a:rPr lang="cs-CZ" altLang="cs-CZ" dirty="0" smtClean="0"/>
              <a:t>Odrážka</a:t>
            </a:r>
          </a:p>
          <a:p>
            <a:pPr lvl="1"/>
            <a:r>
              <a:rPr lang="cs-CZ" altLang="cs-CZ" dirty="0" smtClean="0"/>
              <a:t>Odrážka</a:t>
            </a:r>
          </a:p>
          <a:p>
            <a:pPr lvl="2"/>
            <a:r>
              <a:rPr lang="cs-CZ" altLang="cs-CZ" dirty="0" smtClean="0"/>
              <a:t>Odrážka</a:t>
            </a:r>
          </a:p>
          <a:p>
            <a:pPr lvl="3"/>
            <a:r>
              <a:rPr lang="cs-CZ" altLang="cs-CZ" dirty="0" smtClean="0"/>
              <a:t>Odrážka</a:t>
            </a:r>
          </a:p>
          <a:p>
            <a:pPr lvl="4"/>
            <a:r>
              <a:rPr lang="cs-CZ" altLang="cs-CZ" dirty="0" smtClean="0"/>
              <a:t>Odrážka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686047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4406901"/>
            <a:ext cx="80914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9589" y="2906713"/>
            <a:ext cx="80914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F5D36C-8A95-44A1-B2E3-4B4CEE4AA93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63645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9588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24131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152B74-69A5-4C0F-AF65-094CC50B2C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40045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1134533"/>
            <a:ext cx="8091487" cy="643467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2369" y="2019300"/>
            <a:ext cx="38786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9588" y="2915728"/>
            <a:ext cx="3874282" cy="32104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 marL="1143000" indent="-228600">
              <a:buClr>
                <a:srgbClr val="00287D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0287D"/>
              </a:buClr>
              <a:buSzPct val="80000"/>
              <a:buFont typeface="Wingdings" panose="05000000000000000000" pitchFamily="2" charset="2"/>
              <a:buChar char="§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23119" y="2019300"/>
            <a:ext cx="38779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22963" y="2938734"/>
            <a:ext cx="3878113" cy="31911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95CD6F-6F72-494C-9F75-EA7F2E402090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25317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7DA5A4-BFC5-452F-9F43-ADC3A6F1509E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8091487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0002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54064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8" y="1134534"/>
            <a:ext cx="8091487" cy="64346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1" y="2019300"/>
            <a:ext cx="5026025" cy="41068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2746884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562BE3-FB3A-4F01-A26A-8D36CDF01AD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54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087507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134533"/>
            <a:ext cx="5486400" cy="3874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654246"/>
            <a:ext cx="5486400" cy="4756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68BFBB-FD49-4E22-AEFE-2646EB3E88C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95320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09589" y="1125539"/>
            <a:ext cx="808663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 předlohy nadpisů.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9" y="2017713"/>
            <a:ext cx="8082321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styly předlohy textu.</a:t>
            </a:r>
          </a:p>
          <a:p>
            <a:pPr lvl="1"/>
            <a:r>
              <a:rPr lang="cs-CZ" altLang="cs-CZ" dirty="0" smtClean="0"/>
              <a:t>Druhá úroveň</a:t>
            </a:r>
          </a:p>
        </p:txBody>
      </p:sp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  <a:latin typeface="+mj-lt"/>
              </a:defRPr>
            </a:lvl1pPr>
          </a:lstStyle>
          <a:p>
            <a:r>
              <a:rPr lang="cs-CZ" altLang="cs-CZ" dirty="0" smtClean="0"/>
              <a:t>Definujte zápatí - název prezentace / pracoviště</a:t>
            </a:r>
            <a:endParaRPr lang="cs-CZ" alt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tsl.gov.cz/certiq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414068" y="6248400"/>
            <a:ext cx="6314536" cy="457200"/>
          </a:xfrm>
        </p:spPr>
        <p:txBody>
          <a:bodyPr/>
          <a:lstStyle/>
          <a:p>
            <a:r>
              <a:rPr lang="cs-CZ" altLang="cs-CZ" dirty="0" smtClean="0"/>
              <a:t>EUNIS 2016, </a:t>
            </a:r>
            <a:r>
              <a:rPr lang="cs-CZ" altLang="cs-CZ" dirty="0" smtClean="0"/>
              <a:t>Špindlerův mlýn, </a:t>
            </a:r>
            <a:r>
              <a:rPr lang="cs-CZ" altLang="cs-CZ" dirty="0" smtClean="0"/>
              <a:t>23. – 25. 5. 2016</a:t>
            </a:r>
            <a:endParaRPr lang="cs-CZ" altLang="cs-CZ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833113" cy="457200"/>
          </a:xfrm>
        </p:spPr>
        <p:txBody>
          <a:bodyPr/>
          <a:lstStyle/>
          <a:p>
            <a:fld id="{EA4ADC9B-C3B1-4CB1-8B0D-14D528DA44A1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2237" y="1886842"/>
            <a:ext cx="7518400" cy="1077239"/>
          </a:xfrm>
        </p:spPr>
        <p:txBody>
          <a:bodyPr/>
          <a:lstStyle/>
          <a:p>
            <a:pPr algn="ctr"/>
            <a:r>
              <a:rPr lang="cs-CZ" altLang="cs-CZ" dirty="0" smtClean="0"/>
              <a:t>Univerzitní systém pro správu osobních digitálních certifikátů</a:t>
            </a: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72237" y="4400784"/>
            <a:ext cx="7518400" cy="171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87D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pPr algn="r"/>
            <a:r>
              <a:rPr lang="cs-CZ" altLang="cs-CZ" sz="2400" kern="0" dirty="0" smtClean="0"/>
              <a:t>Martin Jakubička, Michal Procházka</a:t>
            </a:r>
          </a:p>
          <a:p>
            <a:pPr algn="r"/>
            <a:endParaRPr lang="cs-CZ" altLang="cs-CZ" sz="2400" kern="0" dirty="0" smtClean="0"/>
          </a:p>
          <a:p>
            <a:pPr algn="r"/>
            <a:r>
              <a:rPr lang="cs-CZ" altLang="cs-CZ" sz="2400" kern="0" dirty="0" smtClean="0"/>
              <a:t>Ústav výpočetní techniky</a:t>
            </a:r>
          </a:p>
          <a:p>
            <a:pPr algn="r"/>
            <a:r>
              <a:rPr lang="cs-CZ" altLang="cs-CZ" sz="2400" kern="0" dirty="0" smtClean="0"/>
              <a:t>Masarykova univerzita</a:t>
            </a:r>
            <a:endParaRPr lang="cs-CZ" altLang="cs-CZ" sz="2400" kern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 řešení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pic>
        <p:nvPicPr>
          <p:cNvPr id="6" name="Obrázek 5"/>
          <p:cNvPicPr/>
          <p:nvPr/>
        </p:nvPicPr>
        <p:blipFill>
          <a:blip r:embed="rId2"/>
          <a:stretch>
            <a:fillRect/>
          </a:stretch>
        </p:blipFill>
        <p:spPr>
          <a:xfrm>
            <a:off x="422694" y="2008414"/>
            <a:ext cx="8173530" cy="423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136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INET 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Front-end</a:t>
            </a:r>
          </a:p>
          <a:p>
            <a:r>
              <a:rPr lang="cs-CZ" dirty="0" smtClean="0"/>
              <a:t>Systém pro zaměstnance MU</a:t>
            </a:r>
          </a:p>
          <a:p>
            <a:r>
              <a:rPr lang="cs-CZ" dirty="0" smtClean="0"/>
              <a:t>Žádost o nový certifikát (údaje z dat o zaměstnanci)</a:t>
            </a:r>
          </a:p>
          <a:p>
            <a:r>
              <a:rPr lang="cs-CZ" dirty="0" smtClean="0"/>
              <a:t>Schvalovací proces</a:t>
            </a:r>
          </a:p>
          <a:p>
            <a:r>
              <a:rPr lang="cs-CZ" dirty="0" smtClean="0"/>
              <a:t>Prodloužení certifikátu</a:t>
            </a:r>
          </a:p>
          <a:p>
            <a:r>
              <a:rPr lang="cs-CZ" dirty="0" smtClean="0"/>
              <a:t>Revokace</a:t>
            </a:r>
          </a:p>
          <a:p>
            <a:r>
              <a:rPr lang="cs-CZ" dirty="0" smtClean="0"/>
              <a:t>Import vlastních (i nekvalifikovaných</a:t>
            </a:r>
            <a:r>
              <a:rPr lang="cs-CZ" smtClean="0"/>
              <a:t>) certifikátů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77808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RemSig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Remote</a:t>
            </a:r>
            <a:r>
              <a:rPr lang="cs-CZ" dirty="0" smtClean="0"/>
              <a:t> </a:t>
            </a:r>
            <a:r>
              <a:rPr lang="cs-CZ" dirty="0" err="1" smtClean="0"/>
              <a:t>Signing</a:t>
            </a:r>
            <a:r>
              <a:rPr lang="cs-CZ" dirty="0" smtClean="0"/>
              <a:t>)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Centrální úložiště</a:t>
            </a:r>
          </a:p>
          <a:p>
            <a:pPr lvl="1"/>
            <a:r>
              <a:rPr lang="cs-CZ" dirty="0" smtClean="0"/>
              <a:t>Generování žádosti o certifikát (privátní klíč)</a:t>
            </a:r>
          </a:p>
          <a:p>
            <a:r>
              <a:rPr lang="cs-CZ" dirty="0" smtClean="0"/>
              <a:t>Vzdálené podepisování dat</a:t>
            </a:r>
          </a:p>
          <a:p>
            <a:r>
              <a:rPr lang="cs-CZ" dirty="0" smtClean="0"/>
              <a:t>Revokace</a:t>
            </a:r>
          </a:p>
          <a:p>
            <a:r>
              <a:rPr lang="cs-CZ" dirty="0" smtClean="0"/>
              <a:t>Komunikace přes API</a:t>
            </a:r>
          </a:p>
          <a:p>
            <a:r>
              <a:rPr lang="cs-CZ" dirty="0" smtClean="0"/>
              <a:t>Moduly</a:t>
            </a:r>
          </a:p>
          <a:p>
            <a:pPr lvl="1"/>
            <a:r>
              <a:rPr lang="cs-CZ" dirty="0" smtClean="0"/>
              <a:t>PKCS</a:t>
            </a:r>
            <a:r>
              <a:rPr lang="en-CA" dirty="0" smtClean="0"/>
              <a:t>#</a:t>
            </a:r>
            <a:r>
              <a:rPr lang="cs-CZ" dirty="0" smtClean="0"/>
              <a:t>11</a:t>
            </a:r>
          </a:p>
          <a:p>
            <a:pPr lvl="1"/>
            <a:r>
              <a:rPr lang="cs-CZ" dirty="0" smtClean="0"/>
              <a:t>CSP (Windows)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1157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RemSig</a:t>
            </a:r>
            <a:r>
              <a:rPr lang="cs-CZ" dirty="0"/>
              <a:t> (</a:t>
            </a:r>
            <a:r>
              <a:rPr lang="cs-CZ" dirty="0" err="1"/>
              <a:t>Remote</a:t>
            </a:r>
            <a:r>
              <a:rPr lang="cs-CZ" dirty="0"/>
              <a:t> </a:t>
            </a:r>
            <a:r>
              <a:rPr lang="cs-CZ" dirty="0" err="1"/>
              <a:t>Signing</a:t>
            </a:r>
            <a:r>
              <a:rPr lang="cs-CZ" dirty="0" smtClean="0"/>
              <a:t>)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Dedikované stroje</a:t>
            </a:r>
          </a:p>
          <a:p>
            <a:r>
              <a:rPr lang="cs-CZ" dirty="0" smtClean="0"/>
              <a:t>Omezený přístup</a:t>
            </a:r>
          </a:p>
          <a:p>
            <a:r>
              <a:rPr lang="cs-CZ" dirty="0" smtClean="0"/>
              <a:t>Citlivá data nejsou ukládána v otevřené formě</a:t>
            </a:r>
          </a:p>
          <a:p>
            <a:r>
              <a:rPr lang="cs-CZ" dirty="0" smtClean="0"/>
              <a:t>Reset hesla</a:t>
            </a:r>
          </a:p>
          <a:p>
            <a:r>
              <a:rPr lang="cs-CZ" dirty="0" smtClean="0"/>
              <a:t>Profily</a:t>
            </a:r>
          </a:p>
          <a:p>
            <a:r>
              <a:rPr lang="cs-CZ" dirty="0" smtClean="0"/>
              <a:t>Autentizace </a:t>
            </a:r>
            <a:r>
              <a:rPr lang="cs-CZ" dirty="0" err="1" smtClean="0"/>
              <a:t>OAuth</a:t>
            </a:r>
            <a:endParaRPr lang="cs-CZ" dirty="0" smtClean="0"/>
          </a:p>
          <a:p>
            <a:r>
              <a:rPr lang="cs-CZ" dirty="0"/>
              <a:t>Use case</a:t>
            </a:r>
          </a:p>
          <a:p>
            <a:pPr lvl="1"/>
            <a:r>
              <a:rPr lang="cs-CZ" dirty="0" smtClean="0"/>
              <a:t>Podepisování </a:t>
            </a:r>
            <a:r>
              <a:rPr lang="cs-CZ" dirty="0"/>
              <a:t>osob</a:t>
            </a:r>
          </a:p>
          <a:p>
            <a:pPr lvl="1"/>
            <a:r>
              <a:rPr lang="cs-CZ" dirty="0"/>
              <a:t>Archiv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10419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 – </a:t>
            </a:r>
            <a:r>
              <a:rPr lang="cs-CZ" dirty="0" err="1" smtClean="0"/>
              <a:t>Postignum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Kvalifikovaný </a:t>
            </a:r>
            <a:r>
              <a:rPr lang="en-CA" dirty="0" err="1" smtClean="0"/>
              <a:t>certifik</a:t>
            </a:r>
            <a:r>
              <a:rPr lang="cs-CZ" dirty="0" err="1" smtClean="0"/>
              <a:t>át</a:t>
            </a:r>
            <a:endParaRPr lang="cs-CZ" b="1" dirty="0" smtClean="0"/>
          </a:p>
          <a:p>
            <a:r>
              <a:rPr lang="cs-CZ" dirty="0" smtClean="0"/>
              <a:t>Proč </a:t>
            </a:r>
            <a:r>
              <a:rPr lang="cs-CZ" dirty="0" err="1" smtClean="0"/>
              <a:t>Postsignum</a:t>
            </a:r>
            <a:r>
              <a:rPr lang="cs-CZ" dirty="0" smtClean="0"/>
              <a:t>?</a:t>
            </a:r>
          </a:p>
          <a:p>
            <a:r>
              <a:rPr lang="cs-CZ" dirty="0" smtClean="0"/>
              <a:t>Správa uživatelů</a:t>
            </a:r>
          </a:p>
          <a:p>
            <a:r>
              <a:rPr lang="cs-CZ" dirty="0" smtClean="0"/>
              <a:t>Odeslání žádosti o certifikát</a:t>
            </a:r>
          </a:p>
          <a:p>
            <a:r>
              <a:rPr lang="cs-CZ" dirty="0" smtClean="0"/>
              <a:t>Přijetí (potvrzení) certifikátu</a:t>
            </a:r>
          </a:p>
          <a:p>
            <a:r>
              <a:rPr lang="cs-CZ" dirty="0" smtClean="0"/>
              <a:t>Revokace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62946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Digitální podpisy EIS/</a:t>
            </a:r>
            <a:r>
              <a:rPr lang="cs-CZ" dirty="0" err="1" smtClean="0"/>
              <a:t>PaMS</a:t>
            </a:r>
            <a:r>
              <a:rPr lang="cs-CZ" dirty="0" smtClean="0"/>
              <a:t> a INET 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ČNB, ČSSZ</a:t>
            </a:r>
          </a:p>
          <a:p>
            <a:r>
              <a:rPr lang="cs-CZ" dirty="0" err="1" smtClean="0"/>
              <a:t>eZAK</a:t>
            </a:r>
            <a:endParaRPr lang="cs-CZ" dirty="0" smtClean="0"/>
          </a:p>
          <a:p>
            <a:r>
              <a:rPr lang="cs-CZ" dirty="0" smtClean="0"/>
              <a:t>Spisová služba</a:t>
            </a:r>
          </a:p>
          <a:p>
            <a:r>
              <a:rPr lang="cs-CZ" dirty="0" smtClean="0"/>
              <a:t>PDF dokumenty</a:t>
            </a:r>
          </a:p>
          <a:p>
            <a:r>
              <a:rPr lang="cs-CZ" dirty="0" smtClean="0"/>
              <a:t>Projekty a pracovní výkazy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4706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Pracovní výkaz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44" y="1925659"/>
            <a:ext cx="8921748" cy="432274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588" y="103030"/>
            <a:ext cx="5223636" cy="474586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0983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Centralizované řešení</a:t>
            </a:r>
          </a:p>
          <a:p>
            <a:r>
              <a:rPr lang="cs-CZ" dirty="0" smtClean="0"/>
              <a:t>Zjednodušení vyřizování certifikátů</a:t>
            </a:r>
          </a:p>
          <a:p>
            <a:r>
              <a:rPr lang="cs-CZ" dirty="0" smtClean="0"/>
              <a:t>Uživatel pracuje ve známém prostředí</a:t>
            </a:r>
          </a:p>
          <a:p>
            <a:r>
              <a:rPr lang="cs-CZ" dirty="0" smtClean="0"/>
              <a:t>Certifikát uložen mimo dosah uživatele</a:t>
            </a:r>
          </a:p>
          <a:p>
            <a:r>
              <a:rPr lang="cs-CZ" dirty="0" smtClean="0"/>
              <a:t>Dostupný vždy a na každém zařízení</a:t>
            </a:r>
          </a:p>
          <a:p>
            <a:r>
              <a:rPr lang="cs-CZ" dirty="0" smtClean="0"/>
              <a:t>Vyhovuje legislativě (</a:t>
            </a:r>
            <a:r>
              <a:rPr lang="cs-CZ" dirty="0" err="1" smtClean="0"/>
              <a:t>eIDAS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6821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414068" y="6248400"/>
            <a:ext cx="6314536" cy="457200"/>
          </a:xfrm>
        </p:spPr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833113" cy="457200"/>
          </a:xfrm>
        </p:spPr>
        <p:txBody>
          <a:bodyPr/>
          <a:lstStyle/>
          <a:p>
            <a:fld id="{EA4ADC9B-C3B1-4CB1-8B0D-14D528DA44A1}" type="slidenum">
              <a:rPr lang="cs-CZ" altLang="cs-CZ"/>
              <a:pPr/>
              <a:t>18</a:t>
            </a:fld>
            <a:endParaRPr lang="cs-CZ" altLang="cs-CZ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2675" y="2968668"/>
            <a:ext cx="7518400" cy="1077239"/>
          </a:xfrm>
        </p:spPr>
        <p:txBody>
          <a:bodyPr/>
          <a:lstStyle/>
          <a:p>
            <a:pPr algn="ctr"/>
            <a:r>
              <a:rPr lang="cs-CZ" altLang="cs-CZ" smtClean="0"/>
              <a:t>Děkuji </a:t>
            </a:r>
            <a:r>
              <a:rPr lang="cs-CZ" altLang="cs-CZ" dirty="0" smtClean="0"/>
              <a:t>za pozornost</a:t>
            </a: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72237" y="4387904"/>
            <a:ext cx="7518400" cy="1077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87D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87D"/>
                </a:solidFill>
                <a:latin typeface="Tahoma" pitchFamily="34" charset="0"/>
              </a:defRPr>
            </a:lvl9pPr>
          </a:lstStyle>
          <a:p>
            <a:pPr algn="ctr"/>
            <a:r>
              <a:rPr lang="cs-CZ" altLang="cs-CZ" sz="2400" kern="0" dirty="0" smtClean="0"/>
              <a:t>Otázky?</a:t>
            </a:r>
            <a:endParaRPr lang="cs-CZ" altLang="cs-CZ" sz="2400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90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Osnova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Případy užití</a:t>
            </a:r>
          </a:p>
          <a:p>
            <a:r>
              <a:rPr lang="cs-CZ" dirty="0" smtClean="0"/>
              <a:t>Digitální podpisy, digitální certifikáty</a:t>
            </a:r>
          </a:p>
          <a:p>
            <a:r>
              <a:rPr lang="cs-CZ" dirty="0" smtClean="0"/>
              <a:t>Úložiště certifikátů</a:t>
            </a:r>
          </a:p>
          <a:p>
            <a:r>
              <a:rPr lang="cs-CZ" dirty="0" smtClean="0"/>
              <a:t>Návrh řešení na MU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57013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Elektronizace dokumentů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Bezpapírová univerzita</a:t>
            </a:r>
          </a:p>
          <a:p>
            <a:pPr lvl="1"/>
            <a:r>
              <a:rPr lang="cs-CZ" dirty="0"/>
              <a:t>Elektronizace </a:t>
            </a:r>
            <a:r>
              <a:rPr lang="cs-CZ" dirty="0" smtClean="0"/>
              <a:t>procesů</a:t>
            </a:r>
          </a:p>
          <a:p>
            <a:r>
              <a:rPr lang="cs-CZ" dirty="0" smtClean="0"/>
              <a:t>INET MU – intranetový systém</a:t>
            </a:r>
          </a:p>
          <a:p>
            <a:r>
              <a:rPr lang="cs-CZ" dirty="0" smtClean="0"/>
              <a:t>Elektronická komunikace (datová schránka, podepsaný dokument)</a:t>
            </a:r>
          </a:p>
          <a:p>
            <a:pPr lvl="1"/>
            <a:r>
              <a:rPr lang="cs-CZ" dirty="0" smtClean="0"/>
              <a:t>ČNB</a:t>
            </a:r>
          </a:p>
          <a:p>
            <a:pPr lvl="1"/>
            <a:r>
              <a:rPr lang="cs-CZ" dirty="0" smtClean="0"/>
              <a:t>ČSSZ</a:t>
            </a:r>
          </a:p>
          <a:p>
            <a:pPr lvl="1"/>
            <a:r>
              <a:rPr lang="cs-CZ" dirty="0" err="1" smtClean="0"/>
              <a:t>eZAK</a:t>
            </a:r>
            <a:endParaRPr lang="cs-CZ" dirty="0" smtClean="0"/>
          </a:p>
          <a:p>
            <a:pPr lvl="1"/>
            <a:r>
              <a:rPr lang="cs-CZ" dirty="0" smtClean="0"/>
              <a:t>Spisová služba</a:t>
            </a:r>
          </a:p>
          <a:p>
            <a:pPr lvl="1"/>
            <a:r>
              <a:rPr lang="cs-CZ" dirty="0" smtClean="0"/>
              <a:t>Pracovní výkazy</a:t>
            </a:r>
          </a:p>
          <a:p>
            <a:pPr lvl="1"/>
            <a:r>
              <a:rPr lang="cs-CZ" dirty="0" smtClean="0"/>
              <a:t>PDF/data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5528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„Podepsání“ dokumentů (dat)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Digitální podpis</a:t>
            </a:r>
          </a:p>
          <a:p>
            <a:pPr lvl="1"/>
            <a:r>
              <a:rPr lang="cs-CZ" dirty="0" smtClean="0"/>
              <a:t>Pravost</a:t>
            </a:r>
          </a:p>
          <a:p>
            <a:pPr lvl="1"/>
            <a:r>
              <a:rPr lang="cs-CZ" dirty="0" smtClean="0"/>
              <a:t>Integrita</a:t>
            </a:r>
          </a:p>
          <a:p>
            <a:pPr lvl="1"/>
            <a:r>
              <a:rPr lang="cs-CZ" dirty="0" smtClean="0"/>
              <a:t>Neodvolatelnost</a:t>
            </a:r>
          </a:p>
          <a:p>
            <a:r>
              <a:rPr lang="cs-CZ" dirty="0" smtClean="0"/>
              <a:t>Digitální certifikát</a:t>
            </a:r>
          </a:p>
          <a:p>
            <a:pPr lvl="1"/>
            <a:r>
              <a:rPr lang="cs-CZ" dirty="0" smtClean="0"/>
              <a:t>Certifikační autorita</a:t>
            </a:r>
          </a:p>
          <a:p>
            <a:pPr lvl="1"/>
            <a:r>
              <a:rPr lang="cs-CZ" dirty="0" smtClean="0"/>
              <a:t>„Kvalita“ certifikátu</a:t>
            </a:r>
          </a:p>
          <a:p>
            <a:pPr lvl="1"/>
            <a:r>
              <a:rPr lang="cs-CZ" dirty="0" smtClean="0"/>
              <a:t>Účel</a:t>
            </a:r>
          </a:p>
          <a:p>
            <a:pPr lvl="1"/>
            <a:r>
              <a:rPr lang="cs-CZ" dirty="0" smtClean="0"/>
              <a:t>Doba platnosti</a:t>
            </a:r>
          </a:p>
          <a:p>
            <a:r>
              <a:rPr lang="cs-CZ" dirty="0" smtClean="0"/>
              <a:t>Jak ověřit podepsaný dokument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2790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Ověření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Aplikace – např. Adobe </a:t>
            </a:r>
            <a:r>
              <a:rPr lang="cs-CZ" dirty="0" err="1" smtClean="0"/>
              <a:t>Reader</a:t>
            </a:r>
            <a:r>
              <a:rPr lang="cs-CZ" dirty="0" smtClean="0"/>
              <a:t> (platný, neplatný, „neví“)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399" y="2941963"/>
            <a:ext cx="8621293" cy="12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570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Ověření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stránkách</a:t>
            </a:r>
          </a:p>
          <a:p>
            <a:pPr lvl="1"/>
            <a:r>
              <a:rPr lang="cs-CZ" dirty="0" smtClean="0"/>
              <a:t> certifikační autority</a:t>
            </a:r>
          </a:p>
          <a:p>
            <a:pPr lvl="1"/>
            <a:r>
              <a:rPr lang="cs-CZ" dirty="0" smtClean="0"/>
              <a:t>MVČR 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://tsl.gov.cz/certiq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694" y="3278378"/>
            <a:ext cx="7494133" cy="3198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045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Digitální certifikát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Kam s ním?</a:t>
            </a:r>
          </a:p>
          <a:p>
            <a:pPr lvl="1"/>
            <a:r>
              <a:rPr lang="cs-CZ" dirty="0" smtClean="0"/>
              <a:t>OS</a:t>
            </a:r>
          </a:p>
          <a:p>
            <a:pPr lvl="1"/>
            <a:r>
              <a:rPr lang="cs-CZ" dirty="0" smtClean="0"/>
              <a:t>USB token</a:t>
            </a:r>
          </a:p>
          <a:p>
            <a:pPr lvl="1"/>
            <a:r>
              <a:rPr lang="cs-CZ" dirty="0" smtClean="0"/>
              <a:t>Čipové karty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HW – pořízení a support</a:t>
            </a:r>
          </a:p>
          <a:p>
            <a:r>
              <a:rPr lang="cs-CZ" dirty="0" smtClean="0"/>
              <a:t>OS – kopie/zabezpečení</a:t>
            </a:r>
          </a:p>
          <a:p>
            <a:r>
              <a:rPr lang="cs-CZ" dirty="0" smtClean="0"/>
              <a:t>Dostupnost (PC, HW)</a:t>
            </a:r>
          </a:p>
          <a:p>
            <a:r>
              <a:rPr lang="cs-CZ" dirty="0" smtClean="0"/>
              <a:t>Podpora mobilních zařízení</a:t>
            </a:r>
          </a:p>
          <a:p>
            <a:r>
              <a:rPr lang="cs-CZ" dirty="0" smtClean="0"/>
              <a:t>Technické potíže</a:t>
            </a:r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3616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Digitální certifikát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Poznámka: Certifikát nesmí </a:t>
            </a:r>
            <a:r>
              <a:rPr lang="cs-CZ" dirty="0"/>
              <a:t>přijít do styku s uživatelem </a:t>
            </a:r>
            <a:r>
              <a:rPr lang="cs-CZ" dirty="0">
                <a:sym typeface="Wingdings" panose="05000000000000000000" pitchFamily="2" charset="2"/>
              </a:rPr>
              <a:t>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41946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Centralizované řešení</a:t>
            </a:r>
          </a:p>
          <a:p>
            <a:r>
              <a:rPr lang="cs-CZ" dirty="0" smtClean="0"/>
              <a:t>Dostupnost</a:t>
            </a:r>
          </a:p>
          <a:p>
            <a:r>
              <a:rPr lang="cs-CZ" dirty="0" smtClean="0"/>
              <a:t>Certifikáty mimo HW uživatele</a:t>
            </a:r>
          </a:p>
          <a:p>
            <a:r>
              <a:rPr lang="cs-CZ" dirty="0" smtClean="0"/>
              <a:t>Integrace do stávajících systémů</a:t>
            </a:r>
          </a:p>
          <a:p>
            <a:r>
              <a:rPr lang="cs-CZ" dirty="0" smtClean="0"/>
              <a:t>Elektronická komunikace s CA?</a:t>
            </a:r>
          </a:p>
          <a:p>
            <a:endParaRPr lang="cs-CZ" dirty="0"/>
          </a:p>
          <a:p>
            <a:r>
              <a:rPr lang="en-CA" dirty="0" smtClean="0">
                <a:sym typeface="Wingdings" panose="05000000000000000000" pitchFamily="2" charset="2"/>
              </a:rPr>
              <a:t></a:t>
            </a:r>
            <a:r>
              <a:rPr lang="cs-CZ" dirty="0" smtClean="0">
                <a:sym typeface="Wingdings" panose="05000000000000000000" pitchFamily="2" charset="2"/>
              </a:rPr>
              <a:t> „Modulární“ řešení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/>
              <a:t>EUNIS 2016, Špindlerův mlýn, 23. – 25. 5. 2016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2895537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Směsi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Prezentace_MU_CZ</Template>
  <TotalTime>3730</TotalTime>
  <Words>610</Words>
  <Application>Microsoft Office PowerPoint</Application>
  <PresentationFormat>Předvádění na obrazovce (4:3)</PresentationFormat>
  <Paragraphs>148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Tahoma</vt:lpstr>
      <vt:lpstr>Wingdings</vt:lpstr>
      <vt:lpstr>Prezentace_MU_CZ</vt:lpstr>
      <vt:lpstr>Univerzitní systém pro správu osobních digitálních certifikátů</vt:lpstr>
      <vt:lpstr>Osnova</vt:lpstr>
      <vt:lpstr>Elektronizace dokumentů</vt:lpstr>
      <vt:lpstr>„Podepsání“ dokumentů (dat)</vt:lpstr>
      <vt:lpstr>Ověření</vt:lpstr>
      <vt:lpstr>Ověření</vt:lpstr>
      <vt:lpstr>Digitální certifikát</vt:lpstr>
      <vt:lpstr>Digitální certifikát</vt:lpstr>
      <vt:lpstr>Návrh řešení</vt:lpstr>
      <vt:lpstr>Návrh řešení</vt:lpstr>
      <vt:lpstr>INET MU</vt:lpstr>
      <vt:lpstr>RemSig (Remote Signing) I</vt:lpstr>
      <vt:lpstr>RemSig (Remote Signing) II</vt:lpstr>
      <vt:lpstr>CA – Postignum</vt:lpstr>
      <vt:lpstr>Digitální podpisy EIS/PaMS a INET MU</vt:lpstr>
      <vt:lpstr>Pracovní výkaz</vt:lpstr>
      <vt:lpstr>Shrnutí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MU</dc:creator>
  <cp:lastModifiedBy>Martin Jakubička</cp:lastModifiedBy>
  <cp:revision>175</cp:revision>
  <cp:lastPrinted>1601-01-01T00:00:00Z</cp:lastPrinted>
  <dcterms:created xsi:type="dcterms:W3CDTF">2015-11-23T07:04:47Z</dcterms:created>
  <dcterms:modified xsi:type="dcterms:W3CDTF">2016-05-25T06:08:32Z</dcterms:modified>
</cp:coreProperties>
</file>