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48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FB57D-6BFC-4027-B01C-7061AE6C049C}" type="datetimeFigureOut">
              <a:rPr lang="cs-CZ" smtClean="0"/>
              <a:t>24.05.2016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4BCC4-0AC9-4104-9EDC-A31AFAB06F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188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4BCC4-0AC9-4104-9EDC-A31AFAB06F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8169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4BCC4-0AC9-4104-9EDC-A31AFAB06F4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117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6546850"/>
            <a:ext cx="12192001" cy="311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0" y="6492751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dirty="0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47BB-49D9-4AD6-ACBB-431DA8C7D33A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86185" y="6491535"/>
            <a:ext cx="4822804" cy="365125"/>
          </a:xfrm>
        </p:spPr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91535"/>
            <a:ext cx="1312025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brázek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29850" y="758123"/>
            <a:ext cx="925830" cy="9258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0A16-BDE1-4E51-BCCB-173AB47C82F8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08D61-0230-4749-B814-E4CAAF068A50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6F0D-8545-4239-9329-639D0861D0B1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DBA25-FD4D-41A7-BEA0-D93EB9ADB505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737B6-2360-4869-9A62-5811A0E8EEE4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08A1B-5280-418A-85DB-909CAA696426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65C99-743B-47C8-A6F4-B90600664B51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6CDA3-D1BD-40D7-A568-8C7DF883B29C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72BC712-04A6-4CC8-AF12-6BBABAC0F0E0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A0C57-15EA-4A6E-9A90-F8E88AD432CF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557941"/>
            <a:ext cx="12192000" cy="3000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49145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CDCACD0-ADA4-49C8-82E5-7D49DAD2ECD5}" type="datetime1">
              <a:rPr lang="en-US" smtClean="0"/>
              <a:t>5/24/2016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88360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baseline="0">
                <a:solidFill>
                  <a:srgbClr val="FFFFFF"/>
                </a:solidFill>
              </a:defRPr>
            </a:lvl1pPr>
          </a:lstStyle>
          <a:p>
            <a:r>
              <a:rPr lang="en-US" dirty="0" err="1" smtClean="0"/>
              <a:t>Bezpečnostní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a </a:t>
            </a:r>
            <a:r>
              <a:rPr lang="en-US" dirty="0" err="1" smtClean="0"/>
              <a:t>její</a:t>
            </a:r>
            <a:r>
              <a:rPr lang="en-US" dirty="0" smtClean="0"/>
              <a:t> </a:t>
            </a:r>
            <a:r>
              <a:rPr lang="en-US" dirty="0" err="1" smtClean="0"/>
              <a:t>aplikace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VŠ, </a:t>
            </a:r>
            <a:r>
              <a:rPr lang="en-US" dirty="0" err="1" smtClean="0"/>
              <a:t>špindlerův</a:t>
            </a:r>
            <a:r>
              <a:rPr lang="en-US" dirty="0" smtClean="0"/>
              <a:t> </a:t>
            </a:r>
            <a:r>
              <a:rPr lang="en-US" dirty="0" err="1" smtClean="0"/>
              <a:t>mlýn</a:t>
            </a:r>
            <a:r>
              <a:rPr lang="en-US" dirty="0" smtClean="0"/>
              <a:t>, 24. </a:t>
            </a:r>
            <a:r>
              <a:rPr lang="en-US" dirty="0" err="1" smtClean="0"/>
              <a:t>Května</a:t>
            </a:r>
            <a:r>
              <a:rPr lang="en-US" dirty="0" smtClean="0"/>
              <a:t> 2016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978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b="1" dirty="0"/>
              <a:t>Elektronické vzdělávání bez </a:t>
            </a:r>
            <a:r>
              <a:rPr lang="cs-CZ" sz="4400" b="1" dirty="0" smtClean="0"/>
              <a:t>rizika? Bez </a:t>
            </a:r>
            <a:r>
              <a:rPr lang="cs-CZ" sz="4400" b="1" dirty="0"/>
              <a:t>rizika!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cap="none" dirty="0" smtClean="0"/>
              <a:t>Marek Kocan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cap="none" dirty="0" smtClean="0"/>
              <a:t>marek@kocan.cz</a:t>
            </a:r>
            <a:endParaRPr lang="cs-CZ" b="1" cap="none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cap="none" smtClean="0"/>
              <a:t>Bezpečnostní politika a její aplikace na VŠ, Špindlerův Mlýn, 24. května 2016 </a:t>
            </a:r>
            <a:endParaRPr lang="en-US" cap="non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9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smtClean="0"/>
              <a:t>Ukládání dat 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mimo území státu?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EU, třetí země – např. úmluva RE č. 108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ostatní státy -&gt; povolovací řízení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err="1" smtClean="0"/>
              <a:t>cloudy</a:t>
            </a:r>
            <a:r>
              <a:rPr lang="cs-CZ" sz="4000" dirty="0"/>
              <a:t> </a:t>
            </a:r>
            <a:r>
              <a:rPr lang="cs-CZ" sz="4000" dirty="0" smtClean="0"/>
              <a:t>– kde? </a:t>
            </a: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poskytovatel je obecně zpracovatelem OU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8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err="1" smtClean="0"/>
              <a:t>Cloudy</a:t>
            </a:r>
            <a:r>
              <a:rPr lang="cs-CZ" sz="6000" dirty="0" smtClean="0"/>
              <a:t>? Právo?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rozhodné právo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zneužití dat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úniky dat, obchodní tajemství</a:t>
            </a: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autorské právo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periodická školení ze zákona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 smtClean="0"/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Největší nebezpečí?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jakýkoli nejslabší článek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lidský faktor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e-</a:t>
            </a:r>
            <a:r>
              <a:rPr lang="cs-CZ" sz="4000" dirty="0" err="1" smtClean="0"/>
              <a:t>learning</a:t>
            </a:r>
            <a:r>
              <a:rPr lang="cs-CZ" sz="4000" dirty="0" smtClean="0"/>
              <a:t> není jen o interních lidech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mnohotvárnost použití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/>
              <a:t> (</a:t>
            </a:r>
            <a:r>
              <a:rPr lang="cs-CZ" sz="4000" smtClean="0"/>
              <a:t>ne)ZDRAVÝ </a:t>
            </a:r>
            <a:r>
              <a:rPr lang="cs-CZ" sz="4000" dirty="0" smtClean="0"/>
              <a:t>ROZUM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 smtClean="0"/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Otázky?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ptejte se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ptejte se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ptejte se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ptejte se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… sami sebe …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6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b="1" dirty="0" smtClean="0"/>
              <a:t>Děkuji za pozornost</a:t>
            </a:r>
            <a:endParaRPr lang="cs-CZ" sz="44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cap="none" dirty="0" smtClean="0"/>
              <a:t>Marek Kocan</a:t>
            </a:r>
          </a:p>
          <a:p>
            <a:pPr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cap="none" dirty="0" smtClean="0"/>
              <a:t>marek@kocan.cz</a:t>
            </a:r>
            <a:endParaRPr lang="cs-CZ" b="1" cap="none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cap="none" smtClean="0"/>
              <a:t>Bezpečnostní politika a její aplikace na VŠ, Špindlerův Mlýn, 24. května 2016 </a:t>
            </a:r>
            <a:endParaRPr lang="en-US" cap="none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E-</a:t>
            </a:r>
            <a:r>
              <a:rPr lang="cs-CZ" sz="6000" dirty="0" err="1" smtClean="0"/>
              <a:t>learning</a:t>
            </a:r>
            <a:r>
              <a:rPr lang="cs-CZ" sz="6000" dirty="0" smtClean="0"/>
              <a:t> jako součást IA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srovnatelný zájem počítačových zločinců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získání informací vs. ovlivnění vs. brána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rámcově shodné způsoby škodlivých aktivit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na bázi vzorů neodhalitelné útoky &gt; 90 %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jistá specifika e-</a:t>
            </a:r>
            <a:r>
              <a:rPr lang="cs-CZ" sz="4000" dirty="0" err="1"/>
              <a:t>learningu</a:t>
            </a: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64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E-</a:t>
            </a:r>
            <a:r>
              <a:rPr lang="cs-CZ" sz="6000" dirty="0" err="1" smtClean="0"/>
              <a:t>learning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neoprávněně na okraji zájmu provozovatelů</a:t>
            </a:r>
          </a:p>
          <a:p>
            <a:pPr lvl="2">
              <a:buFont typeface="Calibri" panose="020F0502020204030204" pitchFamily="34" charset="0"/>
              <a:buChar char="»"/>
            </a:pPr>
            <a:r>
              <a:rPr lang="cs-CZ" sz="3600" dirty="0" smtClean="0"/>
              <a:t> … a když ne, tak obvykle jen technický pohled!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omezená kontrola nad </a:t>
            </a:r>
            <a:r>
              <a:rPr lang="cs-CZ" sz="4000" dirty="0" smtClean="0"/>
              <a:t>systémem</a:t>
            </a: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zvyšující se provázanost 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vysoká míra samostatnosti subjektů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Různé pohledy na bezpečnost 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technický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identifikační 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autorizační 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obsahový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právní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02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Identifikace a autorizace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klasický scénář – samostatně vs. IDM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stačí to v netechnické rovině? 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prokazatelnost identity v aktivitách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pasivní – snímání obrazu, přítomnost tutora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aktivní – biometrie (</a:t>
            </a:r>
            <a:r>
              <a:rPr lang="cs-CZ" sz="4000" dirty="0" err="1" smtClean="0"/>
              <a:t>signpady</a:t>
            </a:r>
            <a:r>
              <a:rPr lang="cs-CZ" sz="4000" dirty="0" smtClean="0"/>
              <a:t>, token, hlas …)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94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Identifikace a autorizace II.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platí to i naopak – účastník VÍ kde a co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identita systému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identita a integrita kurzu/aktivity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certifikáty, asymetrická kryptografie …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</a:t>
            </a:r>
            <a:r>
              <a:rPr lang="cs-CZ" sz="4000" dirty="0" err="1" smtClean="0"/>
              <a:t>vícefaktorové</a:t>
            </a:r>
            <a:r>
              <a:rPr lang="cs-CZ" sz="4000" dirty="0" smtClean="0"/>
              <a:t> principy </a:t>
            </a: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4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Obsahově-technický </a:t>
            </a:r>
            <a:r>
              <a:rPr lang="cs-CZ" sz="6000" dirty="0" smtClean="0"/>
              <a:t>pohled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různé kombinace zpřístupnění obsahu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„běžná“ rizika jako SQL </a:t>
            </a:r>
            <a:r>
              <a:rPr lang="cs-CZ" sz="4000" dirty="0" err="1" smtClean="0"/>
              <a:t>injection</a:t>
            </a:r>
            <a:r>
              <a:rPr lang="cs-CZ" sz="4000" dirty="0"/>
              <a:t>, </a:t>
            </a:r>
            <a:r>
              <a:rPr lang="cs-CZ" sz="4000" dirty="0" smtClean="0"/>
              <a:t>XSS ...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chyby provozních prostředích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nedostatečné řízení přístupu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nulový audit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0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smtClean="0"/>
              <a:t>Obsahový </a:t>
            </a:r>
            <a:r>
              <a:rPr lang="cs-CZ" sz="6000" dirty="0" smtClean="0"/>
              <a:t>pohled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zastaralý obsah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zneužitelné </a:t>
            </a:r>
            <a:r>
              <a:rPr lang="cs-CZ" sz="4000" dirty="0"/>
              <a:t>informace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obsah od účastníků, importovaný obsah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podvržený obsah a sociální inženýrství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nutný aktivní přístup ze strany provozovatelů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50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dirty="0" smtClean="0"/>
              <a:t>Shromažďování dat </a:t>
            </a:r>
            <a:endParaRPr lang="cs-CZ" sz="6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o vzdělání, dovednostech, bankovní údaje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 smtClean="0"/>
              <a:t> data nejen o účastnících kurzů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biometrické údaje jsou citlivé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výjimky v důsledku zákonné povinnosti</a:t>
            </a:r>
          </a:p>
          <a:p>
            <a:pPr lvl="1">
              <a:buFont typeface="Calibri" panose="020F0502020204030204" pitchFamily="34" charset="0"/>
              <a:buChar char="»"/>
            </a:pPr>
            <a:r>
              <a:rPr lang="cs-CZ" sz="4000" dirty="0"/>
              <a:t> </a:t>
            </a:r>
            <a:r>
              <a:rPr lang="cs-CZ" sz="4000" dirty="0" smtClean="0"/>
              <a:t>více zákon 101/2000 Sb. </a:t>
            </a:r>
          </a:p>
          <a:p>
            <a:pPr lvl="1">
              <a:buFont typeface="Calibri" panose="020F0502020204030204" pitchFamily="34" charset="0"/>
              <a:buChar char="»"/>
            </a:pPr>
            <a:endParaRPr lang="cs-CZ" sz="4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Bezpečnostní politika a její aplikace na VŠ, Špindlerův Mlýn, 24. května 2016 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96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601</Words>
  <Application>Microsoft Office PowerPoint</Application>
  <PresentationFormat>Širokoúhlá obrazovka</PresentationFormat>
  <Paragraphs>108</Paragraphs>
  <Slides>14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Calibri</vt:lpstr>
      <vt:lpstr>Calibri Light</vt:lpstr>
      <vt:lpstr>Retrospektiva</vt:lpstr>
      <vt:lpstr>Elektronické vzdělávání bez rizika? Bez rizika!</vt:lpstr>
      <vt:lpstr>E-learning jako součást IA</vt:lpstr>
      <vt:lpstr>E-learning</vt:lpstr>
      <vt:lpstr>Různé pohledy na bezpečnost </vt:lpstr>
      <vt:lpstr>Identifikace a autorizace</vt:lpstr>
      <vt:lpstr>Identifikace a autorizace II.</vt:lpstr>
      <vt:lpstr>Obsahově-technický pohled</vt:lpstr>
      <vt:lpstr>Obsahový pohled</vt:lpstr>
      <vt:lpstr>Shromažďování dat </vt:lpstr>
      <vt:lpstr>Ukládání dat </vt:lpstr>
      <vt:lpstr>Cloudy? Právo?</vt:lpstr>
      <vt:lpstr>Největší nebezpečí?</vt:lpstr>
      <vt:lpstr>Otázky?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2016-05-22T16:02:23Z</dcterms:created>
  <dcterms:modified xsi:type="dcterms:W3CDTF">2016-05-24T05:55:57Z</dcterms:modified>
</cp:coreProperties>
</file>