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58" r:id="rId5"/>
    <p:sldId id="259" r:id="rId6"/>
    <p:sldId id="268" r:id="rId7"/>
    <p:sldId id="260" r:id="rId8"/>
    <p:sldId id="269" r:id="rId9"/>
    <p:sldId id="261" r:id="rId10"/>
    <p:sldId id="270" r:id="rId11"/>
    <p:sldId id="262" r:id="rId12"/>
    <p:sldId id="271" r:id="rId13"/>
    <p:sldId id="272" r:id="rId14"/>
    <p:sldId id="273" r:id="rId15"/>
    <p:sldId id="274" r:id="rId16"/>
    <p:sldId id="276" r:id="rId17"/>
    <p:sldId id="263" r:id="rId18"/>
    <p:sldId id="277" r:id="rId19"/>
    <p:sldId id="279" r:id="rId20"/>
    <p:sldId id="264" r:id="rId21"/>
    <p:sldId id="278" r:id="rId22"/>
    <p:sldId id="265" r:id="rId23"/>
    <p:sldId id="281" r:id="rId24"/>
    <p:sldId id="282" r:id="rId25"/>
    <p:sldId id="280" r:id="rId26"/>
    <p:sldId id="283" r:id="rId27"/>
    <p:sldId id="266" r:id="rId28"/>
  </p:sldIdLst>
  <p:sldSz cx="9144000" cy="5143500" type="screen16x9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60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zef.koricina\Documents\Rok2016\EUNIS\IB_VS_2016\IB_VS_2016_Vysledky_Grafy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zef.koricina\Documents\Rok2016\EUNIS\IB_VS_2016\IB_VS_2016_Vysledky_Grafy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zef.koricina\Documents\Rok2016\EUNIS\IB_VS_2016\IB_VS_2016_Vysledky_Grafy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zef.koricina\Documents\Rok2016\EUNIS\IB_VS_2016\IB_VS_2016_Vysledky_Grafy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zef.koricina\Documents\Rok2016\EUNIS\IB_VS_2016\IB_VS_2016_Vysledky_Graf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zef.koricina\Documents\Rok2016\EUNIS\IB_VS_2016\IB_VS_2016_Vysledky_Graf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zef.koricina\Documents\Rok2016\EUNIS\IB_VS_2016\IB_VS_2016_Vysledky_Graf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zef.koricina\Documents\Rok2016\EUNIS\IB_VS_2016\IB_VS_2016_Vysledky_Graf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zef.koricina\Documents\Rok2016\EUNIS\IB_VS_2016\IB_VS_2016_Vysledky_Graf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zef.koricina\Documents\Rok2016\EUNIS\IB_VS_2016\IB_VS_2016_Vysledky_Graf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zef.koricina\Documents\Rok2016\EUNIS\IB_VS_2016\IB_VS_2016_Vysledky_Graf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zef.koricina\Documents\Rok2016\EUNIS\IB_VS_2016\IB_VS_2016_Vysledky_Grafy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zef.koricina\Documents\Rok2016\EUNIS\IB_VS_2016\IB_VS_2016_Vysledky_Graf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SR</c:v>
          </c:tx>
          <c:spPr>
            <a:solidFill>
              <a:srgbClr val="00B0F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'Organizačná-GRAFY'!$A$43:$A$46</c:f>
              <c:strCache>
                <c:ptCount val="4"/>
                <c:pt idx="0">
                  <c:v>výborná úroveň</c:v>
                </c:pt>
                <c:pt idx="1">
                  <c:v>dobrá úroveň</c:v>
                </c:pt>
                <c:pt idx="2">
                  <c:v>nízka úroveň</c:v>
                </c:pt>
                <c:pt idx="3">
                  <c:v>nedostatočná úroveň</c:v>
                </c:pt>
              </c:strCache>
            </c:strRef>
          </c:cat>
          <c:val>
            <c:numRef>
              <c:f>'Organizačná-GRAFY'!$B$43:$B$46</c:f>
              <c:numCache>
                <c:formatCode>General</c:formatCode>
                <c:ptCount val="4"/>
                <c:pt idx="0">
                  <c:v>0</c:v>
                </c:pt>
                <c:pt idx="1">
                  <c:v>0.61904761904761907</c:v>
                </c:pt>
                <c:pt idx="2">
                  <c:v>0.33333333333333331</c:v>
                </c:pt>
                <c:pt idx="3">
                  <c:v>4.7619047619047616E-2</c:v>
                </c:pt>
              </c:numCache>
            </c:numRef>
          </c:val>
        </c:ser>
        <c:ser>
          <c:idx val="1"/>
          <c:order val="1"/>
          <c:tx>
            <c:v>ČR</c:v>
          </c:tx>
          <c:spPr>
            <a:solidFill>
              <a:srgbClr val="C0000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'Organizačná-GRAFY'!$A$43:$A$46</c:f>
              <c:strCache>
                <c:ptCount val="4"/>
                <c:pt idx="0">
                  <c:v>výborná úroveň</c:v>
                </c:pt>
                <c:pt idx="1">
                  <c:v>dobrá úroveň</c:v>
                </c:pt>
                <c:pt idx="2">
                  <c:v>nízka úroveň</c:v>
                </c:pt>
                <c:pt idx="3">
                  <c:v>nedostatočná úroveň</c:v>
                </c:pt>
              </c:strCache>
            </c:strRef>
          </c:cat>
          <c:val>
            <c:numRef>
              <c:f>'Organizačná-GRAFY'!$C$43:$C$46</c:f>
              <c:numCache>
                <c:formatCode>General</c:formatCode>
                <c:ptCount val="4"/>
                <c:pt idx="0">
                  <c:v>5.5599999999999997E-2</c:v>
                </c:pt>
                <c:pt idx="1">
                  <c:v>0.77780000000000005</c:v>
                </c:pt>
                <c:pt idx="2">
                  <c:v>0.16669999999999999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985768"/>
        <c:axId val="280988904"/>
      </c:barChart>
      <c:catAx>
        <c:axId val="2809857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k-SK"/>
          </a:p>
        </c:txPr>
        <c:crossAx val="280988904"/>
        <c:crosses val="autoZero"/>
        <c:auto val="1"/>
        <c:lblAlgn val="ctr"/>
        <c:lblOffset val="100"/>
        <c:noMultiLvlLbl val="0"/>
      </c:catAx>
      <c:valAx>
        <c:axId val="280988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809857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sk-SK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Lbls>
            <c:dLbl>
              <c:idx val="1"/>
              <c:layout>
                <c:manualLayout>
                  <c:x val="-1.2626262626262626E-2"/>
                  <c:y val="-0.10840105316886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Sieťová_Grafy!$M$1:$M$3</c:f>
              <c:strCache>
                <c:ptCount val="3"/>
                <c:pt idx="0">
                  <c:v>Systém na správu identít Identity Management (IDM)</c:v>
                </c:pt>
                <c:pt idx="1">
                  <c:v>Adresárové služby umožňujúce autentizáciu (napr. LDAP, AD, eDir)</c:v>
                </c:pt>
                <c:pt idx="2">
                  <c:v>Identity centrálne nespravujeme (nie je LDAP ani IDM)</c:v>
                </c:pt>
              </c:strCache>
            </c:strRef>
          </c:cat>
          <c:val>
            <c:numRef>
              <c:f>Sieťová_Grafy!$N$1:$N$3</c:f>
              <c:numCache>
                <c:formatCode>General</c:formatCode>
                <c:ptCount val="3"/>
                <c:pt idx="0">
                  <c:v>0.33333333333333331</c:v>
                </c:pt>
                <c:pt idx="1">
                  <c:v>0.76190476190476186</c:v>
                </c:pt>
                <c:pt idx="2">
                  <c:v>0.14285714285714285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384840"/>
        <c:axId val="280382880"/>
      </c:barChart>
      <c:catAx>
        <c:axId val="2803848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k-SK"/>
          </a:p>
        </c:txPr>
        <c:crossAx val="280382880"/>
        <c:crosses val="autoZero"/>
        <c:auto val="1"/>
        <c:lblAlgn val="ctr"/>
        <c:lblOffset val="100"/>
        <c:noMultiLvlLbl val="0"/>
      </c:catAx>
      <c:valAx>
        <c:axId val="280382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803848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sk-SK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SR</c:v>
          </c:tx>
          <c:spPr>
            <a:solidFill>
              <a:srgbClr val="00B0F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Sieťová_Grafy!$A$12:$A$14</c:f>
              <c:strCache>
                <c:ptCount val="3"/>
                <c:pt idx="0">
                  <c:v>Generovanie jednotných používateľských účtov pre všetky IS</c:v>
                </c:pt>
                <c:pt idx="1">
                  <c:v>Vytvorenie jednotných používateľských účtov pre časť IS</c:v>
                </c:pt>
                <c:pt idx="2">
                  <c:v>Jednotný používateľský účet na prihlásenie nie je zavedený</c:v>
                </c:pt>
              </c:strCache>
            </c:strRef>
          </c:cat>
          <c:val>
            <c:numRef>
              <c:f>Sieťová_Grafy!$B$12:$B$14</c:f>
              <c:numCache>
                <c:formatCode>General</c:formatCode>
                <c:ptCount val="3"/>
                <c:pt idx="0">
                  <c:v>0.33333333333333331</c:v>
                </c:pt>
                <c:pt idx="1">
                  <c:v>0.52380952380952384</c:v>
                </c:pt>
                <c:pt idx="2">
                  <c:v>0.14285714285714285</c:v>
                </c:pt>
              </c:numCache>
            </c:numRef>
          </c:val>
        </c:ser>
        <c:ser>
          <c:idx val="1"/>
          <c:order val="1"/>
          <c:tx>
            <c:v>ČR</c:v>
          </c:tx>
          <c:spPr>
            <a:solidFill>
              <a:srgbClr val="C0000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Sieťová_Grafy!$A$12:$A$14</c:f>
              <c:strCache>
                <c:ptCount val="3"/>
                <c:pt idx="0">
                  <c:v>Generovanie jednotných používateľských účtov pre všetky IS</c:v>
                </c:pt>
                <c:pt idx="1">
                  <c:v>Vytvorenie jednotných používateľských účtov pre časť IS</c:v>
                </c:pt>
                <c:pt idx="2">
                  <c:v>Jednotný používateľský účet na prihlásenie nie je zavedený</c:v>
                </c:pt>
              </c:strCache>
            </c:strRef>
          </c:cat>
          <c:val>
            <c:numRef>
              <c:f>Sieťová_Grafy!$C$12:$C$14</c:f>
              <c:numCache>
                <c:formatCode>General</c:formatCode>
                <c:ptCount val="3"/>
                <c:pt idx="0">
                  <c:v>0.57140000000000002</c:v>
                </c:pt>
                <c:pt idx="1">
                  <c:v>0.35709999999999997</c:v>
                </c:pt>
                <c:pt idx="2">
                  <c:v>7.1400000000000005E-2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381704"/>
        <c:axId val="280385232"/>
      </c:barChart>
      <c:catAx>
        <c:axId val="2803817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k-SK"/>
          </a:p>
        </c:txPr>
        <c:crossAx val="280385232"/>
        <c:crosses val="autoZero"/>
        <c:auto val="1"/>
        <c:lblAlgn val="ctr"/>
        <c:lblOffset val="100"/>
        <c:noMultiLvlLbl val="0"/>
      </c:catAx>
      <c:valAx>
        <c:axId val="280385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803817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sk-SK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SR</c:v>
          </c:tx>
          <c:spPr>
            <a:solidFill>
              <a:srgbClr val="00B0F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Sieťová_Grafy!$G$60:$G$62</c:f>
              <c:strCache>
                <c:ptCount val="3"/>
                <c:pt idx="0">
                  <c:v>Pri zodpovedajúcej udalosti okamžite (riadi IDM alebo systém skriptov)</c:v>
                </c:pt>
                <c:pt idx="1">
                  <c:v>Prostredníctvom hromadných update s oneskorením</c:v>
                </c:pt>
                <c:pt idx="2">
                  <c:v>Ad-hoc (bez väzby na procesy)</c:v>
                </c:pt>
              </c:strCache>
            </c:strRef>
          </c:cat>
          <c:val>
            <c:numRef>
              <c:f>Sieťová_Grafy!$H$60:$H$62</c:f>
              <c:numCache>
                <c:formatCode>General</c:formatCode>
                <c:ptCount val="3"/>
                <c:pt idx="0">
                  <c:v>0.42857142857142855</c:v>
                </c:pt>
                <c:pt idx="1">
                  <c:v>0.2857142857142857</c:v>
                </c:pt>
                <c:pt idx="2">
                  <c:v>0.52380952380952384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380136"/>
        <c:axId val="280679112"/>
      </c:barChart>
      <c:catAx>
        <c:axId val="280380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k-SK"/>
          </a:p>
        </c:txPr>
        <c:crossAx val="280679112"/>
        <c:crosses val="autoZero"/>
        <c:auto val="1"/>
        <c:lblAlgn val="ctr"/>
        <c:lblOffset val="100"/>
        <c:noMultiLvlLbl val="0"/>
      </c:catAx>
      <c:valAx>
        <c:axId val="280679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03801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sk-SK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SR</c:v>
          </c:tx>
          <c:spPr>
            <a:solidFill>
              <a:srgbClr val="00B0F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'Organizačná-GRAFY'!$M$27:$M$31</c:f>
              <c:strCache>
                <c:ptCount val="5"/>
                <c:pt idx="0">
                  <c:v>Člen vedenia (rektor/prorektor/dekan/kvestor)</c:v>
                </c:pt>
                <c:pt idx="1">
                  <c:v>Manažér/vedúci pracoviska</c:v>
                </c:pt>
                <c:pt idx="2">
                  <c:v>Špecialista (nemanažérska pozícia)</c:v>
                </c:pt>
                <c:pt idx="3">
                  <c:v>Zodpovednosť rozdelená medzi viac ľudí (členov orgánu IB)</c:v>
                </c:pt>
                <c:pt idx="4">
                  <c:v>Nikto nemá definovanú priamu zodpovednosť</c:v>
                </c:pt>
              </c:strCache>
            </c:strRef>
          </c:cat>
          <c:val>
            <c:numRef>
              <c:f>'Organizačná-GRAFY'!$N$27:$N$31</c:f>
              <c:numCache>
                <c:formatCode>General</c:formatCode>
                <c:ptCount val="5"/>
                <c:pt idx="0">
                  <c:v>0.2608695652173913</c:v>
                </c:pt>
                <c:pt idx="1">
                  <c:v>0.13043478260869565</c:v>
                </c:pt>
                <c:pt idx="2">
                  <c:v>0.21739130434782608</c:v>
                </c:pt>
                <c:pt idx="3">
                  <c:v>0.13043478260869565</c:v>
                </c:pt>
                <c:pt idx="4">
                  <c:v>0.2608695652173913</c:v>
                </c:pt>
              </c:numCache>
            </c:numRef>
          </c:val>
        </c:ser>
        <c:ser>
          <c:idx val="1"/>
          <c:order val="1"/>
          <c:tx>
            <c:v>ČR</c:v>
          </c:tx>
          <c:spPr>
            <a:solidFill>
              <a:srgbClr val="C0000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'Organizačná-GRAFY'!$M$27:$M$31</c:f>
              <c:strCache>
                <c:ptCount val="5"/>
                <c:pt idx="0">
                  <c:v>Člen vedenia (rektor/prorektor/dekan/kvestor)</c:v>
                </c:pt>
                <c:pt idx="1">
                  <c:v>Manažér/vedúci pracoviska</c:v>
                </c:pt>
                <c:pt idx="2">
                  <c:v>Špecialista (nemanažérska pozícia)</c:v>
                </c:pt>
                <c:pt idx="3">
                  <c:v>Zodpovednosť rozdelená medzi viac ľudí (členov orgánu IB)</c:v>
                </c:pt>
                <c:pt idx="4">
                  <c:v>Nikto nemá definovanú priamu zodpovednosť</c:v>
                </c:pt>
              </c:strCache>
            </c:strRef>
          </c:cat>
          <c:val>
            <c:numRef>
              <c:f>'Organizačná-GRAFY'!$O$27:$O$31</c:f>
              <c:numCache>
                <c:formatCode>General</c:formatCode>
                <c:ptCount val="5"/>
                <c:pt idx="0">
                  <c:v>0.1111</c:v>
                </c:pt>
                <c:pt idx="1">
                  <c:v>0.22220000000000001</c:v>
                </c:pt>
                <c:pt idx="2">
                  <c:v>0.1111</c:v>
                </c:pt>
                <c:pt idx="3">
                  <c:v>0.5</c:v>
                </c:pt>
                <c:pt idx="4">
                  <c:v>5.5599999999999997E-2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678328"/>
        <c:axId val="280676760"/>
      </c:barChart>
      <c:catAx>
        <c:axId val="280678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k-SK"/>
          </a:p>
        </c:txPr>
        <c:crossAx val="280676760"/>
        <c:crosses val="autoZero"/>
        <c:auto val="1"/>
        <c:lblAlgn val="ctr"/>
        <c:lblOffset val="100"/>
        <c:noMultiLvlLbl val="0"/>
      </c:catAx>
      <c:valAx>
        <c:axId val="280676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806783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sk-SK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SR</c:v>
          </c:tx>
          <c:spPr>
            <a:solidFill>
              <a:srgbClr val="00B0F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Rizika_Grafy!$N$17:$N$28</c:f>
              <c:strCache>
                <c:ptCount val="12"/>
                <c:pt idx="0">
                  <c:v>Virtualizácia desktopov</c:v>
                </c:pt>
                <c:pt idx="1">
                  <c:v>Integrácia logickej a fyzickej bezpečnosti</c:v>
                </c:pt>
                <c:pt idx="2">
                  <c:v>Kryptovanie diskov</c:v>
                </c:pt>
                <c:pt idx="3">
                  <c:v>Šifrovaná e-mailová komunikácia</c:v>
                </c:pt>
                <c:pt idx="4">
                  <c:v>Zmena SW platformy</c:v>
                </c:pt>
                <c:pt idx="5">
                  <c:v>Služby bezdrátovej siete (wifi)</c:v>
                </c:pt>
                <c:pt idx="6">
                  <c:v>Webové aplikácie a služby</c:v>
                </c:pt>
                <c:pt idx="7">
                  <c:v>Správa identít (IDM)</c:v>
                </c:pt>
                <c:pt idx="8">
                  <c:v>Mobilná komunikácia (PDA, smart phones)</c:v>
                </c:pt>
                <c:pt idx="9">
                  <c:v>Teleworking</c:v>
                </c:pt>
                <c:pt idx="10">
                  <c:v>Voice-over-IP (VoIP)</c:v>
                </c:pt>
                <c:pt idx="11">
                  <c:v>Virtualizácia serverov</c:v>
                </c:pt>
              </c:strCache>
            </c:strRef>
          </c:cat>
          <c:val>
            <c:numRef>
              <c:f>Rizika_Grafy!$O$17:$O$28</c:f>
              <c:numCache>
                <c:formatCode>General</c:formatCode>
                <c:ptCount val="12"/>
                <c:pt idx="0">
                  <c:v>9.5238095238095233E-2</c:v>
                </c:pt>
                <c:pt idx="1">
                  <c:v>0.5714285714285714</c:v>
                </c:pt>
                <c:pt idx="2">
                  <c:v>0.14285714285714285</c:v>
                </c:pt>
                <c:pt idx="3">
                  <c:v>0</c:v>
                </c:pt>
                <c:pt idx="4">
                  <c:v>0.2857142857142857</c:v>
                </c:pt>
                <c:pt idx="5">
                  <c:v>0.33333333333333331</c:v>
                </c:pt>
                <c:pt idx="6">
                  <c:v>0.52380952380952384</c:v>
                </c:pt>
                <c:pt idx="7">
                  <c:v>0.2857142857142857</c:v>
                </c:pt>
                <c:pt idx="8">
                  <c:v>0.14285714285714285</c:v>
                </c:pt>
                <c:pt idx="9">
                  <c:v>0</c:v>
                </c:pt>
                <c:pt idx="10">
                  <c:v>9.5238095238095233E-2</c:v>
                </c:pt>
                <c:pt idx="11">
                  <c:v>0.23809523809523808</c:v>
                </c:pt>
              </c:numCache>
            </c:numRef>
          </c:val>
        </c:ser>
        <c:ser>
          <c:idx val="1"/>
          <c:order val="1"/>
          <c:tx>
            <c:v>ČR</c:v>
          </c:tx>
          <c:spPr>
            <a:solidFill>
              <a:srgbClr val="C0000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Rizika_Grafy!$N$17:$N$28</c:f>
              <c:strCache>
                <c:ptCount val="12"/>
                <c:pt idx="0">
                  <c:v>Virtualizácia desktopov</c:v>
                </c:pt>
                <c:pt idx="1">
                  <c:v>Integrácia logickej a fyzickej bezpečnosti</c:v>
                </c:pt>
                <c:pt idx="2">
                  <c:v>Kryptovanie diskov</c:v>
                </c:pt>
                <c:pt idx="3">
                  <c:v>Šifrovaná e-mailová komunikácia</c:v>
                </c:pt>
                <c:pt idx="4">
                  <c:v>Zmena SW platformy</c:v>
                </c:pt>
                <c:pt idx="5">
                  <c:v>Služby bezdrátovej siete (wifi)</c:v>
                </c:pt>
                <c:pt idx="6">
                  <c:v>Webové aplikácie a služby</c:v>
                </c:pt>
                <c:pt idx="7">
                  <c:v>Správa identít (IDM)</c:v>
                </c:pt>
                <c:pt idx="8">
                  <c:v>Mobilná komunikácia (PDA, smart phones)</c:v>
                </c:pt>
                <c:pt idx="9">
                  <c:v>Teleworking</c:v>
                </c:pt>
                <c:pt idx="10">
                  <c:v>Voice-over-IP (VoIP)</c:v>
                </c:pt>
                <c:pt idx="11">
                  <c:v>Virtualizácia serverov</c:v>
                </c:pt>
              </c:strCache>
            </c:strRef>
          </c:cat>
          <c:val>
            <c:numRef>
              <c:f>Rizika_Grafy!$P$17:$P$28</c:f>
              <c:numCache>
                <c:formatCode>General</c:formatCode>
                <c:ptCount val="12"/>
                <c:pt idx="0">
                  <c:v>0.17</c:v>
                </c:pt>
                <c:pt idx="1">
                  <c:v>0.28000000000000003</c:v>
                </c:pt>
                <c:pt idx="2">
                  <c:v>0.06</c:v>
                </c:pt>
                <c:pt idx="3">
                  <c:v>0</c:v>
                </c:pt>
                <c:pt idx="4">
                  <c:v>0.11</c:v>
                </c:pt>
                <c:pt idx="5">
                  <c:v>0.28000000000000003</c:v>
                </c:pt>
                <c:pt idx="6">
                  <c:v>0</c:v>
                </c:pt>
                <c:pt idx="7">
                  <c:v>0.44</c:v>
                </c:pt>
                <c:pt idx="8">
                  <c:v>0.17</c:v>
                </c:pt>
                <c:pt idx="9">
                  <c:v>0.06</c:v>
                </c:pt>
                <c:pt idx="10">
                  <c:v>0.33</c:v>
                </c:pt>
                <c:pt idx="11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679504"/>
        <c:axId val="280677152"/>
      </c:barChart>
      <c:catAx>
        <c:axId val="280679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k-SK"/>
          </a:p>
        </c:txPr>
        <c:crossAx val="280677152"/>
        <c:crosses val="autoZero"/>
        <c:auto val="1"/>
        <c:lblAlgn val="ctr"/>
        <c:lblOffset val="100"/>
        <c:noMultiLvlLbl val="0"/>
      </c:catAx>
      <c:valAx>
        <c:axId val="280677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06795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sk-SK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SR</c:v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Rizika_Grafy!$N$87:$N$90</c:f>
              <c:strCache>
                <c:ptCount val="4"/>
                <c:pt idx="0">
                  <c:v>Je lepšia</c:v>
                </c:pt>
                <c:pt idx="1">
                  <c:v>Je rovnaká</c:v>
                </c:pt>
                <c:pt idx="2">
                  <c:v>Je horšia</c:v>
                </c:pt>
                <c:pt idx="3">
                  <c:v>Nevie posúdiť</c:v>
                </c:pt>
              </c:strCache>
            </c:strRef>
          </c:cat>
          <c:val>
            <c:numRef>
              <c:f>Rizika_Grafy!$O$87:$O$90</c:f>
              <c:numCache>
                <c:formatCode>General</c:formatCode>
                <c:ptCount val="4"/>
                <c:pt idx="0">
                  <c:v>0</c:v>
                </c:pt>
                <c:pt idx="1">
                  <c:v>0.38095238095238093</c:v>
                </c:pt>
                <c:pt idx="2">
                  <c:v>0.47619047619047616</c:v>
                </c:pt>
                <c:pt idx="3">
                  <c:v>0.14285714285714285</c:v>
                </c:pt>
              </c:numCache>
            </c:numRef>
          </c:val>
        </c:ser>
        <c:ser>
          <c:idx val="1"/>
          <c:order val="1"/>
          <c:tx>
            <c:v>ČR</c:v>
          </c:tx>
          <c:spPr>
            <a:solidFill>
              <a:srgbClr val="C0000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Rizika_Grafy!$N$87:$N$90</c:f>
              <c:strCache>
                <c:ptCount val="4"/>
                <c:pt idx="0">
                  <c:v>Je lepšia</c:v>
                </c:pt>
                <c:pt idx="1">
                  <c:v>Je rovnaká</c:v>
                </c:pt>
                <c:pt idx="2">
                  <c:v>Je horšia</c:v>
                </c:pt>
                <c:pt idx="3">
                  <c:v>Nevie posúdiť</c:v>
                </c:pt>
              </c:strCache>
            </c:strRef>
          </c:cat>
          <c:val>
            <c:numRef>
              <c:f>Rizika_Grafy!$P$87:$P$90</c:f>
              <c:numCache>
                <c:formatCode>General</c:formatCode>
                <c:ptCount val="4"/>
                <c:pt idx="0">
                  <c:v>0</c:v>
                </c:pt>
                <c:pt idx="1">
                  <c:v>0.75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150424"/>
        <c:axId val="259149640"/>
      </c:barChart>
      <c:catAx>
        <c:axId val="2591504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k-SK"/>
          </a:p>
        </c:txPr>
        <c:crossAx val="259149640"/>
        <c:crosses val="autoZero"/>
        <c:auto val="1"/>
        <c:lblAlgn val="ctr"/>
        <c:lblOffset val="100"/>
        <c:noMultiLvlLbl val="0"/>
      </c:catAx>
      <c:valAx>
        <c:axId val="259149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91504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sk-SK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SR</c:v>
          </c:tx>
          <c:spPr>
            <a:solidFill>
              <a:srgbClr val="00B0F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'Organizačná-GRAFY'!$M$44:$M$49</c:f>
              <c:strCache>
                <c:ptCount val="6"/>
                <c:pt idx="0">
                  <c:v>Hrozba reálneho útoku na univerzitnú sieť</c:v>
                </c:pt>
                <c:pt idx="1">
                  <c:v>Tlak (požiadavky) vedenia univerzity</c:v>
                </c:pt>
                <c:pt idx="2">
                  <c:v>Aplikácia zákona o ochrane osobných údajov</c:v>
                </c:pt>
                <c:pt idx="3">
                  <c:v>Výsledky auditu IB / odporúčanie audítorov</c:v>
                </c:pt>
                <c:pt idx="4">
                  <c:v>Hrozba finančných sankcií</c:v>
                </c:pt>
                <c:pt idx="5">
                  <c:v>Príklad iných univerzít</c:v>
                </c:pt>
              </c:strCache>
            </c:strRef>
          </c:cat>
          <c:val>
            <c:numRef>
              <c:f>'Organizačná-GRAFY'!$N$44:$N$49</c:f>
              <c:numCache>
                <c:formatCode>General</c:formatCode>
                <c:ptCount val="6"/>
                <c:pt idx="0">
                  <c:v>0.8571428571428571</c:v>
                </c:pt>
                <c:pt idx="1">
                  <c:v>0.14285714285714285</c:v>
                </c:pt>
                <c:pt idx="2">
                  <c:v>0.95238095238095233</c:v>
                </c:pt>
                <c:pt idx="3">
                  <c:v>0.19047619047619047</c:v>
                </c:pt>
                <c:pt idx="4">
                  <c:v>0.2857142857142857</c:v>
                </c:pt>
                <c:pt idx="5">
                  <c:v>0.23809523809523808</c:v>
                </c:pt>
              </c:numCache>
            </c:numRef>
          </c:val>
        </c:ser>
        <c:ser>
          <c:idx val="1"/>
          <c:order val="1"/>
          <c:tx>
            <c:v>ČR</c:v>
          </c:tx>
          <c:spPr>
            <a:solidFill>
              <a:srgbClr val="C0000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'Organizačná-GRAFY'!$M$44:$M$49</c:f>
              <c:strCache>
                <c:ptCount val="6"/>
                <c:pt idx="0">
                  <c:v>Hrozba reálneho útoku na univerzitnú sieť</c:v>
                </c:pt>
                <c:pt idx="1">
                  <c:v>Tlak (požiadavky) vedenia univerzity</c:v>
                </c:pt>
                <c:pt idx="2">
                  <c:v>Aplikácia zákona o ochrane osobných údajov</c:v>
                </c:pt>
                <c:pt idx="3">
                  <c:v>Výsledky auditu IB / odporúčanie audítorov</c:v>
                </c:pt>
                <c:pt idx="4">
                  <c:v>Hrozba finančných sankcií</c:v>
                </c:pt>
                <c:pt idx="5">
                  <c:v>Príklad iných univerzít</c:v>
                </c:pt>
              </c:strCache>
            </c:strRef>
          </c:cat>
          <c:val>
            <c:numRef>
              <c:f>'Organizačná-GRAFY'!$O$44:$O$49</c:f>
              <c:numCache>
                <c:formatCode>General</c:formatCode>
                <c:ptCount val="6"/>
                <c:pt idx="0">
                  <c:v>0.77780000000000005</c:v>
                </c:pt>
                <c:pt idx="1">
                  <c:v>0.27779999999999999</c:v>
                </c:pt>
                <c:pt idx="2">
                  <c:v>0.61109999999999998</c:v>
                </c:pt>
                <c:pt idx="3">
                  <c:v>0.33329999999999999</c:v>
                </c:pt>
                <c:pt idx="4">
                  <c:v>0.44440000000000002</c:v>
                </c:pt>
                <c:pt idx="5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151992"/>
        <c:axId val="259152384"/>
      </c:barChart>
      <c:catAx>
        <c:axId val="2591519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k-SK"/>
          </a:p>
        </c:txPr>
        <c:crossAx val="259152384"/>
        <c:crosses val="autoZero"/>
        <c:auto val="1"/>
        <c:lblAlgn val="ctr"/>
        <c:lblOffset val="100"/>
        <c:noMultiLvlLbl val="0"/>
      </c:catAx>
      <c:valAx>
        <c:axId val="259152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91519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sk-SK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SR</c:v>
          </c:tx>
          <c:spPr>
            <a:solidFill>
              <a:srgbClr val="00B0F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'Organizačná-GRAFY'!$A$34:$A$37</c:f>
              <c:strCache>
                <c:ptCount val="4"/>
                <c:pt idx="0">
                  <c:v>Pracovisko IKT</c:v>
                </c:pt>
                <c:pt idx="1">
                  <c:v>Útvar/orgán bezpečnosti</c:v>
                </c:pt>
                <c:pt idx="2">
                  <c:v>Žiadny</c:v>
                </c:pt>
                <c:pt idx="3">
                  <c:v>Iný útvar:</c:v>
                </c:pt>
              </c:strCache>
            </c:strRef>
          </c:cat>
          <c:val>
            <c:numRef>
              <c:f>'Organizačná-GRAFY'!$B$34:$B$37</c:f>
              <c:numCache>
                <c:formatCode>General</c:formatCode>
                <c:ptCount val="4"/>
                <c:pt idx="0">
                  <c:v>0.8571428571428571</c:v>
                </c:pt>
                <c:pt idx="1">
                  <c:v>0.14285714285714285</c:v>
                </c:pt>
                <c:pt idx="2">
                  <c:v>4.7619047619047616E-2</c:v>
                </c:pt>
                <c:pt idx="3">
                  <c:v>0.23809523809523808</c:v>
                </c:pt>
              </c:numCache>
            </c:numRef>
          </c:val>
        </c:ser>
        <c:ser>
          <c:idx val="1"/>
          <c:order val="1"/>
          <c:tx>
            <c:v>ČR</c:v>
          </c:tx>
          <c:spPr>
            <a:solidFill>
              <a:srgbClr val="C0000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'Organizačná-GRAFY'!$A$34:$A$37</c:f>
              <c:strCache>
                <c:ptCount val="4"/>
                <c:pt idx="0">
                  <c:v>Pracovisko IKT</c:v>
                </c:pt>
                <c:pt idx="1">
                  <c:v>Útvar/orgán bezpečnosti</c:v>
                </c:pt>
                <c:pt idx="2">
                  <c:v>Žiadny</c:v>
                </c:pt>
                <c:pt idx="3">
                  <c:v>Iný útvar:</c:v>
                </c:pt>
              </c:strCache>
            </c:strRef>
          </c:cat>
          <c:val>
            <c:numRef>
              <c:f>'Organizačná-GRAFY'!$C$34:$C$37</c:f>
              <c:numCache>
                <c:formatCode>General</c:formatCode>
                <c:ptCount val="4"/>
                <c:pt idx="0">
                  <c:v>0.83330000000000004</c:v>
                </c:pt>
                <c:pt idx="2">
                  <c:v>0.1111</c:v>
                </c:pt>
                <c:pt idx="3">
                  <c:v>5.5599999999999997E-2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152776"/>
        <c:axId val="259153168"/>
      </c:barChart>
      <c:catAx>
        <c:axId val="2591527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k-SK"/>
          </a:p>
        </c:txPr>
        <c:crossAx val="259153168"/>
        <c:crosses val="autoZero"/>
        <c:auto val="1"/>
        <c:lblAlgn val="ctr"/>
        <c:lblOffset val="100"/>
        <c:noMultiLvlLbl val="0"/>
      </c:catAx>
      <c:valAx>
        <c:axId val="259153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91527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sk-SK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1.0720768971162534E-3"/>
                  <c:y val="3.3113979415376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1176727909011374E-3"/>
                  <c:y val="2.2894340373518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6778879914810297E-3"/>
                  <c:y val="3.5122093043305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178477690288715E-2"/>
                  <c:y val="-2.4952007352871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Sieťová_Grafy!$A$82:$A$85</c:f>
              <c:strCache>
                <c:ptCount val="4"/>
                <c:pt idx="0">
                  <c:v>Áno, existuje pre PC všetkých používateľov</c:v>
                </c:pt>
                <c:pt idx="1">
                  <c:v>Áno, existuje pre PC študentov</c:v>
                </c:pt>
                <c:pt idx="2">
                  <c:v>Áno, existuje pre PC Zamestnancov</c:v>
                </c:pt>
                <c:pt idx="3">
                  <c:v>Neexistuje centrálna správa PC</c:v>
                </c:pt>
              </c:strCache>
            </c:strRef>
          </c:cat>
          <c:val>
            <c:numRef>
              <c:f>Sieťová_Grafy!$B$82:$B$85</c:f>
              <c:numCache>
                <c:formatCode>General</c:formatCode>
                <c:ptCount val="4"/>
                <c:pt idx="0">
                  <c:v>0.19047619047619047</c:v>
                </c:pt>
                <c:pt idx="1">
                  <c:v>9.5238095238095233E-2</c:v>
                </c:pt>
                <c:pt idx="2">
                  <c:v>0.33333333333333331</c:v>
                </c:pt>
                <c:pt idx="3">
                  <c:v>0.38095238095238093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260875625978662"/>
          <c:y val="0.2509173789899321"/>
          <c:w val="0.36740807625148569"/>
          <c:h val="0.49816497674752974"/>
        </c:manualLayout>
      </c:layout>
      <c:overlay val="0"/>
      <c:txPr>
        <a:bodyPr/>
        <a:lstStyle/>
        <a:p>
          <a:pPr>
            <a:defRPr sz="1400"/>
          </a:pPr>
          <a:endParaRPr lang="sk-SK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SR</c:v>
          </c:tx>
          <c:spPr>
            <a:solidFill>
              <a:srgbClr val="00B0F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'Organizačná-GRAFY'!$A$51:$A$52</c:f>
              <c:strCache>
                <c:ptCount val="2"/>
                <c:pt idx="0">
                  <c:v>ÁNO</c:v>
                </c:pt>
                <c:pt idx="1">
                  <c:v>NIE</c:v>
                </c:pt>
              </c:strCache>
            </c:strRef>
          </c:cat>
          <c:val>
            <c:numRef>
              <c:f>'Organizačná-GRAFY'!$B$51:$B$52</c:f>
              <c:numCache>
                <c:formatCode>General</c:formatCode>
                <c:ptCount val="2"/>
                <c:pt idx="0">
                  <c:v>0.5714285714285714</c:v>
                </c:pt>
                <c:pt idx="1">
                  <c:v>0.42857142857142855</c:v>
                </c:pt>
              </c:numCache>
            </c:numRef>
          </c:val>
        </c:ser>
        <c:ser>
          <c:idx val="1"/>
          <c:order val="1"/>
          <c:tx>
            <c:v>ČR</c:v>
          </c:tx>
          <c:spPr>
            <a:solidFill>
              <a:srgbClr val="C0000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'Organizačná-GRAFY'!$A$51:$A$52</c:f>
              <c:strCache>
                <c:ptCount val="2"/>
                <c:pt idx="0">
                  <c:v>ÁNO</c:v>
                </c:pt>
                <c:pt idx="1">
                  <c:v>NIE</c:v>
                </c:pt>
              </c:strCache>
            </c:strRef>
          </c:cat>
          <c:val>
            <c:numRef>
              <c:f>'Organizačná-GRAFY'!$C$51:$C$52</c:f>
              <c:numCache>
                <c:formatCode>General</c:formatCode>
                <c:ptCount val="2"/>
                <c:pt idx="0">
                  <c:v>0.22220000000000001</c:v>
                </c:pt>
                <c:pt idx="1">
                  <c:v>0.77780000000000005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383272"/>
        <c:axId val="280382488"/>
      </c:barChart>
      <c:catAx>
        <c:axId val="2803832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k-SK"/>
          </a:p>
        </c:txPr>
        <c:crossAx val="280382488"/>
        <c:crosses val="autoZero"/>
        <c:auto val="1"/>
        <c:lblAlgn val="ctr"/>
        <c:lblOffset val="100"/>
        <c:noMultiLvlLbl val="0"/>
      </c:catAx>
      <c:valAx>
        <c:axId val="280382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803832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sk-SK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SR</c:v>
          </c:tx>
          <c:spPr>
            <a:solidFill>
              <a:srgbClr val="00B0F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'Organizačná-GRAFY'!$M$68:$M$69</c:f>
              <c:strCache>
                <c:ptCount val="2"/>
                <c:pt idx="0">
                  <c:v>Áno, v rámci rozpočtu iného útvaru</c:v>
                </c:pt>
                <c:pt idx="1">
                  <c:v>Nie</c:v>
                </c:pt>
              </c:strCache>
            </c:strRef>
          </c:cat>
          <c:val>
            <c:numRef>
              <c:f>'Organizačná-GRAFY'!$N$68:$N$69</c:f>
              <c:numCache>
                <c:formatCode>General</c:formatCode>
                <c:ptCount val="2"/>
                <c:pt idx="0">
                  <c:v>0.2857142857142857</c:v>
                </c:pt>
                <c:pt idx="1">
                  <c:v>0.7142857142857143</c:v>
                </c:pt>
              </c:numCache>
            </c:numRef>
          </c:val>
        </c:ser>
        <c:ser>
          <c:idx val="1"/>
          <c:order val="1"/>
          <c:tx>
            <c:v>ČR</c:v>
          </c:tx>
          <c:spPr>
            <a:solidFill>
              <a:srgbClr val="C0000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'Organizačná-GRAFY'!$M$68:$M$69</c:f>
              <c:strCache>
                <c:ptCount val="2"/>
                <c:pt idx="0">
                  <c:v>Áno, v rámci rozpočtu iného útvaru</c:v>
                </c:pt>
                <c:pt idx="1">
                  <c:v>Nie</c:v>
                </c:pt>
              </c:strCache>
            </c:strRef>
          </c:cat>
          <c:val>
            <c:numRef>
              <c:f>'Organizačná-GRAFY'!$O$68:$O$69</c:f>
              <c:numCache>
                <c:formatCode>General</c:formatCode>
                <c:ptCount val="2"/>
                <c:pt idx="0">
                  <c:v>0.1111</c:v>
                </c:pt>
                <c:pt idx="1">
                  <c:v>0.88890000000000002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386408"/>
        <c:axId val="280384448"/>
      </c:barChart>
      <c:catAx>
        <c:axId val="2803864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k-SK"/>
          </a:p>
        </c:txPr>
        <c:crossAx val="280384448"/>
        <c:crosses val="autoZero"/>
        <c:auto val="1"/>
        <c:lblAlgn val="ctr"/>
        <c:lblOffset val="100"/>
        <c:noMultiLvlLbl val="0"/>
      </c:catAx>
      <c:valAx>
        <c:axId val="280384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803864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sk-SK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SR</c:v>
          </c:tx>
          <c:spPr>
            <a:solidFill>
              <a:srgbClr val="00B0F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Sieťová_Grafy!$A$1:$A$10</c:f>
              <c:strCache>
                <c:ptCount val="10"/>
                <c:pt idx="0">
                  <c:v>Správa FireWall</c:v>
                </c:pt>
                <c:pt idx="1">
                  <c:v>Správa LAN sietí</c:v>
                </c:pt>
                <c:pt idx="2">
                  <c:v>Pripojenie do internetu</c:v>
                </c:pt>
                <c:pt idx="3">
                  <c:v>Vývoj IS a aplikácií</c:v>
                </c:pt>
                <c:pt idx="4">
                  <c:v>Prevádzka a údržba IT (hardvér)</c:v>
                </c:pt>
                <c:pt idx="5">
                  <c:v>Prevádzka a údržba IS (softvér)</c:v>
                </c:pt>
                <c:pt idx="6">
                  <c:v>Správa databáz</c:v>
                </c:pt>
                <c:pt idx="7">
                  <c:v>Help Desk pre používateľov IS a služieb</c:v>
                </c:pt>
                <c:pt idx="8">
                  <c:v>Bezpečnostný monitoring</c:v>
                </c:pt>
                <c:pt idx="9">
                  <c:v>Žiadne</c:v>
                </c:pt>
              </c:strCache>
            </c:strRef>
          </c:cat>
          <c:val>
            <c:numRef>
              <c:f>Sieťová_Grafy!$B$1:$B$10</c:f>
              <c:numCache>
                <c:formatCode>General</c:formatCode>
                <c:ptCount val="10"/>
                <c:pt idx="0">
                  <c:v>9.5238095238095233E-2</c:v>
                </c:pt>
                <c:pt idx="1">
                  <c:v>9.5238095238095233E-2</c:v>
                </c:pt>
                <c:pt idx="2">
                  <c:v>0.2857142857142857</c:v>
                </c:pt>
                <c:pt idx="3">
                  <c:v>0.76190476190476186</c:v>
                </c:pt>
                <c:pt idx="4">
                  <c:v>0.19047619047619047</c:v>
                </c:pt>
                <c:pt idx="5">
                  <c:v>0.5714285714285714</c:v>
                </c:pt>
                <c:pt idx="6">
                  <c:v>0.38095238095238093</c:v>
                </c:pt>
                <c:pt idx="7">
                  <c:v>4.7619047619047616E-2</c:v>
                </c:pt>
                <c:pt idx="8">
                  <c:v>9.5238095238095233E-2</c:v>
                </c:pt>
                <c:pt idx="9">
                  <c:v>9.5238095238095233E-2</c:v>
                </c:pt>
              </c:numCache>
            </c:numRef>
          </c:val>
        </c:ser>
        <c:ser>
          <c:idx val="1"/>
          <c:order val="1"/>
          <c:tx>
            <c:v>ČR</c:v>
          </c:tx>
          <c:spPr>
            <a:solidFill>
              <a:srgbClr val="C0000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Sieťová_Grafy!$A$1:$A$10</c:f>
              <c:strCache>
                <c:ptCount val="10"/>
                <c:pt idx="0">
                  <c:v>Správa FireWall</c:v>
                </c:pt>
                <c:pt idx="1">
                  <c:v>Správa LAN sietí</c:v>
                </c:pt>
                <c:pt idx="2">
                  <c:v>Pripojenie do internetu</c:v>
                </c:pt>
                <c:pt idx="3">
                  <c:v>Vývoj IS a aplikácií</c:v>
                </c:pt>
                <c:pt idx="4">
                  <c:v>Prevádzka a údržba IT (hardvér)</c:v>
                </c:pt>
                <c:pt idx="5">
                  <c:v>Prevádzka a údržba IS (softvér)</c:v>
                </c:pt>
                <c:pt idx="6">
                  <c:v>Správa databáz</c:v>
                </c:pt>
                <c:pt idx="7">
                  <c:v>Help Desk pre používateľov IS a služieb</c:v>
                </c:pt>
                <c:pt idx="8">
                  <c:v>Bezpečnostný monitoring</c:v>
                </c:pt>
                <c:pt idx="9">
                  <c:v>Žiadne</c:v>
                </c:pt>
              </c:strCache>
            </c:strRef>
          </c:cat>
          <c:val>
            <c:numRef>
              <c:f>Sieťová_Grafy!$C$1:$C$10</c:f>
              <c:numCache>
                <c:formatCode>General</c:formatCode>
                <c:ptCount val="10"/>
                <c:pt idx="0">
                  <c:v>0</c:v>
                </c:pt>
                <c:pt idx="1">
                  <c:v>0.1111</c:v>
                </c:pt>
                <c:pt idx="2">
                  <c:v>5.5599999999999997E-2</c:v>
                </c:pt>
                <c:pt idx="3">
                  <c:v>0.5</c:v>
                </c:pt>
                <c:pt idx="4">
                  <c:v>0</c:v>
                </c:pt>
                <c:pt idx="5">
                  <c:v>0.27779999999999999</c:v>
                </c:pt>
                <c:pt idx="6">
                  <c:v>0.27779999999999999</c:v>
                </c:pt>
                <c:pt idx="9">
                  <c:v>0.27779999999999999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384056"/>
        <c:axId val="280386800"/>
      </c:barChart>
      <c:catAx>
        <c:axId val="2803840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k-SK"/>
          </a:p>
        </c:txPr>
        <c:crossAx val="280386800"/>
        <c:crosses val="autoZero"/>
        <c:auto val="1"/>
        <c:lblAlgn val="ctr"/>
        <c:lblOffset val="100"/>
        <c:noMultiLvlLbl val="0"/>
      </c:catAx>
      <c:valAx>
        <c:axId val="280386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803840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sk-SK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SR</c:v>
          </c:tx>
          <c:spPr>
            <a:solidFill>
              <a:srgbClr val="00B0F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Sieťová_Grafy!$M$69:$M$71</c:f>
              <c:strCache>
                <c:ptCount val="3"/>
                <c:pt idx="0">
                  <c:v>Áno, pravidlá sú v ústnej podobe</c:v>
                </c:pt>
                <c:pt idx="1">
                  <c:v>Ano, pravidlá sú v písomnej dohode</c:v>
                </c:pt>
                <c:pt idx="2">
                  <c:v>Ne, nie sú stanovené žiadne pravidlá</c:v>
                </c:pt>
              </c:strCache>
            </c:strRef>
          </c:cat>
          <c:val>
            <c:numRef>
              <c:f>Sieťová_Grafy!$N$69:$N$71</c:f>
              <c:numCache>
                <c:formatCode>General</c:formatCode>
                <c:ptCount val="3"/>
                <c:pt idx="0">
                  <c:v>0.33333333333333331</c:v>
                </c:pt>
                <c:pt idx="1">
                  <c:v>0.47619047619047616</c:v>
                </c:pt>
                <c:pt idx="2">
                  <c:v>0.19047619047619047</c:v>
                </c:pt>
              </c:numCache>
            </c:numRef>
          </c:val>
        </c:ser>
        <c:ser>
          <c:idx val="1"/>
          <c:order val="1"/>
          <c:tx>
            <c:v>ČR</c:v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Sieťová_Grafy!$M$69:$M$71</c:f>
              <c:strCache>
                <c:ptCount val="3"/>
                <c:pt idx="0">
                  <c:v>Áno, pravidlá sú v ústnej podobe</c:v>
                </c:pt>
                <c:pt idx="1">
                  <c:v>Ano, pravidlá sú v písomnej dohode</c:v>
                </c:pt>
                <c:pt idx="2">
                  <c:v>Ne, nie sú stanovené žiadne pravidlá</c:v>
                </c:pt>
              </c:strCache>
            </c:strRef>
          </c:cat>
          <c:val>
            <c:numRef>
              <c:f>Sieťová_Grafy!$O$69:$O$71</c:f>
              <c:numCache>
                <c:formatCode>General</c:formatCode>
                <c:ptCount val="3"/>
                <c:pt idx="0">
                  <c:v>0.23080000000000001</c:v>
                </c:pt>
                <c:pt idx="1">
                  <c:v>0.61539999999999995</c:v>
                </c:pt>
                <c:pt idx="2">
                  <c:v>0.15379999999999999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380920"/>
        <c:axId val="280383664"/>
      </c:barChart>
      <c:catAx>
        <c:axId val="2803809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k-SK"/>
          </a:p>
        </c:txPr>
        <c:crossAx val="280383664"/>
        <c:crosses val="autoZero"/>
        <c:auto val="1"/>
        <c:lblAlgn val="ctr"/>
        <c:lblOffset val="100"/>
        <c:noMultiLvlLbl val="0"/>
      </c:catAx>
      <c:valAx>
        <c:axId val="280383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0380920"/>
        <c:crosses val="autoZero"/>
        <c:crossBetween val="between"/>
      </c:valAx>
      <c:spPr>
        <a:ln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sk-SK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8C43-B463-4A3D-A364-9ABB04C6623B}" type="datetimeFigureOut">
              <a:rPr lang="sk-SK" smtClean="0"/>
              <a:t>23.5.2016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D5D-361F-4A79-93D2-C372629A1A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408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8C43-B463-4A3D-A364-9ABB04C6623B}" type="datetimeFigureOut">
              <a:rPr lang="sk-SK" smtClean="0"/>
              <a:t>23.5.2016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D5D-361F-4A79-93D2-C372629A1A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878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8C43-B463-4A3D-A364-9ABB04C6623B}" type="datetimeFigureOut">
              <a:rPr lang="sk-SK" smtClean="0"/>
              <a:t>23.5.2016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D5D-361F-4A79-93D2-C372629A1A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7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8C43-B463-4A3D-A364-9ABB04C6623B}" type="datetimeFigureOut">
              <a:rPr lang="sk-SK" smtClean="0"/>
              <a:t>23.5.2016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D5D-361F-4A79-93D2-C372629A1A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171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8C43-B463-4A3D-A364-9ABB04C6623B}" type="datetimeFigureOut">
              <a:rPr lang="sk-SK" smtClean="0"/>
              <a:t>23.5.2016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D5D-361F-4A79-93D2-C372629A1A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673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8C43-B463-4A3D-A364-9ABB04C6623B}" type="datetimeFigureOut">
              <a:rPr lang="sk-SK" smtClean="0"/>
              <a:t>23.5.2016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D5D-361F-4A79-93D2-C372629A1A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749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8C43-B463-4A3D-A364-9ABB04C6623B}" type="datetimeFigureOut">
              <a:rPr lang="sk-SK" smtClean="0"/>
              <a:t>23.5.2016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D5D-361F-4A79-93D2-C372629A1A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36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8C43-B463-4A3D-A364-9ABB04C6623B}" type="datetimeFigureOut">
              <a:rPr lang="sk-SK" smtClean="0"/>
              <a:t>23.5.2016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D5D-361F-4A79-93D2-C372629A1A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899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8C43-B463-4A3D-A364-9ABB04C6623B}" type="datetimeFigureOut">
              <a:rPr lang="sk-SK" smtClean="0"/>
              <a:t>23.5.2016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D5D-361F-4A79-93D2-C372629A1A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444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8C43-B463-4A3D-A364-9ABB04C6623B}" type="datetimeFigureOut">
              <a:rPr lang="sk-SK" smtClean="0"/>
              <a:t>23.5.2016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D5D-361F-4A79-93D2-C372629A1A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6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8C43-B463-4A3D-A364-9ABB04C6623B}" type="datetimeFigureOut">
              <a:rPr lang="sk-SK" smtClean="0"/>
              <a:t>23.5.2016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D5D-361F-4A79-93D2-C372629A1A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246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A8C43-B463-4A3D-A364-9ABB04C6623B}" type="datetimeFigureOut">
              <a:rPr lang="sk-SK" smtClean="0"/>
              <a:t>23.5.2016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D5D-361F-4A79-93D2-C372629A1A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125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ss.iedu.sk/irj/porta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iwallpaperhd.com/wp-content/uploads/2016/04/white_apple_computer_keyboard_high_resolution_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187624" y="1796625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INFORMAČNÁ BEZPEČNOSŤ</a:t>
            </a:r>
            <a:endParaRPr lang="sk-SK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213174" y="3003798"/>
            <a:ext cx="6480720" cy="307777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Ing. Jozef Koricina</a:t>
            </a:r>
            <a:endParaRPr lang="sk-SK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899592" y="3318252"/>
            <a:ext cx="7056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Trnavská univerzita v Trnave </a:t>
            </a:r>
            <a:r>
              <a:rPr lang="en-A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| </a:t>
            </a:r>
            <a:r>
              <a:rPr lang="sk-SK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Centrum informačných systémov</a:t>
            </a:r>
            <a:r>
              <a:rPr lang="en-A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| </a:t>
            </a:r>
            <a:r>
              <a:rPr lang="sk-SK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jozef.koricina@truni.sk</a:t>
            </a:r>
            <a:endParaRPr lang="sk-SK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187624" y="2499742"/>
            <a:ext cx="6480720" cy="461665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 AKADEMICKOM SEKTORE SR</a:t>
            </a:r>
            <a:endParaRPr lang="sk-SK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9" y="33531"/>
            <a:ext cx="1001285" cy="113159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74" y="33531"/>
            <a:ext cx="1131590" cy="11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1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8410">
            <a:off x="6522931" y="2971534"/>
            <a:ext cx="3828600" cy="243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663280" y="-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GRAF Č.5</a:t>
            </a:r>
            <a:endParaRPr lang="sk-SK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663280" y="699541"/>
            <a:ext cx="6480720" cy="369332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sk-SK" i="1" dirty="0">
                <a:solidFill>
                  <a:prstClr val="white"/>
                </a:solidFill>
                <a:latin typeface="Arial"/>
              </a:rPr>
              <a:t>Existuje centrálna správa pracovných staníc používateľov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?</a:t>
            </a:r>
            <a:endParaRPr lang="sk-SK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179512" y="273484"/>
            <a:ext cx="2483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Zanedbaná správa PC zariadení predstavuje vážnu hrozbu </a:t>
            </a:r>
            <a:endParaRPr lang="sk-SK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36442009"/>
              </p:ext>
            </p:extLst>
          </p:nvPr>
        </p:nvGraphicFramePr>
        <p:xfrm>
          <a:off x="107504" y="1250314"/>
          <a:ext cx="7632848" cy="3769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06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663280" y="-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EDU SEKTOR SR </a:t>
            </a:r>
            <a:endParaRPr lang="sk-SK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663280" y="699541"/>
            <a:ext cx="6480720" cy="461665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Aktivity / procesy</a:t>
            </a:r>
            <a:endParaRPr lang="sk-SK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http://www.topdesktopwallpapers.net/_papers/74/wind-turbines-copenhagen_previ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35" r="53466"/>
          <a:stretch/>
        </p:blipFill>
        <p:spPr bwMode="auto">
          <a:xfrm>
            <a:off x="0" y="-1"/>
            <a:ext cx="136188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1386966" y="1347614"/>
            <a:ext cx="757366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sk-SK" sz="1600" i="1" dirty="0">
              <a:latin typeface="Trebuchet MS" panose="020B0603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sk-SK" sz="2000" dirty="0" smtClean="0">
                <a:latin typeface="Trebuchet MS" panose="020B0603020202020204" pitchFamily="34" charset="0"/>
              </a:rPr>
              <a:t>Vysoká koncentrácia  dát v centrálnom RIS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sk-SK" sz="2000" dirty="0" smtClean="0">
                <a:latin typeface="Trebuchet MS" panose="020B0603020202020204" pitchFamily="34" charset="0"/>
              </a:rPr>
              <a:t>Budovanie </a:t>
            </a:r>
            <a:r>
              <a:rPr lang="sk-SK" sz="2000" dirty="0">
                <a:latin typeface="Trebuchet MS" panose="020B0603020202020204" pitchFamily="34" charset="0"/>
              </a:rPr>
              <a:t>siete </a:t>
            </a:r>
            <a:r>
              <a:rPr lang="sk-SK" sz="2000" dirty="0" err="1">
                <a:latin typeface="Trebuchet MS" panose="020B0603020202020204" pitchFamily="34" charset="0"/>
              </a:rPr>
              <a:t>eduNet</a:t>
            </a:r>
            <a:endParaRPr lang="sk-SK" sz="2000" dirty="0">
              <a:latin typeface="Trebuchet MS" panose="020B0603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sk-SK" sz="2000" dirty="0" smtClean="0">
                <a:latin typeface="Trebuchet MS" panose="020B0603020202020204" pitchFamily="34" charset="0"/>
              </a:rPr>
              <a:t>Vytváranie a sprístupnenie digitálneho </a:t>
            </a:r>
            <a:r>
              <a:rPr lang="sk-SK" sz="2000" dirty="0" err="1" smtClean="0">
                <a:latin typeface="Trebuchet MS" panose="020B0603020202020204" pitchFamily="34" charset="0"/>
              </a:rPr>
              <a:t>edu</a:t>
            </a:r>
            <a:r>
              <a:rPr lang="sk-SK" sz="2000" dirty="0" smtClean="0">
                <a:latin typeface="Trebuchet MS" panose="020B0603020202020204" pitchFamily="34" charset="0"/>
              </a:rPr>
              <a:t> obsahu (DEO)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sk-SK" sz="2000" dirty="0" err="1" smtClean="0">
                <a:latin typeface="Trebuchet MS" panose="020B0603020202020204" pitchFamily="34" charset="0"/>
              </a:rPr>
              <a:t>Cloudové</a:t>
            </a:r>
            <a:r>
              <a:rPr lang="sk-SK" sz="2000" dirty="0" smtClean="0">
                <a:latin typeface="Trebuchet MS" panose="020B0603020202020204" pitchFamily="34" charset="0"/>
              </a:rPr>
              <a:t> riešenia 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sk-SK" sz="2000" dirty="0" smtClean="0">
                <a:latin typeface="Trebuchet MS" panose="020B0603020202020204" pitchFamily="34" charset="0"/>
              </a:rPr>
              <a:t>Pripájanie zariadení s neznámym softvérom (BYOD)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sk-SK" sz="2000" dirty="0" smtClean="0">
                <a:latin typeface="Trebuchet MS" panose="020B0603020202020204" pitchFamily="34" charset="0"/>
              </a:rPr>
              <a:t>Neriešenie jednotnej správy číselníkov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sk-SK" sz="2000" dirty="0" smtClean="0">
                <a:latin typeface="Trebuchet MS" panose="020B0603020202020204" pitchFamily="34" charset="0"/>
              </a:rPr>
              <a:t>Nevyužívanie </a:t>
            </a:r>
            <a:r>
              <a:rPr lang="sk-SK" sz="2000" dirty="0" smtClean="0">
                <a:latin typeface="Trebuchet MS" panose="020B0603020202020204" pitchFamily="34" charset="0"/>
              </a:rPr>
              <a:t>SIVVP (</a:t>
            </a:r>
            <a:r>
              <a:rPr lang="sk-SK" sz="2000" dirty="0" err="1" smtClean="0">
                <a:latin typeface="Trebuchet MS" panose="020B0603020202020204" pitchFamily="34" charset="0"/>
              </a:rPr>
              <a:t>metacentrum</a:t>
            </a:r>
            <a:r>
              <a:rPr lang="sk-SK" sz="2000" dirty="0" smtClean="0">
                <a:latin typeface="Trebuchet MS" panose="020B0603020202020204" pitchFamily="34" charset="0"/>
              </a:rPr>
              <a:t>)</a:t>
            </a:r>
            <a:endParaRPr lang="sk-SK" sz="2000" dirty="0" smtClean="0">
              <a:latin typeface="Trebuchet MS" panose="020B0603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sk-SK" sz="2000" dirty="0" smtClean="0">
                <a:latin typeface="Trebuchet MS" panose="020B0603020202020204" pitchFamily="34" charset="0"/>
              </a:rPr>
              <a:t>Neefektívne využívanie implementovaných IS (</a:t>
            </a:r>
            <a:r>
              <a:rPr lang="sk-SK" sz="2000" dirty="0" err="1" smtClean="0">
                <a:latin typeface="Trebuchet MS" panose="020B0603020202020204" pitchFamily="34" charset="0"/>
              </a:rPr>
              <a:t>SAP-Sofia</a:t>
            </a:r>
            <a:r>
              <a:rPr lang="sk-SK" sz="2000" dirty="0">
                <a:latin typeface="Trebuchet MS" panose="020B0603020202020204" pitchFamily="34" charset="0"/>
              </a:rPr>
              <a:t>)</a:t>
            </a:r>
            <a:r>
              <a:rPr lang="sk-SK" sz="2000" dirty="0" smtClean="0">
                <a:latin typeface="Trebuchet MS" panose="020B0603020202020204" pitchFamily="34" charset="0"/>
              </a:rPr>
              <a:t> </a:t>
            </a:r>
          </a:p>
          <a:p>
            <a:r>
              <a:rPr lang="sk-SK" sz="2000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35082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8410">
            <a:off x="6522931" y="2971534"/>
            <a:ext cx="3828600" cy="243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663280" y="-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GRAF Č.6</a:t>
            </a:r>
            <a:endParaRPr lang="sk-SK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663280" y="69954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sk-SK" i="1" dirty="0">
                <a:solidFill>
                  <a:prstClr val="white"/>
                </a:solidFill>
                <a:latin typeface="Arial"/>
              </a:rPr>
              <a:t>Má univerzita formálne definovanú a najvyšším vedením  schválenú  Politiku IB?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179512" y="273484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Prémiové otázky: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Koľko % VŠ v SR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Koľko % VŠ v ČR ?</a:t>
            </a:r>
            <a:endParaRPr lang="sk-SK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3863024484"/>
              </p:ext>
            </p:extLst>
          </p:nvPr>
        </p:nvGraphicFramePr>
        <p:xfrm>
          <a:off x="395536" y="1693138"/>
          <a:ext cx="6696744" cy="3110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42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8410">
            <a:off x="6522931" y="2971534"/>
            <a:ext cx="3828600" cy="243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663280" y="-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GRAF Č.7</a:t>
            </a:r>
            <a:endParaRPr lang="sk-SK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663280" y="69954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i="1" dirty="0">
                <a:solidFill>
                  <a:prstClr val="white"/>
                </a:solidFill>
                <a:latin typeface="Arial"/>
              </a:rPr>
              <a:t>Má univerzita </a:t>
            </a:r>
            <a:r>
              <a:rPr lang="cs-CZ" i="1" dirty="0" err="1">
                <a:solidFill>
                  <a:prstClr val="white"/>
                </a:solidFill>
                <a:latin typeface="Arial"/>
              </a:rPr>
              <a:t>vyčlenený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 samostatný rozpočet </a:t>
            </a:r>
            <a:r>
              <a:rPr lang="cs-CZ" i="1" dirty="0" err="1">
                <a:solidFill>
                  <a:prstClr val="white"/>
                </a:solidFill>
                <a:latin typeface="Arial"/>
              </a:rPr>
              <a:t>pre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 </a:t>
            </a:r>
            <a:r>
              <a:rPr lang="cs-CZ" i="1" dirty="0" err="1">
                <a:solidFill>
                  <a:prstClr val="white"/>
                </a:solidFill>
                <a:latin typeface="Arial"/>
              </a:rPr>
              <a:t>financovanie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 IB?</a:t>
            </a:r>
            <a:endParaRPr lang="sk-SK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179512" y="27348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Dá sa IB realizovať ako </a:t>
            </a:r>
            <a:r>
              <a:rPr lang="sk-SK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Open</a:t>
            </a:r>
            <a:r>
              <a:rPr lang="sk-SK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Source</a:t>
            </a:r>
            <a:r>
              <a:rPr lang="sk-SK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sk-SK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3770791272"/>
              </p:ext>
            </p:extLst>
          </p:nvPr>
        </p:nvGraphicFramePr>
        <p:xfrm>
          <a:off x="0" y="1693138"/>
          <a:ext cx="7164288" cy="3326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611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"/>
            <a:ext cx="9144000" cy="5137042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5148064" y="123478"/>
            <a:ext cx="3168352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RIS 3</a:t>
            </a:r>
            <a:endParaRPr lang="sk-SK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7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8410">
            <a:off x="6522931" y="2971534"/>
            <a:ext cx="3828600" cy="243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663280" y="-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GRAF Č.8</a:t>
            </a:r>
            <a:endParaRPr lang="sk-SK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663280" y="69954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i="1" dirty="0" err="1">
                <a:solidFill>
                  <a:prstClr val="white"/>
                </a:solidFill>
                <a:latin typeface="Arial"/>
              </a:rPr>
              <a:t>Aké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 časti IKT Vám </a:t>
            </a:r>
            <a:r>
              <a:rPr lang="cs-CZ" i="1" dirty="0" err="1">
                <a:solidFill>
                  <a:prstClr val="white"/>
                </a:solidFill>
                <a:latin typeface="Arial"/>
              </a:rPr>
              <a:t>outsourcuje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 (aspoň </a:t>
            </a:r>
            <a:r>
              <a:rPr lang="cs-CZ" i="1" dirty="0" err="1">
                <a:solidFill>
                  <a:prstClr val="white"/>
                </a:solidFill>
                <a:latin typeface="Arial"/>
              </a:rPr>
              <a:t>čiastočne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) </a:t>
            </a:r>
            <a:r>
              <a:rPr lang="cs-CZ" i="1" dirty="0" err="1">
                <a:solidFill>
                  <a:prstClr val="white"/>
                </a:solidFill>
                <a:latin typeface="Arial"/>
              </a:rPr>
              <a:t>externý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 partner (</a:t>
            </a:r>
            <a:r>
              <a:rPr lang="cs-CZ" i="1" dirty="0" err="1">
                <a:solidFill>
                  <a:prstClr val="white"/>
                </a:solidFill>
                <a:latin typeface="Arial"/>
              </a:rPr>
              <a:t>dodávateľ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)?</a:t>
            </a:r>
            <a:endParaRPr lang="sk-SK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179512" y="273484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Väčšina VŠ je „odsúdená“ na spoluprácu</a:t>
            </a:r>
            <a:endParaRPr lang="sk-SK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215968"/>
              </p:ext>
            </p:extLst>
          </p:nvPr>
        </p:nvGraphicFramePr>
        <p:xfrm>
          <a:off x="107505" y="1203598"/>
          <a:ext cx="7488831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323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8410">
            <a:off x="6522931" y="2971534"/>
            <a:ext cx="3828600" cy="243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663280" y="-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GRAF Č.9</a:t>
            </a:r>
            <a:endParaRPr lang="sk-SK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663280" y="69954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i="1" dirty="0">
                <a:solidFill>
                  <a:prstClr val="white"/>
                </a:solidFill>
                <a:latin typeface="Arial"/>
              </a:rPr>
              <a:t>Je </a:t>
            </a:r>
            <a:r>
              <a:rPr lang="cs-CZ" i="1" dirty="0" err="1">
                <a:solidFill>
                  <a:prstClr val="white"/>
                </a:solidFill>
                <a:latin typeface="Arial"/>
              </a:rPr>
              <a:t>externý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 partner </a:t>
            </a:r>
            <a:r>
              <a:rPr lang="cs-CZ" i="1" dirty="0" err="1">
                <a:solidFill>
                  <a:prstClr val="white"/>
                </a:solidFill>
                <a:latin typeface="Arial"/>
              </a:rPr>
              <a:t>využívajúci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 IS univerzity </a:t>
            </a:r>
            <a:r>
              <a:rPr lang="cs-CZ" i="1" dirty="0" err="1">
                <a:solidFill>
                  <a:prstClr val="white"/>
                </a:solidFill>
                <a:latin typeface="Arial"/>
              </a:rPr>
              <a:t>viazaný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 </a:t>
            </a:r>
            <a:r>
              <a:rPr lang="cs-CZ" i="1" dirty="0" err="1">
                <a:solidFill>
                  <a:prstClr val="white"/>
                </a:solidFill>
                <a:latin typeface="Arial"/>
              </a:rPr>
              <a:t>bezpečnostnými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 </a:t>
            </a:r>
            <a:r>
              <a:rPr lang="cs-CZ" i="1" dirty="0" err="1">
                <a:solidFill>
                  <a:prstClr val="white"/>
                </a:solidFill>
                <a:latin typeface="Arial"/>
              </a:rPr>
              <a:t>pravidlamí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? </a:t>
            </a:r>
            <a:endParaRPr lang="sk-SK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179512" y="273484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Ešte sa dá spoľahnúť na gentlemanské dohody?</a:t>
            </a:r>
            <a:endParaRPr lang="sk-SK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036892"/>
              </p:ext>
            </p:extLst>
          </p:nvPr>
        </p:nvGraphicFramePr>
        <p:xfrm>
          <a:off x="179512" y="1345872"/>
          <a:ext cx="6840760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635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663280" y="-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RIADENIE PRÍSTUPU</a:t>
            </a:r>
            <a:endParaRPr lang="sk-SK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663280" y="699541"/>
            <a:ext cx="6480720" cy="461665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Centrálny register študentov</a:t>
            </a:r>
            <a:endParaRPr lang="sk-SK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 descr="http://ak.picdn.net/shutterstock/videos/2726618/preview/stock-footage-portrait-of-friendly-female-teacher-researching-on-tablet-computer-with-multi-ethnic-young-people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392" r="10226"/>
          <a:stretch/>
        </p:blipFill>
        <p:spPr bwMode="auto">
          <a:xfrm>
            <a:off x="0" y="-38148"/>
            <a:ext cx="1331640" cy="518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obsahu 4"/>
          <p:cNvSpPr txBox="1">
            <a:spLocks/>
          </p:cNvSpPr>
          <p:nvPr/>
        </p:nvSpPr>
        <p:spPr>
          <a:xfrm>
            <a:off x="1547664" y="1275606"/>
            <a:ext cx="7596336" cy="33843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sk-SK" sz="2000" b="1" dirty="0" smtClean="0">
                <a:latin typeface="Trebuchet MS" panose="020B0603020202020204" pitchFamily="34" charset="0"/>
              </a:rPr>
              <a:t>Súčasný stav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latin typeface="Trebuchet MS" panose="020B0603020202020204" pitchFamily="34" charset="0"/>
              </a:rPr>
              <a:t>Integrácia s UIS – dávky  dát (.</a:t>
            </a:r>
            <a:r>
              <a:rPr lang="sk-SK" sz="2000" dirty="0" err="1" smtClean="0">
                <a:latin typeface="Trebuchet MS" panose="020B0603020202020204" pitchFamily="34" charset="0"/>
              </a:rPr>
              <a:t>csv</a:t>
            </a:r>
            <a:r>
              <a:rPr lang="sk-SK" sz="2000" dirty="0" smtClean="0">
                <a:latin typeface="Trebuchet MS" panose="020B0603020202020204" pitchFamily="34" charset="0"/>
              </a:rPr>
              <a:t>, .</a:t>
            </a:r>
            <a:r>
              <a:rPr lang="sk-SK" sz="2000" dirty="0" err="1" smtClean="0">
                <a:latin typeface="Trebuchet MS" panose="020B0603020202020204" pitchFamily="34" charset="0"/>
              </a:rPr>
              <a:t>xml</a:t>
            </a:r>
            <a:r>
              <a:rPr lang="sk-SK" sz="2000" dirty="0" smtClean="0">
                <a:latin typeface="Trebuchet MS" panose="020B0603020202020204" pitchFamily="34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latin typeface="Trebuchet MS" panose="020B0603020202020204" pitchFamily="34" charset="0"/>
              </a:rPr>
              <a:t>Prístup k exportu pre </a:t>
            </a:r>
            <a:r>
              <a:rPr lang="sk-SK" sz="2000" dirty="0">
                <a:latin typeface="Trebuchet MS" panose="020B0603020202020204" pitchFamily="34" charset="0"/>
              </a:rPr>
              <a:t>2 zodpovedné osoby z </a:t>
            </a:r>
            <a:r>
              <a:rPr lang="sk-SK" sz="2000" dirty="0" smtClean="0">
                <a:latin typeface="Trebuchet MS" panose="020B0603020202020204" pitchFamily="34" charset="0"/>
              </a:rPr>
              <a:t>VŠ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latin typeface="Trebuchet MS" panose="020B0603020202020204" pitchFamily="34" charset="0"/>
              </a:rPr>
              <a:t>Opravy vlastných dát v registri  - nové  dávky dát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latin typeface="Trebuchet MS" panose="020B0603020202020204" pitchFamily="34" charset="0"/>
              </a:rPr>
              <a:t>Zdĺhavá oprava číselníkov (nové ŠP)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latin typeface="Trebuchet MS" panose="020B0603020202020204" pitchFamily="34" charset="0"/>
              </a:rPr>
              <a:t>Len niekoľko sumárnych zostáv v centrálnej aplikácii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latin typeface="Trebuchet MS" panose="020B0603020202020204" pitchFamily="34" charset="0"/>
              </a:rPr>
              <a:t>Zmena zodpovednej osoby – tlačivo správcovi registra</a:t>
            </a:r>
          </a:p>
          <a:p>
            <a:pPr marL="4572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k-SK" sz="2000" dirty="0" smtClean="0">
              <a:latin typeface="Trebuchet MS" panose="020B0603020202020204" pitchFamily="34" charset="0"/>
            </a:endParaRPr>
          </a:p>
          <a:p>
            <a:pPr marL="45720" indent="0">
              <a:buFont typeface="Arial" panose="020B0604020202020204" pitchFamily="34" charset="0"/>
              <a:buNone/>
            </a:pPr>
            <a:endParaRPr lang="sk-SK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8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8410">
            <a:off x="6522931" y="2971534"/>
            <a:ext cx="3828600" cy="243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663280" y="-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GRAF Č.10</a:t>
            </a:r>
            <a:endParaRPr lang="sk-SK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663280" y="699541"/>
            <a:ext cx="6480720" cy="369332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i="1" dirty="0" err="1">
                <a:solidFill>
                  <a:prstClr val="white"/>
                </a:solidFill>
                <a:latin typeface="Arial"/>
              </a:rPr>
              <a:t>Akým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  </a:t>
            </a:r>
            <a:r>
              <a:rPr lang="cs-CZ" i="1" dirty="0" err="1">
                <a:solidFill>
                  <a:prstClr val="white"/>
                </a:solidFill>
                <a:latin typeface="Arial"/>
              </a:rPr>
              <a:t>spôsobom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 </a:t>
            </a:r>
            <a:r>
              <a:rPr lang="cs-CZ" i="1" dirty="0" err="1">
                <a:solidFill>
                  <a:prstClr val="white"/>
                </a:solidFill>
                <a:latin typeface="Arial"/>
              </a:rPr>
              <a:t>centrálne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 spravujete identity?</a:t>
            </a:r>
            <a:r>
              <a:rPr lang="cs-CZ" i="1" dirty="0" smtClean="0">
                <a:solidFill>
                  <a:prstClr val="white"/>
                </a:solidFill>
                <a:latin typeface="Arial"/>
              </a:rPr>
              <a:t> </a:t>
            </a:r>
            <a:endParaRPr lang="sk-SK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179512" y="27348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Smerujeme k IDM?</a:t>
            </a:r>
            <a:endParaRPr lang="sk-SK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575316"/>
              </p:ext>
            </p:extLst>
          </p:nvPr>
        </p:nvGraphicFramePr>
        <p:xfrm>
          <a:off x="-1" y="1491630"/>
          <a:ext cx="766834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127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8410">
            <a:off x="6522931" y="2971534"/>
            <a:ext cx="3828600" cy="243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663280" y="-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GRAF Č.11</a:t>
            </a:r>
            <a:endParaRPr lang="sk-SK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663280" y="699541"/>
            <a:ext cx="6480720" cy="369332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i="1" dirty="0" err="1">
                <a:solidFill>
                  <a:prstClr val="white"/>
                </a:solidFill>
                <a:latin typeface="Arial"/>
              </a:rPr>
              <a:t>Vytvárate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 a spravujete jednotné </a:t>
            </a:r>
            <a:r>
              <a:rPr lang="cs-CZ" i="1" dirty="0" err="1">
                <a:solidFill>
                  <a:prstClr val="white"/>
                </a:solidFill>
                <a:latin typeface="Arial"/>
              </a:rPr>
              <a:t>používateľské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 účty?</a:t>
            </a:r>
            <a:r>
              <a:rPr lang="cs-CZ" i="1" dirty="0" smtClean="0">
                <a:solidFill>
                  <a:prstClr val="white"/>
                </a:solidFill>
                <a:latin typeface="Arial"/>
              </a:rPr>
              <a:t> </a:t>
            </a:r>
            <a:endParaRPr lang="sk-SK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179512" y="27348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Trend k centrálnej správe identít </a:t>
            </a:r>
            <a:endParaRPr lang="sk-SK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498751"/>
              </p:ext>
            </p:extLst>
          </p:nvPr>
        </p:nvGraphicFramePr>
        <p:xfrm>
          <a:off x="341739" y="1491630"/>
          <a:ext cx="7056784" cy="3651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040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8410">
            <a:off x="6522931" y="2971534"/>
            <a:ext cx="3828600" cy="243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331640" y="0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AGENDA</a:t>
            </a:r>
            <a:endParaRPr lang="sk-SK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331640" y="699542"/>
            <a:ext cx="6480720" cy="461665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Trošku inak ako v zborníku</a:t>
            </a:r>
            <a:endParaRPr lang="sk-SK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Zástupný symbol obsahu 4"/>
          <p:cNvSpPr txBox="1">
            <a:spLocks/>
          </p:cNvSpPr>
          <p:nvPr/>
        </p:nvSpPr>
        <p:spPr>
          <a:xfrm>
            <a:off x="467544" y="1933329"/>
            <a:ext cx="7128792" cy="2654645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k-SK" dirty="0" smtClean="0">
                <a:latin typeface="Trebuchet MS" panose="020B0603020202020204" pitchFamily="34" charset="0"/>
              </a:rPr>
              <a:t>Úvod do problematiky informačnej bezpečnosti (IB)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latin typeface="Trebuchet MS" panose="020B0603020202020204" pitchFamily="34" charset="0"/>
              </a:rPr>
              <a:t>Pohľad na bezpečnostné riziká v </a:t>
            </a:r>
            <a:r>
              <a:rPr lang="sk-SK" dirty="0" err="1" smtClean="0">
                <a:latin typeface="Trebuchet MS" panose="020B0603020202020204" pitchFamily="34" charset="0"/>
              </a:rPr>
              <a:t>edu</a:t>
            </a:r>
            <a:r>
              <a:rPr lang="sk-SK" dirty="0" smtClean="0">
                <a:latin typeface="Trebuchet MS" panose="020B0603020202020204" pitchFamily="34" charset="0"/>
              </a:rPr>
              <a:t> sektore SR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latin typeface="Trebuchet MS" panose="020B0603020202020204" pitchFamily="34" charset="0"/>
              </a:rPr>
              <a:t>Prieskum IB na univerzitách v SR</a:t>
            </a:r>
          </a:p>
          <a:p>
            <a:pPr lvl="1">
              <a:lnSpc>
                <a:spcPct val="150000"/>
              </a:lnSpc>
            </a:pPr>
            <a:r>
              <a:rPr lang="sk-SK" dirty="0" smtClean="0">
                <a:latin typeface="Trebuchet MS" panose="020B0603020202020204" pitchFamily="34" charset="0"/>
              </a:rPr>
              <a:t>Súťažná otázka  / odmena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latin typeface="Trebuchet MS" panose="020B0603020202020204" pitchFamily="34" charset="0"/>
              </a:rPr>
              <a:t>Bezpečnosť prístupu – RIS / ESS portál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latin typeface="Trebuchet MS" panose="020B0603020202020204" pitchFamily="34" charset="0"/>
              </a:rPr>
              <a:t>Ako začať / ako ďalej s IB v </a:t>
            </a:r>
            <a:r>
              <a:rPr lang="sk-SK" dirty="0" err="1" smtClean="0">
                <a:latin typeface="Trebuchet MS" panose="020B0603020202020204" pitchFamily="34" charset="0"/>
              </a:rPr>
              <a:t>edu</a:t>
            </a:r>
            <a:r>
              <a:rPr lang="sk-SK" dirty="0" smtClean="0">
                <a:latin typeface="Trebuchet MS" panose="020B0603020202020204" pitchFamily="34" charset="0"/>
              </a:rPr>
              <a:t> sektore?</a:t>
            </a:r>
          </a:p>
          <a:p>
            <a:pPr marL="4572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sk-SK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0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663280" y="-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RIADENIE PRÍSTUPU</a:t>
            </a:r>
            <a:endParaRPr lang="sk-SK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663280" y="699541"/>
            <a:ext cx="6480720" cy="461665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ESS Portál SAP-SOFIA</a:t>
            </a:r>
            <a:endParaRPr lang="sk-SK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http://static1.squarespace.com/static/547baf8ce4b0d6f57779d06e/t/54c94d59e4b0d96520e0bf01/1420139435889/Design+Computer+Tablet+Phone+27670942_Large.jpg?format=1500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53" r="56915"/>
          <a:stretch/>
        </p:blipFill>
        <p:spPr bwMode="auto">
          <a:xfrm>
            <a:off x="0" y="0"/>
            <a:ext cx="1210855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1471584" y="1275606"/>
            <a:ext cx="76724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latin typeface="Trebuchet MS" panose="020B0603020202020204" pitchFamily="34" charset="0"/>
              </a:rPr>
              <a:t>Zamestnanecký portál VVŠ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latin typeface="Trebuchet MS" panose="020B0603020202020204" pitchFamily="34" charset="0"/>
                <a:hlinkClick r:id="rId4"/>
              </a:rPr>
              <a:t>https://</a:t>
            </a:r>
            <a:r>
              <a:rPr lang="sk-SK" sz="1600" dirty="0" smtClean="0">
                <a:latin typeface="Trebuchet MS" panose="020B0603020202020204" pitchFamily="34" charset="0"/>
                <a:hlinkClick r:id="rId4"/>
              </a:rPr>
              <a:t>ess.iedu.sk/irj/portal</a:t>
            </a:r>
            <a:endParaRPr lang="sk-SK" sz="1600" dirty="0" smtClean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Trebuchet MS" panose="020B0603020202020204" pitchFamily="34" charset="0"/>
              </a:rPr>
              <a:t>Osobné údaje / Doklad o odmene / Služobné cesty</a:t>
            </a:r>
          </a:p>
          <a:p>
            <a:endParaRPr lang="sk-SK" sz="1600" dirty="0" smtClean="0">
              <a:latin typeface="Trebuchet MS" panose="020B0603020202020204" pitchFamily="34" charset="0"/>
            </a:endParaRPr>
          </a:p>
          <a:p>
            <a:r>
              <a:rPr lang="sk-SK" sz="2000" dirty="0" smtClean="0">
                <a:latin typeface="Trebuchet MS" panose="020B0603020202020204" pitchFamily="34" charset="0"/>
              </a:rPr>
              <a:t>Ciele</a:t>
            </a:r>
            <a:r>
              <a:rPr lang="sk-SK" sz="1600" dirty="0" smtClean="0"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Trebuchet MS" panose="020B0603020202020204" pitchFamily="34" charset="0"/>
              </a:rPr>
              <a:t>Zjednodušiť správu používateľov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Trebuchet MS" panose="020B0603020202020204" pitchFamily="34" charset="0"/>
              </a:rPr>
              <a:t>Zjednotiť heslo z interného IDM s heslom do ESS portálu </a:t>
            </a:r>
          </a:p>
          <a:p>
            <a:endParaRPr lang="sk-SK" sz="1600" dirty="0" smtClean="0">
              <a:latin typeface="Trebuchet MS" panose="020B0603020202020204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486267" y="1635646"/>
            <a:ext cx="741044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latin typeface="Trebuchet MS" panose="020B0603020202020204" pitchFamily="34" charset="0"/>
              </a:rPr>
              <a:t>Riešenie</a:t>
            </a:r>
            <a:endParaRPr lang="sk-SK" sz="1600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Trebuchet MS" panose="020B0603020202020204" pitchFamily="34" charset="0"/>
              </a:rPr>
              <a:t>IDM je „</a:t>
            </a:r>
            <a:r>
              <a:rPr lang="sk-SK" sz="1600" dirty="0" err="1" smtClean="0">
                <a:latin typeface="Trebuchet MS" panose="020B0603020202020204" pitchFamily="34" charset="0"/>
              </a:rPr>
              <a:t>master</a:t>
            </a:r>
            <a:r>
              <a:rPr lang="sk-SK" sz="1600" dirty="0" smtClean="0">
                <a:latin typeface="Trebuchet MS" panose="020B0603020202020204" pitchFamily="34" charset="0"/>
              </a:rPr>
              <a:t>“  (zmenu hesla preberá ESS)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Trebuchet MS" panose="020B0603020202020204" pitchFamily="34" charset="0"/>
              </a:rPr>
              <a:t>Prenos hesla webovou službou v PI (synchrónne cez HTTPS a SOAP</a:t>
            </a:r>
            <a:r>
              <a:rPr lang="sk-SK" sz="1600" dirty="0" smtClean="0">
                <a:latin typeface="Trebuchet MS" panose="020B0603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Trebuchet MS" panose="020B0603020202020204" pitchFamily="34" charset="0"/>
              </a:rPr>
              <a:t>Zmena hesla v IDM </a:t>
            </a:r>
            <a:r>
              <a:rPr lang="sk-SK" sz="1600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 udalosť spúšťa </a:t>
            </a:r>
            <a:r>
              <a:rPr lang="sk-SK" sz="1600" dirty="0" err="1" smtClean="0">
                <a:latin typeface="Trebuchet MS" panose="020B0603020202020204" pitchFamily="34" charset="0"/>
                <a:sym typeface="Wingdings" panose="05000000000000000000" pitchFamily="2" charset="2"/>
              </a:rPr>
              <a:t>webservis</a:t>
            </a:r>
            <a:r>
              <a:rPr lang="sk-SK" sz="1600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  <a:r>
              <a:rPr lang="sk-SK" sz="1600" dirty="0"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  <a:r>
              <a:rPr lang="sk-SK" sz="1600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/ alternatíva manuálne</a:t>
            </a:r>
            <a:endParaRPr lang="sk-SK" sz="16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Trebuchet MS" panose="020B0603020202020204" pitchFamily="34" charset="0"/>
              </a:rPr>
              <a:t>Stav prenosu – notifikácia do IDM</a:t>
            </a:r>
          </a:p>
          <a:p>
            <a:endParaRPr lang="sk-SK" sz="1600" dirty="0" smtClean="0">
              <a:latin typeface="Trebuchet MS" panose="020B0603020202020204" pitchFamily="34" charset="0"/>
            </a:endParaRPr>
          </a:p>
          <a:p>
            <a:pPr algn="ctr"/>
            <a:r>
              <a:rPr lang="sk-SK" sz="16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Historický okamih - 1. prípad, kedy centrálny systém autentifikuje používateľa voči univerzitnému IDM / LDAP</a:t>
            </a:r>
            <a:endParaRPr lang="sk-SK" sz="16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endParaRPr lang="sk-SK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8410">
            <a:off x="6522931" y="2971534"/>
            <a:ext cx="3828600" cy="243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663280" y="-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GRAF Č.11</a:t>
            </a:r>
            <a:endParaRPr lang="sk-SK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663280" y="69954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i="1" dirty="0" err="1">
                <a:solidFill>
                  <a:prstClr val="white"/>
                </a:solidFill>
                <a:latin typeface="Arial"/>
              </a:rPr>
              <a:t>Akým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 </a:t>
            </a:r>
            <a:r>
              <a:rPr lang="cs-CZ" i="1" dirty="0" err="1">
                <a:solidFill>
                  <a:prstClr val="white"/>
                </a:solidFill>
                <a:latin typeface="Arial"/>
              </a:rPr>
              <a:t>spôsobom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 </a:t>
            </a:r>
            <a:r>
              <a:rPr lang="cs-CZ" i="1" dirty="0" err="1">
                <a:solidFill>
                  <a:prstClr val="white"/>
                </a:solidFill>
                <a:latin typeface="Arial"/>
              </a:rPr>
              <a:t>vykonávate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 </a:t>
            </a:r>
            <a:r>
              <a:rPr lang="cs-CZ" i="1" dirty="0" err="1">
                <a:solidFill>
                  <a:prstClr val="white"/>
                </a:solidFill>
                <a:latin typeface="Arial"/>
              </a:rPr>
              <a:t>rušenie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 (</a:t>
            </a:r>
            <a:r>
              <a:rPr lang="cs-CZ" i="1" dirty="0" err="1">
                <a:solidFill>
                  <a:prstClr val="white"/>
                </a:solidFill>
                <a:latin typeface="Arial"/>
              </a:rPr>
              <a:t>znefunkčnenie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) </a:t>
            </a:r>
            <a:r>
              <a:rPr lang="cs-CZ" i="1" dirty="0" err="1">
                <a:solidFill>
                  <a:prstClr val="white"/>
                </a:solidFill>
                <a:latin typeface="Arial"/>
              </a:rPr>
              <a:t>účtov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 </a:t>
            </a:r>
            <a:r>
              <a:rPr lang="cs-CZ" i="1" dirty="0" err="1">
                <a:solidFill>
                  <a:prstClr val="white"/>
                </a:solidFill>
                <a:latin typeface="Arial"/>
              </a:rPr>
              <a:t>používateľov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 IS?</a:t>
            </a:r>
            <a:r>
              <a:rPr lang="cs-CZ" i="1" dirty="0" smtClean="0">
                <a:solidFill>
                  <a:prstClr val="white"/>
                </a:solidFill>
                <a:latin typeface="Arial"/>
              </a:rPr>
              <a:t> </a:t>
            </a:r>
            <a:endParaRPr lang="sk-SK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179512" y="273484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Zneužitie oprávnení patrí medzi časté hrozby</a:t>
            </a:r>
            <a:endParaRPr lang="sk-SK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3010894411"/>
              </p:ext>
            </p:extLst>
          </p:nvPr>
        </p:nvGraphicFramePr>
        <p:xfrm>
          <a:off x="154432" y="1335193"/>
          <a:ext cx="7632848" cy="380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142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663280" y="-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RIADENIE IB </a:t>
            </a:r>
            <a:endParaRPr lang="sk-SK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663280" y="699541"/>
            <a:ext cx="6480720" cy="461665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Ako začať ?</a:t>
            </a:r>
            <a:endParaRPr lang="sk-SK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http://static1.squarespace.com/static/547baf8ce4b0d6f57779d06e/t/54c94d59e4b0d96520e0bf01/1420139435889/Design+Computer+Tablet+Phone+27670942_Large.jpg?format=1500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53" r="56915"/>
          <a:stretch/>
        </p:blipFill>
        <p:spPr bwMode="auto">
          <a:xfrm>
            <a:off x="0" y="0"/>
            <a:ext cx="1210855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1475656" y="1437040"/>
            <a:ext cx="742614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000" i="1" dirty="0" smtClean="0">
              <a:latin typeface="Trebuchet MS" panose="020B0603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sk-SK" sz="2000" dirty="0" smtClean="0">
                <a:latin typeface="Trebuchet MS" panose="020B0603020202020204" pitchFamily="34" charset="0"/>
              </a:rPr>
              <a:t>Presadiť do zámerov VŠ cieľ –  IB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sk-SK" sz="2000" dirty="0">
                <a:latin typeface="Trebuchet MS" panose="020B0603020202020204" pitchFamily="34" charset="0"/>
              </a:rPr>
              <a:t>Vytvoriť útvar IB (komisia, rada rektora</a:t>
            </a:r>
            <a:r>
              <a:rPr lang="sk-SK" sz="2000" dirty="0" smtClean="0">
                <a:latin typeface="Trebuchet MS" panose="020B0603020202020204" pitchFamily="34" charset="0"/>
              </a:rPr>
              <a:t>,...)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Trebuchet MS" panose="020B0603020202020204" pitchFamily="34" charset="0"/>
              </a:rPr>
              <a:t>Fyzická a objektová bezpečnosť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Trebuchet MS" panose="020B0603020202020204" pitchFamily="34" charset="0"/>
              </a:rPr>
              <a:t>Personálna bezpečnosť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Trebuchet MS" panose="020B0603020202020204" pitchFamily="34" charset="0"/>
              </a:rPr>
              <a:t>Sieťová a dátová bezpečnosť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sk-SK" sz="2000" dirty="0" smtClean="0">
                <a:latin typeface="Trebuchet MS" panose="020B0603020202020204" pitchFamily="34" charset="0"/>
              </a:rPr>
              <a:t>Spracovať a vedením VŠ prijať  POLITIKU  IB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sk-SK" sz="2000" dirty="0" smtClean="0">
                <a:latin typeface="Trebuchet MS" panose="020B0603020202020204" pitchFamily="34" charset="0"/>
              </a:rPr>
              <a:t>Zabezpečiť financovanie IB </a:t>
            </a:r>
            <a:endParaRPr lang="sk-SK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0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8410">
            <a:off x="6522931" y="2971534"/>
            <a:ext cx="3828600" cy="243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663280" y="-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GRAF Č.12</a:t>
            </a:r>
            <a:endParaRPr lang="sk-SK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663280" y="699541"/>
            <a:ext cx="6480720" cy="369332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sk-SK" i="1" dirty="0">
                <a:solidFill>
                  <a:prstClr val="white"/>
                </a:solidFill>
                <a:latin typeface="Arial"/>
              </a:rPr>
              <a:t>Kto je na univerzite zodpovedný za riadenie IB?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179512" y="273484"/>
            <a:ext cx="248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Zvládne 1 manažér riadenie 10 oblastí IB? </a:t>
            </a:r>
            <a:endParaRPr lang="sk-SK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3274596209"/>
              </p:ext>
            </p:extLst>
          </p:nvPr>
        </p:nvGraphicFramePr>
        <p:xfrm>
          <a:off x="0" y="1068873"/>
          <a:ext cx="7812360" cy="4098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7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663280" y="-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RIADENIE IB </a:t>
            </a:r>
            <a:endParaRPr lang="sk-SK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663280" y="699541"/>
            <a:ext cx="6480720" cy="461665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 čom stavať ?</a:t>
            </a:r>
            <a:endParaRPr lang="sk-SK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http://static1.squarespace.com/static/547baf8ce4b0d6f57779d06e/t/54c94d59e4b0d96520e0bf01/1420139435889/Design+Computer+Tablet+Phone+27670942_Large.jpg?format=1500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53" r="56915"/>
          <a:stretch/>
        </p:blipFill>
        <p:spPr bwMode="auto">
          <a:xfrm>
            <a:off x="0" y="0"/>
            <a:ext cx="1210855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1475656" y="1628963"/>
            <a:ext cx="715830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000" b="1" dirty="0" smtClean="0"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2000" dirty="0" smtClean="0">
                <a:latin typeface="Trebuchet MS" panose="020B0603020202020204" pitchFamily="34" charset="0"/>
              </a:rPr>
              <a:t>Vnútorný systém kvality (CAF) – IB ako dôležitý proces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k-SK" sz="1600" dirty="0" smtClean="0">
                <a:latin typeface="Trebuchet MS" panose="020B0603020202020204" pitchFamily="34" charset="0"/>
              </a:rPr>
              <a:t>Zmapované aktíva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k-SK" sz="1600" dirty="0" smtClean="0">
                <a:latin typeface="Trebuchet MS" panose="020B0603020202020204" pitchFamily="34" charset="0"/>
              </a:rPr>
              <a:t>Popísané procesy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k-SK" sz="1600" dirty="0" smtClean="0">
                <a:latin typeface="Trebuchet MS" panose="020B0603020202020204" pitchFamily="34" charset="0"/>
              </a:rPr>
              <a:t>Pracujeme v cykloch PDCA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2000" dirty="0" smtClean="0">
                <a:latin typeface="Trebuchet MS" panose="020B0603020202020204" pitchFamily="34" charset="0"/>
              </a:rPr>
              <a:t>Vyriešená ochrana OÚ – bezpečnostný projekt, smernice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2000" dirty="0" smtClean="0">
                <a:latin typeface="Trebuchet MS" panose="020B0603020202020204" pitchFamily="34" charset="0"/>
              </a:rPr>
              <a:t>Prevádzka sietí a správa dát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2000" dirty="0" smtClean="0">
                <a:latin typeface="Trebuchet MS" panose="020B0603020202020204" pitchFamily="34" charset="0"/>
              </a:rPr>
              <a:t>Správa identít a prístupov k IS</a:t>
            </a:r>
            <a:endParaRPr lang="sk-SK" sz="2000" dirty="0"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2000" dirty="0" smtClean="0">
                <a:latin typeface="Trebuchet MS" panose="020B0603020202020204" pitchFamily="34" charset="0"/>
              </a:rPr>
              <a:t>Spolupráca s odborníkmi na IB</a:t>
            </a:r>
            <a:r>
              <a:rPr lang="sk-SK" sz="20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086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8410">
            <a:off x="6522931" y="2971534"/>
            <a:ext cx="3828600" cy="243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663280" y="-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GRAF Č.13</a:t>
            </a:r>
            <a:endParaRPr lang="sk-SK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663280" y="69954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sk-SK" i="1" dirty="0">
                <a:solidFill>
                  <a:prstClr val="white"/>
                </a:solidFill>
                <a:latin typeface="Arial"/>
              </a:rPr>
              <a:t>Ktoré z oblastí považujete za najväčšie výzvy z hľadiska </a:t>
            </a:r>
            <a:r>
              <a:rPr lang="sk-SK" i="1" dirty="0" smtClean="0">
                <a:solidFill>
                  <a:prstClr val="white"/>
                </a:solidFill>
                <a:latin typeface="Arial"/>
              </a:rPr>
              <a:t>IB </a:t>
            </a:r>
            <a:r>
              <a:rPr lang="sk-SK" i="1" dirty="0">
                <a:solidFill>
                  <a:prstClr val="white"/>
                </a:solidFill>
                <a:latin typeface="Arial"/>
              </a:rPr>
              <a:t>(max.3)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?</a:t>
            </a:r>
            <a:r>
              <a:rPr lang="cs-CZ" i="1" dirty="0" smtClean="0">
                <a:solidFill>
                  <a:prstClr val="white"/>
                </a:solidFill>
                <a:latin typeface="Arial"/>
              </a:rPr>
              <a:t> </a:t>
            </a:r>
            <a:endParaRPr lang="sk-SK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179512" y="273484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Čo nám prispeje k pokojnejšiemu spánku?</a:t>
            </a:r>
            <a:endParaRPr lang="sk-SK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760185"/>
              </p:ext>
            </p:extLst>
          </p:nvPr>
        </p:nvGraphicFramePr>
        <p:xfrm>
          <a:off x="107504" y="1203597"/>
          <a:ext cx="7704856" cy="388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707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8" t="11722" r="19418" b="15669"/>
          <a:stretch/>
        </p:blipFill>
        <p:spPr>
          <a:xfrm>
            <a:off x="1361886" y="1"/>
            <a:ext cx="7782114" cy="5214300"/>
          </a:xfrm>
          <a:prstGeom prst="rect">
            <a:avLst/>
          </a:prstGeom>
        </p:spPr>
      </p:pic>
      <p:pic>
        <p:nvPicPr>
          <p:cNvPr id="3" name="Picture 2" descr="http://www.topdesktopwallpapers.net/_papers/74/wind-turbines-copenhagen_pre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35" r="53466"/>
          <a:stretch/>
        </p:blipFill>
        <p:spPr bwMode="auto">
          <a:xfrm>
            <a:off x="0" y="-1"/>
            <a:ext cx="136188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35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iwallpaperhd.com/wp-content/uploads/2016/04/white_apple_computer_keyboard_high_resolution_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331640" y="3867894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ĎAKUJEM ZA POZORNOSŤ !</a:t>
            </a:r>
            <a:endParaRPr lang="sk-SK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354773" y="4587974"/>
            <a:ext cx="6480720" cy="307777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Ing. Jozef Koricina</a:t>
            </a:r>
            <a:endParaRPr lang="sk-SK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958729" y="771549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k-SK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Ak váhame, či máme niečo urobiť,</a:t>
            </a:r>
          </a:p>
          <a:p>
            <a:pPr algn="ctr">
              <a:spcAft>
                <a:spcPts val="600"/>
              </a:spcAft>
            </a:pPr>
            <a:r>
              <a:rPr lang="sk-SK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urobme aspoň niečo, čo môžeme a vieme,</a:t>
            </a:r>
          </a:p>
          <a:p>
            <a:pPr algn="ctr">
              <a:spcAft>
                <a:spcPts val="600"/>
              </a:spcAft>
            </a:pPr>
            <a:r>
              <a:rPr lang="sk-SK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aby sme si zajtra nevyčítali, </a:t>
            </a:r>
          </a:p>
          <a:p>
            <a:pPr algn="ctr">
              <a:spcAft>
                <a:spcPts val="600"/>
              </a:spcAft>
            </a:pPr>
            <a:r>
              <a:rPr lang="sk-SK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že sme neurobili vôbec nič.</a:t>
            </a:r>
            <a:endParaRPr lang="sk-SK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endParaRPr lang="sk-SK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1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8410">
            <a:off x="6522931" y="2971534"/>
            <a:ext cx="3828600" cy="243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663280" y="-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GRAF Č.1</a:t>
            </a:r>
            <a:endParaRPr lang="sk-SK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663280" y="699541"/>
            <a:ext cx="6480720" cy="369332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i="1" dirty="0" err="1">
                <a:solidFill>
                  <a:prstClr val="white"/>
                </a:solidFill>
                <a:latin typeface="Arial"/>
              </a:rPr>
              <a:t>Ako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 hodnotíte </a:t>
            </a:r>
            <a:r>
              <a:rPr lang="cs-CZ" i="1" dirty="0" err="1">
                <a:solidFill>
                  <a:prstClr val="white"/>
                </a:solidFill>
                <a:latin typeface="Arial"/>
              </a:rPr>
              <a:t>vlastnú</a:t>
            </a:r>
            <a:r>
              <a:rPr lang="cs-CZ" i="1" dirty="0">
                <a:solidFill>
                  <a:prstClr val="white"/>
                </a:solidFill>
                <a:latin typeface="Arial"/>
              </a:rPr>
              <a:t> úroveň  IB?</a:t>
            </a:r>
            <a:r>
              <a:rPr lang="sk-SK" i="1" dirty="0" smtClean="0">
                <a:solidFill>
                  <a:prstClr val="white"/>
                </a:solidFill>
                <a:latin typeface="Arial"/>
              </a:rPr>
              <a:t> </a:t>
            </a:r>
            <a:endParaRPr lang="sk-SK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179512" y="273484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Je sebavedomie odrazom úrovne komplexnej IB ?</a:t>
            </a:r>
            <a:endParaRPr lang="sk-SK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900227"/>
              </p:ext>
            </p:extLst>
          </p:nvPr>
        </p:nvGraphicFramePr>
        <p:xfrm>
          <a:off x="107504" y="1563638"/>
          <a:ext cx="7848872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817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8410">
            <a:off x="6522931" y="2971534"/>
            <a:ext cx="3828600" cy="243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663280" y="-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GRAF Č.2</a:t>
            </a:r>
            <a:endParaRPr lang="sk-SK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663280" y="69954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sk-SK" i="1" dirty="0">
                <a:solidFill>
                  <a:prstClr val="white"/>
                </a:solidFill>
                <a:latin typeface="Arial"/>
              </a:rPr>
              <a:t>Ako hodnotíte úroveň </a:t>
            </a:r>
            <a:r>
              <a:rPr lang="sk-SK" i="1" dirty="0" smtClean="0">
                <a:solidFill>
                  <a:prstClr val="white"/>
                </a:solidFill>
                <a:latin typeface="Arial"/>
              </a:rPr>
              <a:t>IB v </a:t>
            </a:r>
            <a:r>
              <a:rPr lang="sk-SK" i="1" dirty="0" err="1" smtClean="0">
                <a:solidFill>
                  <a:prstClr val="white"/>
                </a:solidFill>
                <a:latin typeface="Arial"/>
              </a:rPr>
              <a:t>edu</a:t>
            </a:r>
            <a:r>
              <a:rPr lang="sk-SK" i="1" dirty="0" smtClean="0">
                <a:solidFill>
                  <a:prstClr val="white"/>
                </a:solidFill>
                <a:latin typeface="Arial"/>
              </a:rPr>
              <a:t> sektore SR (ČR) </a:t>
            </a:r>
            <a:r>
              <a:rPr lang="sk-SK" i="1" dirty="0">
                <a:solidFill>
                  <a:prstClr val="white"/>
                </a:solidFill>
                <a:latin typeface="Arial"/>
              </a:rPr>
              <a:t>vo vzťahu k západoeurópskym </a:t>
            </a:r>
            <a:r>
              <a:rPr lang="sk-SK" i="1" dirty="0" smtClean="0">
                <a:solidFill>
                  <a:prstClr val="white"/>
                </a:solidFill>
                <a:latin typeface="Arial"/>
              </a:rPr>
              <a:t>univerzitám? </a:t>
            </a:r>
            <a:endParaRPr lang="sk-SK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179512" y="27348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Pocit nie vždy verne odráža skutočnosť</a:t>
            </a:r>
            <a:endParaRPr lang="sk-SK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385603"/>
              </p:ext>
            </p:extLst>
          </p:nvPr>
        </p:nvGraphicFramePr>
        <p:xfrm>
          <a:off x="467544" y="1275606"/>
          <a:ext cx="7810888" cy="3657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54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663280" y="-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Legislatíva</a:t>
            </a:r>
            <a:endParaRPr lang="sk-SK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663280" y="699541"/>
            <a:ext cx="6480720" cy="461665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Koncepcie / plány</a:t>
            </a:r>
            <a:endParaRPr lang="sk-SK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663280" y="1183833"/>
            <a:ext cx="502274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900" b="1" dirty="0" smtClean="0"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1600" b="1" dirty="0" smtClean="0">
                <a:latin typeface="Trebuchet MS" panose="020B0603020202020204" pitchFamily="34" charset="0"/>
              </a:rPr>
              <a:t>Zákon č.122/2013  </a:t>
            </a:r>
            <a:r>
              <a:rPr lang="sk-SK" sz="1600" b="1" dirty="0" err="1" smtClean="0">
                <a:latin typeface="Trebuchet MS" panose="020B0603020202020204" pitchFamily="34" charset="0"/>
              </a:rPr>
              <a:t>Z.z</a:t>
            </a:r>
            <a:r>
              <a:rPr lang="sk-SK" sz="1600" b="1" dirty="0" smtClean="0">
                <a:latin typeface="Trebuchet MS" panose="020B0603020202020204" pitchFamily="34" charset="0"/>
              </a:rPr>
              <a:t>. </a:t>
            </a:r>
            <a:r>
              <a:rPr lang="sk-SK" sz="1600" dirty="0" smtClean="0">
                <a:latin typeface="Trebuchet MS" panose="020B0603020202020204" pitchFamily="34" charset="0"/>
              </a:rPr>
              <a:t>(o ochrane OÚ)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1600" dirty="0" smtClean="0">
                <a:latin typeface="Trebuchet MS" panose="020B0603020202020204" pitchFamily="34" charset="0"/>
              </a:rPr>
              <a:t>Zákon č.275/2006  </a:t>
            </a:r>
            <a:r>
              <a:rPr lang="sk-SK" sz="1600" dirty="0" err="1" smtClean="0">
                <a:latin typeface="Trebuchet MS" panose="020B0603020202020204" pitchFamily="34" charset="0"/>
              </a:rPr>
              <a:t>Z.z</a:t>
            </a:r>
            <a:r>
              <a:rPr lang="sk-SK" sz="1600" dirty="0" smtClean="0">
                <a:latin typeface="Trebuchet MS" panose="020B0603020202020204" pitchFamily="34" charset="0"/>
              </a:rPr>
              <a:t>. (o IS verejnej správy)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k-SK" sz="16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Výnos </a:t>
            </a:r>
            <a:r>
              <a:rPr lang="sk-SK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o štandardoch </a:t>
            </a:r>
            <a:r>
              <a:rPr lang="sk-SK" sz="16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ISVS (MF SR č.55/2014)</a:t>
            </a:r>
            <a:endParaRPr lang="sk-SK" sz="16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1600" b="1" dirty="0" smtClean="0">
                <a:latin typeface="Trebuchet MS" panose="020B0603020202020204" pitchFamily="34" charset="0"/>
              </a:rPr>
              <a:t>Zákon č.305/2013 </a:t>
            </a:r>
            <a:r>
              <a:rPr lang="sk-SK" sz="1600" b="1" dirty="0" err="1" smtClean="0">
                <a:latin typeface="Trebuchet MS" panose="020B0603020202020204" pitchFamily="34" charset="0"/>
              </a:rPr>
              <a:t>Z.z</a:t>
            </a:r>
            <a:r>
              <a:rPr lang="sk-SK" sz="1600" b="1" dirty="0" smtClean="0">
                <a:latin typeface="Trebuchet MS" panose="020B0603020202020204" pitchFamily="34" charset="0"/>
              </a:rPr>
              <a:t>. o </a:t>
            </a:r>
            <a:r>
              <a:rPr lang="sk-SK" sz="1600" b="1" dirty="0" err="1" smtClean="0">
                <a:latin typeface="Trebuchet MS" panose="020B0603020202020204" pitchFamily="34" charset="0"/>
              </a:rPr>
              <a:t>e-Governmente</a:t>
            </a:r>
            <a:r>
              <a:rPr lang="sk-SK" sz="1600" b="1" dirty="0" smtClean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8" name="Obdĺžnik 7"/>
          <p:cNvSpPr/>
          <p:nvPr/>
        </p:nvSpPr>
        <p:spPr>
          <a:xfrm>
            <a:off x="1619672" y="3075806"/>
            <a:ext cx="73252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lvl="1" indent="-165100">
              <a:buFont typeface="Arial" pitchFamily="34" charset="0"/>
              <a:buChar char="•"/>
            </a:pPr>
            <a:r>
              <a:rPr lang="sk-SK" sz="1600" b="1" dirty="0" smtClean="0">
                <a:latin typeface="Trebuchet MS" panose="020B0603020202020204" pitchFamily="34" charset="0"/>
              </a:rPr>
              <a:t>Koncepcia </a:t>
            </a:r>
            <a:r>
              <a:rPr lang="sk-SK" sz="1600" b="1" dirty="0">
                <a:latin typeface="Trebuchet MS" panose="020B0603020202020204" pitchFamily="34" charset="0"/>
              </a:rPr>
              <a:t>informatizácie </a:t>
            </a:r>
            <a:r>
              <a:rPr lang="sk-SK" sz="1600" b="1" dirty="0" smtClean="0">
                <a:latin typeface="Trebuchet MS" panose="020B0603020202020204" pitchFamily="34" charset="0"/>
              </a:rPr>
              <a:t>a digitalizácie rezortu </a:t>
            </a:r>
            <a:r>
              <a:rPr lang="sk-SK" sz="1600" b="1" dirty="0">
                <a:latin typeface="Trebuchet MS" panose="020B0603020202020204" pitchFamily="34" charset="0"/>
              </a:rPr>
              <a:t>do </a:t>
            </a:r>
            <a:r>
              <a:rPr lang="sk-SK" sz="1600" b="1" dirty="0" smtClean="0">
                <a:latin typeface="Trebuchet MS" panose="020B0603020202020204" pitchFamily="34" charset="0"/>
              </a:rPr>
              <a:t>r.2020</a:t>
            </a:r>
            <a:endParaRPr lang="sk-SK" sz="1600" b="1" dirty="0">
              <a:latin typeface="Trebuchet MS" panose="020B0603020202020204" pitchFamily="34" charset="0"/>
            </a:endParaRPr>
          </a:p>
          <a:p>
            <a:pPr marL="731838" lvl="3" indent="-165100">
              <a:buFont typeface="Arial" pitchFamily="34" charset="0"/>
              <a:buChar char="•"/>
            </a:pPr>
            <a:r>
              <a:rPr lang="sk-SK" sz="1600" i="1" dirty="0">
                <a:latin typeface="Trebuchet MS" panose="020B0603020202020204" pitchFamily="34" charset="0"/>
              </a:rPr>
              <a:t>Infraštruktúra / </a:t>
            </a:r>
            <a:r>
              <a:rPr lang="sk-SK" sz="1600" i="1" dirty="0" err="1" smtClean="0">
                <a:latin typeface="Trebuchet MS" panose="020B0603020202020204" pitchFamily="34" charset="0"/>
              </a:rPr>
              <a:t>Elektr.služby</a:t>
            </a:r>
            <a:r>
              <a:rPr lang="sk-SK" sz="1600" i="1" dirty="0" smtClean="0">
                <a:latin typeface="Trebuchet MS" panose="020B0603020202020204" pitchFamily="34" charset="0"/>
              </a:rPr>
              <a:t> </a:t>
            </a:r>
            <a:r>
              <a:rPr lang="sk-SK" sz="1600" i="1" dirty="0">
                <a:latin typeface="Trebuchet MS" panose="020B0603020202020204" pitchFamily="34" charset="0"/>
              </a:rPr>
              <a:t>/ </a:t>
            </a:r>
            <a:r>
              <a:rPr lang="sk-SK" sz="1600" i="1" dirty="0" smtClean="0">
                <a:latin typeface="Trebuchet MS" panose="020B0603020202020204" pitchFamily="34" charset="0"/>
              </a:rPr>
              <a:t>DEO </a:t>
            </a:r>
            <a:endParaRPr lang="sk-SK" sz="1600" i="1" dirty="0">
              <a:latin typeface="Trebuchet MS" panose="020B0603020202020204" pitchFamily="34" charset="0"/>
            </a:endParaRPr>
          </a:p>
          <a:p>
            <a:pPr marL="731838" lvl="3" indent="-165100">
              <a:buFont typeface="Arial" pitchFamily="34" charset="0"/>
              <a:buChar char="•"/>
            </a:pPr>
            <a:r>
              <a:rPr lang="sk-SK" sz="1600" i="1" dirty="0" smtClean="0">
                <a:latin typeface="Trebuchet MS" panose="020B0603020202020204" pitchFamily="34" charset="0"/>
              </a:rPr>
              <a:t>IB</a:t>
            </a:r>
            <a:r>
              <a:rPr lang="sk-SK" sz="1600" i="1" dirty="0">
                <a:latin typeface="Trebuchet MS" panose="020B0603020202020204" pitchFamily="34" charset="0"/>
              </a:rPr>
              <a:t>:  </a:t>
            </a:r>
            <a:r>
              <a:rPr lang="sk-SK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„</a:t>
            </a:r>
            <a:r>
              <a:rPr lang="sk-SK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... užívateľská a obsahová bezpečnosť využívania IKT a koncových zariadení </a:t>
            </a:r>
            <a:r>
              <a:rPr lang="sk-SK" sz="16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...</a:t>
            </a:r>
            <a:r>
              <a:rPr lang="sk-SK" sz="1600" dirty="0" smtClean="0">
                <a:latin typeface="Trebuchet MS" panose="020B0603020202020204" pitchFamily="34" charset="0"/>
              </a:rPr>
              <a:t>“</a:t>
            </a:r>
          </a:p>
          <a:p>
            <a:endParaRPr lang="sk-SK" sz="1600" dirty="0" smtClean="0">
              <a:latin typeface="Trebuchet MS" panose="020B0603020202020204" pitchFamily="34" charset="0"/>
            </a:endParaRPr>
          </a:p>
          <a:p>
            <a:pPr marL="274638" lvl="2" indent="-165100">
              <a:buFont typeface="Arial" pitchFamily="34" charset="0"/>
              <a:buChar char="•"/>
            </a:pPr>
            <a:r>
              <a:rPr lang="sk-SK" sz="1600" b="1" dirty="0" smtClean="0">
                <a:latin typeface="Trebuchet MS" panose="020B0603020202020204" pitchFamily="34" charset="0"/>
              </a:rPr>
              <a:t>Akčné plány informatizácie a digitalizácie rezortu do r.2020</a:t>
            </a:r>
          </a:p>
          <a:p>
            <a:pPr marL="731838" lvl="3" indent="-165100">
              <a:buFont typeface="Arial" pitchFamily="34" charset="0"/>
              <a:buChar char="•"/>
            </a:pPr>
            <a:r>
              <a:rPr lang="sk-SK" sz="1600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A1.5 Bezpečnosť infraštruktúry na všetkých úrovniach</a:t>
            </a:r>
            <a:endParaRPr lang="sk-SK" sz="1600" i="1" dirty="0" smtClean="0">
              <a:latin typeface="Trebuchet MS" panose="020B0603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44" t="-1104" r="1233" b="1104"/>
          <a:stretch/>
        </p:blipFill>
        <p:spPr bwMode="auto">
          <a:xfrm>
            <a:off x="-36512" y="-92546"/>
            <a:ext cx="1485256" cy="523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69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8410">
            <a:off x="6522931" y="2971534"/>
            <a:ext cx="3828600" cy="243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663280" y="-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GRAF Č.3</a:t>
            </a:r>
            <a:endParaRPr lang="sk-SK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663280" y="699541"/>
            <a:ext cx="6480720" cy="369332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sk-SK" i="1" dirty="0">
                <a:solidFill>
                  <a:prstClr val="white"/>
                </a:solidFill>
                <a:latin typeface="Arial"/>
              </a:rPr>
              <a:t>Vyberte faktory s najväčším vplyvom na presadzovanie </a:t>
            </a:r>
            <a:r>
              <a:rPr lang="sk-SK" i="1" dirty="0" smtClean="0">
                <a:solidFill>
                  <a:prstClr val="white"/>
                </a:solidFill>
                <a:latin typeface="Arial"/>
              </a:rPr>
              <a:t>IB </a:t>
            </a:r>
            <a:endParaRPr lang="sk-SK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179512" y="273484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Hrozby a sankcie nás desia, no dobré príklady priťahujú</a:t>
            </a:r>
            <a:endParaRPr lang="sk-SK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3849352484"/>
              </p:ext>
            </p:extLst>
          </p:nvPr>
        </p:nvGraphicFramePr>
        <p:xfrm>
          <a:off x="27689" y="1203598"/>
          <a:ext cx="7776864" cy="3939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120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663280" y="-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DEFINÍCIE</a:t>
            </a:r>
            <a:endParaRPr lang="sk-SK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663280" y="699541"/>
            <a:ext cx="6480720" cy="461665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Základné oblasti IB</a:t>
            </a:r>
            <a:endParaRPr lang="sk-SK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44" t="-1104" r="1233" b="1104"/>
          <a:stretch/>
        </p:blipFill>
        <p:spPr bwMode="auto">
          <a:xfrm>
            <a:off x="-36512" y="-92546"/>
            <a:ext cx="1485256" cy="523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2653795" y="1162352"/>
            <a:ext cx="509475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000" i="1" dirty="0" smtClean="0">
              <a:latin typeface="Trebuchet MS" panose="020B0603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sk-SK" dirty="0" smtClean="0">
                <a:latin typeface="Trebuchet MS" panose="020B0603020202020204" pitchFamily="34" charset="0"/>
              </a:rPr>
              <a:t>Interdisciplinárna oblasť (veda)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1400" dirty="0" smtClean="0">
                <a:latin typeface="Trebuchet MS" panose="020B0603020202020204" pitchFamily="34" charset="0"/>
              </a:rPr>
              <a:t>skúmanie hrozieb a vývoj metód ochrany aktív</a:t>
            </a:r>
          </a:p>
          <a:p>
            <a:pPr marL="457200" indent="-457200">
              <a:buFont typeface="+mj-lt"/>
              <a:buAutoNum type="arabicParenR"/>
            </a:pPr>
            <a:r>
              <a:rPr lang="sk-SK" dirty="0" smtClean="0">
                <a:latin typeface="Trebuchet MS" panose="020B0603020202020204" pitchFamily="34" charset="0"/>
              </a:rPr>
              <a:t>Aktívne činnosti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1400" dirty="0" smtClean="0">
                <a:latin typeface="Trebuchet MS" panose="020B0603020202020204" pitchFamily="34" charset="0"/>
              </a:rPr>
              <a:t>na dosiahnutie dostatočnej ochrany informácie</a:t>
            </a:r>
          </a:p>
          <a:p>
            <a:pPr marL="457200" indent="-457200">
              <a:buFont typeface="+mj-lt"/>
              <a:buAutoNum type="arabicParenR"/>
            </a:pPr>
            <a:r>
              <a:rPr lang="sk-SK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Ideálny stav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14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súlad všetkých oblastí IB</a:t>
            </a:r>
          </a:p>
          <a:p>
            <a:pPr lvl="1"/>
            <a:r>
              <a:rPr lang="sk-SK" sz="2400" dirty="0" smtClean="0">
                <a:latin typeface="Trebuchet MS" panose="020B0603020202020204" pitchFamily="34" charset="0"/>
              </a:rPr>
              <a:t>  </a:t>
            </a:r>
            <a:endParaRPr lang="sk-SK" sz="2400" dirty="0">
              <a:latin typeface="Trebuchet MS" panose="020B060302020202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663280" y="1779662"/>
            <a:ext cx="44872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k-SK" dirty="0" smtClean="0"/>
              <a:t>Legislatíva a štandardy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 smtClean="0"/>
              <a:t>Manažovanie 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 smtClean="0"/>
              <a:t>Riadenie rizík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 smtClean="0">
                <a:solidFill>
                  <a:srgbClr val="FF0000"/>
                </a:solidFill>
              </a:rPr>
              <a:t>Obstarávanie, vývoj, zmeny IKT 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 smtClean="0"/>
              <a:t>Fyzická bezpečnosť </a:t>
            </a:r>
            <a:r>
              <a:rPr lang="sk-SK" dirty="0" smtClean="0">
                <a:solidFill>
                  <a:srgbClr val="FF0000"/>
                </a:solidFill>
              </a:rPr>
              <a:t>*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 smtClean="0">
                <a:solidFill>
                  <a:srgbClr val="FF0000"/>
                </a:solidFill>
              </a:rPr>
              <a:t>Riadenie prístupu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 smtClean="0">
                <a:solidFill>
                  <a:srgbClr val="FF0000"/>
                </a:solidFill>
              </a:rPr>
              <a:t>Bezpečnosť komunikácie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 smtClean="0">
                <a:solidFill>
                  <a:srgbClr val="FF0000"/>
                </a:solidFill>
              </a:rPr>
              <a:t>Správa incidentov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 smtClean="0">
                <a:solidFill>
                  <a:srgbClr val="FF0000"/>
                </a:solidFill>
              </a:rPr>
              <a:t>Prevádzka IKT a kontinuita činností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 smtClean="0"/>
              <a:t>Audit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998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8410">
            <a:off x="6522931" y="2971534"/>
            <a:ext cx="3828600" cy="243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663280" y="-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GRAF Č.4</a:t>
            </a:r>
            <a:endParaRPr lang="sk-SK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663280" y="699541"/>
            <a:ext cx="6480720" cy="369332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sk-SK" i="1" dirty="0">
                <a:solidFill>
                  <a:prstClr val="white"/>
                </a:solidFill>
                <a:latin typeface="Arial"/>
              </a:rPr>
              <a:t>Ktorý útvar aspoň čiastočne realizuje IB?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179512" y="273484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Snažíme sa, ale stačí len sieťová bezpečnosť?</a:t>
            </a:r>
            <a:endParaRPr lang="sk-SK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1986456983"/>
              </p:ext>
            </p:extLst>
          </p:nvPr>
        </p:nvGraphicFramePr>
        <p:xfrm>
          <a:off x="179512" y="1068873"/>
          <a:ext cx="712879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88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663280" y="-1"/>
            <a:ext cx="6480720" cy="646331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IS VEREJNEJ SPRÁVY</a:t>
            </a:r>
            <a:endParaRPr lang="sk-SK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663280" y="699541"/>
            <a:ext cx="6480720" cy="461665"/>
          </a:xfrm>
          <a:prstGeom prst="rect">
            <a:avLst/>
          </a:prstGeom>
          <a:solidFill>
            <a:schemeClr val="tx1">
              <a:lumMod val="85000"/>
              <a:lumOff val="1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Kategórie používateľov</a:t>
            </a:r>
            <a:endParaRPr lang="sk-SK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 descr="http://www.thecultureconcept.com/circle/wp-content/uploads/2010/10/Young-People-Reading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6" r="35400"/>
          <a:stretch/>
        </p:blipFill>
        <p:spPr bwMode="auto">
          <a:xfrm>
            <a:off x="0" y="0"/>
            <a:ext cx="16081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2555776" y="1635645"/>
            <a:ext cx="50947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000" i="1" dirty="0" smtClean="0">
              <a:latin typeface="Trebuchet MS" panose="020B0603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sk-SK" dirty="0" smtClean="0">
                <a:latin typeface="Trebuchet MS" panose="020B0603020202020204" pitchFamily="34" charset="0"/>
              </a:rPr>
              <a:t>Laici – neprivilegovaní používatelia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sk-SK" dirty="0" smtClean="0">
                <a:latin typeface="Trebuchet MS" panose="020B0603020202020204" pitchFamily="34" charset="0"/>
              </a:rPr>
              <a:t>Manažéri inštitúcie – vedúci zamestnanci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sk-SK" dirty="0" smtClean="0">
                <a:latin typeface="Trebuchet MS" panose="020B0603020202020204" pitchFamily="34" charset="0"/>
              </a:rPr>
              <a:t>Informatici (nie pre oblasť IB)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14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IT manažéri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4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Správcovia sietí a IS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sk-SK" dirty="0" smtClean="0">
                <a:latin typeface="Trebuchet MS" panose="020B0603020202020204" pitchFamily="34" charset="0"/>
              </a:rPr>
              <a:t>Špecialisti v IB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1400" dirty="0" smtClean="0">
                <a:latin typeface="Trebuchet MS" panose="020B0603020202020204" pitchFamily="34" charset="0"/>
              </a:rPr>
              <a:t>Manažéri IB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14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Špecialisti bezpečnostných technológií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1400" dirty="0" smtClean="0">
                <a:latin typeface="Trebuchet MS" panose="020B0603020202020204" pitchFamily="34" charset="0"/>
              </a:rPr>
              <a:t>Audítori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1400" dirty="0" smtClean="0">
                <a:latin typeface="Trebuchet MS" panose="020B0603020202020204" pitchFamily="34" charset="0"/>
              </a:rPr>
              <a:t>Bezpečnostní analytici</a:t>
            </a:r>
          </a:p>
        </p:txBody>
      </p:sp>
    </p:spTree>
    <p:extLst>
      <p:ext uri="{BB962C8B-B14F-4D97-AF65-F5344CB8AC3E}">
        <p14:creationId xmlns:p14="http://schemas.microsoft.com/office/powerpoint/2010/main" val="162317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 ppt</Template>
  <TotalTime>844</TotalTime>
  <Words>850</Words>
  <Application>Microsoft Office PowerPoint</Application>
  <PresentationFormat>Prezentácia na obrazovke (16:9)</PresentationFormat>
  <Paragraphs>172</Paragraphs>
  <Slides>27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Courier New</vt:lpstr>
      <vt:lpstr>Trebuchet MS</vt:lpstr>
      <vt:lpstr>Wingdings</vt:lpstr>
      <vt:lpstr>IT ppt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fishing net</dc:creator>
  <cp:lastModifiedBy>prorektor03</cp:lastModifiedBy>
  <cp:revision>39</cp:revision>
  <dcterms:created xsi:type="dcterms:W3CDTF">2016-05-17T19:36:33Z</dcterms:created>
  <dcterms:modified xsi:type="dcterms:W3CDTF">2016-05-23T08:56:28Z</dcterms:modified>
</cp:coreProperties>
</file>