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54" r:id="rId1"/>
  </p:sldMasterIdLst>
  <p:notesMasterIdLst>
    <p:notesMasterId r:id="rId34"/>
  </p:notesMasterIdLst>
  <p:handoutMasterIdLst>
    <p:handoutMasterId r:id="rId35"/>
  </p:handoutMasterIdLst>
  <p:sldIdLst>
    <p:sldId id="427" r:id="rId2"/>
    <p:sldId id="433" r:id="rId3"/>
    <p:sldId id="484" r:id="rId4"/>
    <p:sldId id="489" r:id="rId5"/>
    <p:sldId id="479" r:id="rId6"/>
    <p:sldId id="482" r:id="rId7"/>
    <p:sldId id="485" r:id="rId8"/>
    <p:sldId id="481" r:id="rId9"/>
    <p:sldId id="480" r:id="rId10"/>
    <p:sldId id="486" r:id="rId11"/>
    <p:sldId id="487" r:id="rId12"/>
    <p:sldId id="488" r:id="rId13"/>
    <p:sldId id="483" r:id="rId14"/>
    <p:sldId id="409" r:id="rId15"/>
    <p:sldId id="410" r:id="rId16"/>
    <p:sldId id="468" r:id="rId17"/>
    <p:sldId id="436" r:id="rId18"/>
    <p:sldId id="437" r:id="rId19"/>
    <p:sldId id="438" r:id="rId20"/>
    <p:sldId id="441" r:id="rId21"/>
    <p:sldId id="478" r:id="rId22"/>
    <p:sldId id="456" r:id="rId23"/>
    <p:sldId id="457" r:id="rId24"/>
    <p:sldId id="458" r:id="rId25"/>
    <p:sldId id="459" r:id="rId26"/>
    <p:sldId id="462" r:id="rId27"/>
    <p:sldId id="476" r:id="rId28"/>
    <p:sldId id="434" r:id="rId29"/>
    <p:sldId id="435" r:id="rId30"/>
    <p:sldId id="448" r:id="rId31"/>
    <p:sldId id="494" r:id="rId32"/>
    <p:sldId id="492" r:id="rId33"/>
  </p:sldIdLst>
  <p:sldSz cx="12188825" cy="6858000"/>
  <p:notesSz cx="6669088" cy="98679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0C3C8"/>
    <a:srgbClr val="EDB931"/>
    <a:srgbClr val="EEBC40"/>
    <a:srgbClr val="C18F11"/>
    <a:srgbClr val="C89412"/>
    <a:srgbClr val="B88810"/>
    <a:srgbClr val="5F5F5F"/>
    <a:srgbClr val="46575E"/>
    <a:srgbClr val="8DA6B1"/>
    <a:srgbClr val="41555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2" autoAdjust="0"/>
    <p:restoredTop sz="59631" autoAdjust="0"/>
  </p:normalViewPr>
  <p:slideViewPr>
    <p:cSldViewPr snapToGrid="0">
      <p:cViewPr varScale="1">
        <p:scale>
          <a:sx n="45" d="100"/>
          <a:sy n="45" d="100"/>
        </p:scale>
        <p:origin x="-1182" y="-102"/>
      </p:cViewPr>
      <p:guideLst>
        <p:guide orient="horz" pos="2160"/>
        <p:guide orient="horz" pos="3744"/>
        <p:guide orient="horz" pos="960"/>
        <p:guide orient="horz" pos="1248"/>
        <p:guide pos="3839"/>
        <p:guide pos="7343"/>
        <p:guide pos="335"/>
      </p:guideLst>
    </p:cSldViewPr>
  </p:slideViewPr>
  <p:outlineViewPr>
    <p:cViewPr>
      <p:scale>
        <a:sx n="33" d="100"/>
        <a:sy n="33" d="100"/>
      </p:scale>
      <p:origin x="0" y="19746"/>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82" d="100"/>
          <a:sy n="82" d="100"/>
        </p:scale>
        <p:origin x="-3144" y="-90"/>
      </p:cViewPr>
      <p:guideLst>
        <p:guide orient="horz" pos="3108"/>
        <p:guide pos="210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Sheet2!$B$22</c:f>
              <c:strCache>
                <c:ptCount val="1"/>
                <c:pt idx="0">
                  <c:v>Vulnerability</c:v>
                </c:pt>
              </c:strCache>
            </c:strRef>
          </c:tx>
          <c:spPr>
            <a:noFill/>
          </c:spPr>
          <c:cat>
            <c:strRef>
              <c:f>Sheet2!$A$23:$A$26</c:f>
              <c:strCache>
                <c:ptCount val="4"/>
                <c:pt idx="0">
                  <c:v>Database</c:v>
                </c:pt>
                <c:pt idx="1">
                  <c:v>Network</c:v>
                </c:pt>
                <c:pt idx="2">
                  <c:v>Application</c:v>
                </c:pt>
                <c:pt idx="3">
                  <c:v>Middleware</c:v>
                </c:pt>
              </c:strCache>
            </c:strRef>
          </c:cat>
          <c:val>
            <c:numRef>
              <c:f>Sheet2!$B$23:$B$26</c:f>
              <c:numCache>
                <c:formatCode>0%</c:formatCode>
                <c:ptCount val="4"/>
                <c:pt idx="0">
                  <c:v>0.52</c:v>
                </c:pt>
                <c:pt idx="1">
                  <c:v>0.34000000000000008</c:v>
                </c:pt>
                <c:pt idx="2">
                  <c:v>0.11000000000000001</c:v>
                </c:pt>
                <c:pt idx="3">
                  <c:v>4.0000000000000022E-2</c:v>
                </c:pt>
              </c:numCache>
            </c:numRef>
          </c:val>
        </c:ser>
        <c:ser>
          <c:idx val="1"/>
          <c:order val="1"/>
          <c:tx>
            <c:strRef>
              <c:f>Sheet2!$C$22</c:f>
              <c:strCache>
                <c:ptCount val="1"/>
                <c:pt idx="0">
                  <c:v>Resources</c:v>
                </c:pt>
              </c:strCache>
            </c:strRef>
          </c:tx>
          <c:spPr>
            <a:noFill/>
          </c:spPr>
          <c:cat>
            <c:strRef>
              <c:f>Sheet2!$A$23:$A$26</c:f>
              <c:strCache>
                <c:ptCount val="4"/>
                <c:pt idx="0">
                  <c:v>Database</c:v>
                </c:pt>
                <c:pt idx="1">
                  <c:v>Network</c:v>
                </c:pt>
                <c:pt idx="2">
                  <c:v>Application</c:v>
                </c:pt>
                <c:pt idx="3">
                  <c:v>Middleware</c:v>
                </c:pt>
              </c:strCache>
            </c:strRef>
          </c:cat>
          <c:val>
            <c:numRef>
              <c:f>Sheet2!$C$23:$C$26</c:f>
              <c:numCache>
                <c:formatCode>0%</c:formatCode>
                <c:ptCount val="4"/>
                <c:pt idx="0">
                  <c:v>0.15000000000000011</c:v>
                </c:pt>
                <c:pt idx="1">
                  <c:v>0.67000000000000071</c:v>
                </c:pt>
                <c:pt idx="2">
                  <c:v>0.15000000000000011</c:v>
                </c:pt>
                <c:pt idx="3">
                  <c:v>3.0000000000000016E-2</c:v>
                </c:pt>
              </c:numCache>
            </c:numRef>
          </c:val>
        </c:ser>
        <c:gapWidth val="50"/>
        <c:axId val="78564736"/>
        <c:axId val="78596736"/>
      </c:barChart>
      <c:catAx>
        <c:axId val="78564736"/>
        <c:scaling>
          <c:orientation val="minMax"/>
        </c:scaling>
        <c:axPos val="b"/>
        <c:numFmt formatCode="General" sourceLinked="0"/>
        <c:tickLblPos val="nextTo"/>
        <c:txPr>
          <a:bodyPr/>
          <a:lstStyle/>
          <a:p>
            <a:pPr>
              <a:defRPr sz="2000">
                <a:solidFill>
                  <a:srgbClr val="141919"/>
                </a:solidFill>
              </a:defRPr>
            </a:pPr>
            <a:endParaRPr lang="en-US"/>
          </a:p>
        </c:txPr>
        <c:crossAx val="78596736"/>
        <c:crosses val="autoZero"/>
        <c:auto val="1"/>
        <c:lblAlgn val="ctr"/>
        <c:lblOffset val="100"/>
      </c:catAx>
      <c:valAx>
        <c:axId val="78596736"/>
        <c:scaling>
          <c:orientation val="minMax"/>
        </c:scaling>
        <c:axPos val="l"/>
        <c:majorGridlines/>
        <c:numFmt formatCode="0%" sourceLinked="1"/>
        <c:tickLblPos val="nextTo"/>
        <c:txPr>
          <a:bodyPr/>
          <a:lstStyle/>
          <a:p>
            <a:pPr>
              <a:defRPr sz="1800"/>
            </a:pPr>
            <a:endParaRPr lang="en-US"/>
          </a:p>
        </c:txPr>
        <c:crossAx val="78564736"/>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Sheet2!$B$22</c:f>
              <c:strCache>
                <c:ptCount val="1"/>
                <c:pt idx="0">
                  <c:v>Vulnerability</c:v>
                </c:pt>
              </c:strCache>
            </c:strRef>
          </c:tx>
          <c:spPr>
            <a:noFill/>
          </c:spPr>
          <c:dLbls>
            <c:dLbl>
              <c:idx val="0"/>
              <c:layout>
                <c:manualLayout>
                  <c:x val="2.4389485097640507E-3"/>
                  <c:y val="1.3888888888888812E-2"/>
                </c:manualLayout>
              </c:layout>
              <c:dLblPos val="outEnd"/>
              <c:showVal val="1"/>
              <c:extLst>
                <c:ext xmlns:c15="http://schemas.microsoft.com/office/drawing/2012/chart" uri="{CE6537A1-D6FC-4f65-9D91-7224C49458BB}">
                  <c15:layout/>
                </c:ext>
              </c:extLst>
            </c:dLbl>
            <c:dLbl>
              <c:idx val="2"/>
              <c:layout>
                <c:manualLayout>
                  <c:x val="1.5853165313466311E-2"/>
                  <c:y val="-2.7777777777777844E-3"/>
                </c:manualLayout>
              </c:layout>
              <c:dLblPos val="outEnd"/>
              <c:showVal val="1"/>
              <c:extLst>
                <c:ext xmlns:c15="http://schemas.microsoft.com/office/drawing/2012/chart" uri="{CE6537A1-D6FC-4f65-9D91-7224C49458BB}">
                  <c15:layout/>
                </c:ext>
              </c:extLst>
            </c:dLbl>
            <c:dLbl>
              <c:idx val="3"/>
              <c:layout>
                <c:manualLayout>
                  <c:x val="2.0731062332994401E-2"/>
                  <c:y val="-1.3888888888888914E-2"/>
                </c:manualLayout>
              </c:layout>
              <c:dLblPos val="outEnd"/>
              <c:showVal val="1"/>
              <c:extLst>
                <c:ext xmlns:c15="http://schemas.microsoft.com/office/drawing/2012/chart" uri="{CE6537A1-D6FC-4f65-9D91-7224C49458BB}">
                  <c15:layout/>
                </c:ext>
              </c:extLst>
            </c:dLbl>
            <c:spPr>
              <a:noFill/>
              <a:ln>
                <a:noFill/>
              </a:ln>
              <a:effectLst/>
            </c:spPr>
            <c:txPr>
              <a:bodyPr/>
              <a:lstStyle/>
              <a:p>
                <a:pPr>
                  <a:defRPr sz="2400">
                    <a:solidFill>
                      <a:srgbClr val="141919"/>
                    </a:solidFill>
                  </a:defRPr>
                </a:pPr>
                <a:endParaRPr lang="en-US"/>
              </a:p>
            </c:txPr>
            <c:dLblPos val="outEnd"/>
            <c:showVal val="1"/>
            <c:extLst>
              <c:ext xmlns:c15="http://schemas.microsoft.com/office/drawing/2012/chart" uri="{CE6537A1-D6FC-4f65-9D91-7224C49458BB}">
                <c15:layout/>
                <c15:showLeaderLines val="0"/>
              </c:ext>
            </c:extLst>
          </c:dLbls>
          <c:cat>
            <c:strRef>
              <c:f>Sheet2!$A$23:$A$26</c:f>
              <c:strCache>
                <c:ptCount val="4"/>
                <c:pt idx="0">
                  <c:v>Database</c:v>
                </c:pt>
                <c:pt idx="1">
                  <c:v>Network</c:v>
                </c:pt>
                <c:pt idx="2">
                  <c:v>Application</c:v>
                </c:pt>
                <c:pt idx="3">
                  <c:v>Middleware</c:v>
                </c:pt>
              </c:strCache>
            </c:strRef>
          </c:cat>
          <c:val>
            <c:numRef>
              <c:f>Sheet2!$B$23:$B$26</c:f>
              <c:numCache>
                <c:formatCode>0%</c:formatCode>
                <c:ptCount val="4"/>
                <c:pt idx="0">
                  <c:v>0.52</c:v>
                </c:pt>
                <c:pt idx="1">
                  <c:v>0.34</c:v>
                </c:pt>
                <c:pt idx="2">
                  <c:v>0.11</c:v>
                </c:pt>
                <c:pt idx="3">
                  <c:v>4.0000000000000022E-2</c:v>
                </c:pt>
              </c:numCache>
            </c:numRef>
          </c:val>
        </c:ser>
        <c:ser>
          <c:idx val="1"/>
          <c:order val="1"/>
          <c:tx>
            <c:strRef>
              <c:f>Sheet2!$C$22</c:f>
              <c:strCache>
                <c:ptCount val="1"/>
                <c:pt idx="0">
                  <c:v>Resources</c:v>
                </c:pt>
              </c:strCache>
            </c:strRef>
          </c:tx>
          <c:spPr>
            <a:noFill/>
          </c:spPr>
          <c:dLbls>
            <c:dLbl>
              <c:idx val="0"/>
              <c:layout>
                <c:manualLayout>
                  <c:x val="-1.2194742548820298E-2"/>
                  <c:y val="-1.0185067526416032E-16"/>
                </c:manualLayout>
              </c:layout>
              <c:dLblPos val="outEnd"/>
              <c:showVal val="1"/>
              <c:extLst>
                <c:ext xmlns:c15="http://schemas.microsoft.com/office/drawing/2012/chart" uri="{CE6537A1-D6FC-4f65-9D91-7224C49458BB}">
                  <c15:layout/>
                </c:ext>
              </c:extLst>
            </c:dLbl>
            <c:dLbl>
              <c:idx val="1"/>
              <c:layout>
                <c:manualLayout>
                  <c:x val="-3.6584227646460818E-3"/>
                  <c:y val="3.3333333333333305E-2"/>
                </c:manualLayout>
              </c:layout>
              <c:dLblPos val="outEnd"/>
              <c:showVal val="1"/>
              <c:extLst>
                <c:ext xmlns:c15="http://schemas.microsoft.com/office/drawing/2012/chart" uri="{CE6537A1-D6FC-4f65-9D91-7224C49458BB}">
                  <c15:layout/>
                </c:ext>
              </c:extLst>
            </c:dLbl>
            <c:dLbl>
              <c:idx val="2"/>
              <c:layout>
                <c:manualLayout>
                  <c:x val="0"/>
                  <c:y val="5.5555555555554482E-3"/>
                </c:manualLayout>
              </c:layout>
              <c:dLblPos val="outEnd"/>
              <c:showVal val="1"/>
              <c:extLst>
                <c:ext xmlns:c15="http://schemas.microsoft.com/office/drawing/2012/chart" uri="{CE6537A1-D6FC-4f65-9D91-7224C49458BB}">
                  <c15:layout/>
                </c:ext>
              </c:extLst>
            </c:dLbl>
            <c:dLbl>
              <c:idx val="3"/>
              <c:layout>
                <c:manualLayout>
                  <c:x val="1.9511588078112416E-2"/>
                  <c:y val="-2.2222222222222313E-2"/>
                </c:manualLayout>
              </c:layout>
              <c:dLblPos val="outEnd"/>
              <c:showVal val="1"/>
              <c:extLst>
                <c:ext xmlns:c15="http://schemas.microsoft.com/office/drawing/2012/chart" uri="{CE6537A1-D6FC-4f65-9D91-7224C49458BB}">
                  <c15:layout/>
                </c:ext>
              </c:extLst>
            </c:dLbl>
            <c:spPr>
              <a:solidFill>
                <a:schemeClr val="bg1"/>
              </a:solidFill>
            </c:spPr>
            <c:txPr>
              <a:bodyPr/>
              <a:lstStyle/>
              <a:p>
                <a:pPr>
                  <a:defRPr sz="2400">
                    <a:solidFill>
                      <a:srgbClr val="141919"/>
                    </a:solidFill>
                  </a:defRPr>
                </a:pPr>
                <a:endParaRPr lang="en-US"/>
              </a:p>
            </c:txPr>
            <c:dLblPos val="outEnd"/>
            <c:showVal val="1"/>
            <c:extLst>
              <c:ext xmlns:c15="http://schemas.microsoft.com/office/drawing/2012/chart" uri="{CE6537A1-D6FC-4f65-9D91-7224C49458BB}">
                <c15:showLeaderLines val="0"/>
              </c:ext>
            </c:extLst>
          </c:dLbls>
          <c:cat>
            <c:strRef>
              <c:f>Sheet2!$A$23:$A$26</c:f>
              <c:strCache>
                <c:ptCount val="4"/>
                <c:pt idx="0">
                  <c:v>Database</c:v>
                </c:pt>
                <c:pt idx="1">
                  <c:v>Network</c:v>
                </c:pt>
                <c:pt idx="2">
                  <c:v>Application</c:v>
                </c:pt>
                <c:pt idx="3">
                  <c:v>Middleware</c:v>
                </c:pt>
              </c:strCache>
            </c:strRef>
          </c:cat>
          <c:val>
            <c:numRef>
              <c:f>Sheet2!$C$23:$C$26</c:f>
              <c:numCache>
                <c:formatCode>0%</c:formatCode>
                <c:ptCount val="4"/>
                <c:pt idx="0">
                  <c:v>0.15000000000000011</c:v>
                </c:pt>
                <c:pt idx="1">
                  <c:v>0.67000000000000071</c:v>
                </c:pt>
                <c:pt idx="2">
                  <c:v>0.15000000000000011</c:v>
                </c:pt>
                <c:pt idx="3">
                  <c:v>3.0000000000000002E-2</c:v>
                </c:pt>
              </c:numCache>
            </c:numRef>
          </c:val>
        </c:ser>
        <c:dLbls>
          <c:showVal val="1"/>
        </c:dLbls>
        <c:gapWidth val="50"/>
        <c:axId val="79037952"/>
        <c:axId val="79069952"/>
      </c:barChart>
      <c:catAx>
        <c:axId val="79037952"/>
        <c:scaling>
          <c:orientation val="minMax"/>
        </c:scaling>
        <c:delete val="1"/>
        <c:axPos val="b"/>
        <c:numFmt formatCode="General" sourceLinked="0"/>
        <c:tickLblPos val="none"/>
        <c:crossAx val="79069952"/>
        <c:crosses val="autoZero"/>
        <c:auto val="1"/>
        <c:lblAlgn val="ctr"/>
        <c:lblOffset val="100"/>
      </c:catAx>
      <c:valAx>
        <c:axId val="79069952"/>
        <c:scaling>
          <c:orientation val="minMax"/>
        </c:scaling>
        <c:delete val="1"/>
        <c:axPos val="l"/>
        <c:majorGridlines>
          <c:spPr>
            <a:ln>
              <a:noFill/>
            </a:ln>
          </c:spPr>
        </c:majorGridlines>
        <c:numFmt formatCode="0%" sourceLinked="1"/>
        <c:tickLblPos val="none"/>
        <c:crossAx val="79037952"/>
        <c:crosses val="autoZero"/>
        <c:crossBetween val="between"/>
      </c:valAx>
      <c:spPr>
        <a:ln>
          <a:noFill/>
        </a:ln>
      </c:spPr>
    </c:plotArea>
    <c:plotVisOnly val="1"/>
    <c:dispBlanksAs val="gap"/>
  </c:chart>
  <c:txPr>
    <a:bodyPr/>
    <a:lstStyle/>
    <a:p>
      <a:pPr>
        <a:defRPr sz="11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0E373-7937-4B28-BB5D-5A5B9E48BDA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C5E3F1A-1249-4BDE-B4BD-27C0A9E3E648}">
      <dgm:prSet/>
      <dgm:spPr/>
      <dgm:t>
        <a:bodyPr/>
        <a:lstStyle/>
        <a:p>
          <a:pPr rtl="0"/>
          <a:r>
            <a:rPr lang="en-US" dirty="0" smtClean="0"/>
            <a:t>Privilege Analysis</a:t>
          </a:r>
          <a:endParaRPr lang="en-US" dirty="0"/>
        </a:p>
      </dgm:t>
    </dgm:pt>
    <dgm:pt modelId="{2330C0BA-A359-4B5E-9438-C82956191E3D}" type="parTrans" cxnId="{E8F429B8-5F0A-497E-B2C3-F21219573BF7}">
      <dgm:prSet/>
      <dgm:spPr/>
      <dgm:t>
        <a:bodyPr/>
        <a:lstStyle/>
        <a:p>
          <a:endParaRPr lang="en-US"/>
        </a:p>
      </dgm:t>
    </dgm:pt>
    <dgm:pt modelId="{32940F4F-9D78-46B6-B288-BD97080037DD}" type="sibTrans" cxnId="{E8F429B8-5F0A-497E-B2C3-F21219573BF7}">
      <dgm:prSet/>
      <dgm:spPr/>
      <dgm:t>
        <a:bodyPr/>
        <a:lstStyle/>
        <a:p>
          <a:endParaRPr lang="en-US"/>
        </a:p>
      </dgm:t>
    </dgm:pt>
    <dgm:pt modelId="{4C3137C3-E9C5-4E63-A692-31D823408D02}">
      <dgm:prSet/>
      <dgm:spPr/>
      <dgm:t>
        <a:bodyPr/>
        <a:lstStyle/>
        <a:p>
          <a:pPr rtl="0"/>
          <a:r>
            <a:rPr lang="cs-CZ" noProof="0" dirty="0" smtClean="0"/>
            <a:t>Report o rolích a oprávněních skutečně používaných v databázi uživateli a aplikacemi</a:t>
          </a:r>
          <a:endParaRPr lang="cs-CZ" noProof="0" dirty="0"/>
        </a:p>
      </dgm:t>
    </dgm:pt>
    <dgm:pt modelId="{3CD73459-96FC-490E-BB04-E620CEF540CC}" type="parTrans" cxnId="{48841318-CBB7-4DE4-B4D8-D0C2059C3044}">
      <dgm:prSet/>
      <dgm:spPr/>
      <dgm:t>
        <a:bodyPr/>
        <a:lstStyle/>
        <a:p>
          <a:endParaRPr lang="en-US"/>
        </a:p>
      </dgm:t>
    </dgm:pt>
    <dgm:pt modelId="{AD376172-A238-4EC1-8BDA-7F86DED33F2B}" type="sibTrans" cxnId="{48841318-CBB7-4DE4-B4D8-D0C2059C3044}">
      <dgm:prSet/>
      <dgm:spPr/>
      <dgm:t>
        <a:bodyPr/>
        <a:lstStyle/>
        <a:p>
          <a:endParaRPr lang="en-US"/>
        </a:p>
      </dgm:t>
    </dgm:pt>
    <dgm:pt modelId="{E2FDB909-D09F-45CE-9172-6E9EE347F298}">
      <dgm:prSet/>
      <dgm:spPr/>
      <dgm:t>
        <a:bodyPr/>
        <a:lstStyle/>
        <a:p>
          <a:pPr rtl="0"/>
          <a:r>
            <a:rPr lang="en-US" dirty="0" smtClean="0"/>
            <a:t>Mandatory Realms</a:t>
          </a:r>
          <a:endParaRPr lang="en-US" dirty="0"/>
        </a:p>
      </dgm:t>
    </dgm:pt>
    <dgm:pt modelId="{7E9382A7-8518-4124-ADD5-B9305C93F487}" type="parTrans" cxnId="{ED8B000D-B6C5-482A-B823-0C38E9A3ED83}">
      <dgm:prSet/>
      <dgm:spPr/>
      <dgm:t>
        <a:bodyPr/>
        <a:lstStyle/>
        <a:p>
          <a:endParaRPr lang="en-US"/>
        </a:p>
      </dgm:t>
    </dgm:pt>
    <dgm:pt modelId="{4AA81A1A-7BB9-4CF9-90AB-D7A124878514}" type="sibTrans" cxnId="{ED8B000D-B6C5-482A-B823-0C38E9A3ED83}">
      <dgm:prSet/>
      <dgm:spPr/>
      <dgm:t>
        <a:bodyPr/>
        <a:lstStyle/>
        <a:p>
          <a:endParaRPr lang="en-US"/>
        </a:p>
      </dgm:t>
    </dgm:pt>
    <dgm:pt modelId="{D4BE40F8-4B71-4AAE-8BB3-48BA3E6E4880}">
      <dgm:prSet/>
      <dgm:spPr/>
      <dgm:t>
        <a:bodyPr/>
        <a:lstStyle/>
        <a:p>
          <a:pPr rtl="0"/>
          <a:r>
            <a:rPr lang="cs-CZ" noProof="0" dirty="0" smtClean="0"/>
            <a:t>Poskytnout dodatečnou bezpečnostní kontrolu před povolením přístupu oprávněným uživatelům k datům aplikace</a:t>
          </a:r>
          <a:endParaRPr lang="cs-CZ" noProof="0" dirty="0"/>
        </a:p>
      </dgm:t>
    </dgm:pt>
    <dgm:pt modelId="{38040BCC-C5B4-4809-B286-1B879F666738}" type="parTrans" cxnId="{FA86F555-BE6B-444D-A7F3-065547EB6BC7}">
      <dgm:prSet/>
      <dgm:spPr/>
      <dgm:t>
        <a:bodyPr/>
        <a:lstStyle/>
        <a:p>
          <a:endParaRPr lang="en-US"/>
        </a:p>
      </dgm:t>
    </dgm:pt>
    <dgm:pt modelId="{379AA676-3B1E-4BF6-869E-35F704AD7EF4}" type="sibTrans" cxnId="{FA86F555-BE6B-444D-A7F3-065547EB6BC7}">
      <dgm:prSet/>
      <dgm:spPr/>
      <dgm:t>
        <a:bodyPr/>
        <a:lstStyle/>
        <a:p>
          <a:endParaRPr lang="en-US"/>
        </a:p>
      </dgm:t>
    </dgm:pt>
    <dgm:pt modelId="{66F28B0F-0EAF-4238-B183-A3030E6CE355}">
      <dgm:prSet/>
      <dgm:spPr/>
      <dgm:t>
        <a:bodyPr/>
        <a:lstStyle/>
        <a:p>
          <a:r>
            <a:rPr lang="cs-CZ" noProof="0" dirty="0" smtClean="0"/>
            <a:t>Minimalizovat počet udělených rolí a oprávnění ke snížení útoku</a:t>
          </a:r>
        </a:p>
      </dgm:t>
    </dgm:pt>
    <dgm:pt modelId="{8E6F1F91-3696-4AAC-BA7F-E43908418E26}" type="parTrans" cxnId="{403CC8A6-5D71-479C-A1FD-21BF27A2C876}">
      <dgm:prSet/>
      <dgm:spPr/>
      <dgm:t>
        <a:bodyPr/>
        <a:lstStyle/>
        <a:p>
          <a:endParaRPr lang="en-US"/>
        </a:p>
      </dgm:t>
    </dgm:pt>
    <dgm:pt modelId="{B21C6F7E-5638-4A37-B328-7EC384DD6547}" type="sibTrans" cxnId="{403CC8A6-5D71-479C-A1FD-21BF27A2C876}">
      <dgm:prSet/>
      <dgm:spPr/>
      <dgm:t>
        <a:bodyPr/>
        <a:lstStyle/>
        <a:p>
          <a:endParaRPr lang="en-US"/>
        </a:p>
      </dgm:t>
    </dgm:pt>
    <dgm:pt modelId="{858AC755-65EC-4407-9FED-3C3F7E0A5242}">
      <dgm:prSet/>
      <dgm:spPr/>
      <dgm:t>
        <a:bodyPr/>
        <a:lstStyle/>
        <a:p>
          <a:r>
            <a:rPr lang="cs-CZ" noProof="0" dirty="0" smtClean="0"/>
            <a:t>Povolit aplikačním DBA záplatování při odepření přístupu k citlivým datům aplikace</a:t>
          </a:r>
        </a:p>
      </dgm:t>
    </dgm:pt>
    <dgm:pt modelId="{3341B853-632A-445C-9A38-13636EBE12CC}" type="parTrans" cxnId="{503213C7-88F2-4A53-97A3-FC5441CF3074}">
      <dgm:prSet/>
      <dgm:spPr/>
      <dgm:t>
        <a:bodyPr/>
        <a:lstStyle/>
        <a:p>
          <a:endParaRPr lang="en-US"/>
        </a:p>
      </dgm:t>
    </dgm:pt>
    <dgm:pt modelId="{55A74239-EA9E-460C-8687-D662BFB5D5E7}" type="sibTrans" cxnId="{503213C7-88F2-4A53-97A3-FC5441CF3074}">
      <dgm:prSet/>
      <dgm:spPr/>
      <dgm:t>
        <a:bodyPr/>
        <a:lstStyle/>
        <a:p>
          <a:endParaRPr lang="en-US"/>
        </a:p>
      </dgm:t>
    </dgm:pt>
    <dgm:pt modelId="{9F373BC7-E704-4540-BCB3-10BB268D0A80}" type="pres">
      <dgm:prSet presAssocID="{E640E373-7937-4B28-BB5D-5A5B9E48BDA6}" presName="Name0" presStyleCnt="0">
        <dgm:presLayoutVars>
          <dgm:dir/>
          <dgm:animLvl val="lvl"/>
          <dgm:resizeHandles val="exact"/>
        </dgm:presLayoutVars>
      </dgm:prSet>
      <dgm:spPr/>
      <dgm:t>
        <a:bodyPr/>
        <a:lstStyle/>
        <a:p>
          <a:endParaRPr lang="en-US"/>
        </a:p>
      </dgm:t>
    </dgm:pt>
    <dgm:pt modelId="{1E92026D-BD27-4E5B-BE5F-A0E0A20778C2}" type="pres">
      <dgm:prSet presAssocID="{5C5E3F1A-1249-4BDE-B4BD-27C0A9E3E648}" presName="linNode" presStyleCnt="0"/>
      <dgm:spPr/>
    </dgm:pt>
    <dgm:pt modelId="{E2718317-CBC9-479C-A2F3-0FE82E2A243B}" type="pres">
      <dgm:prSet presAssocID="{5C5E3F1A-1249-4BDE-B4BD-27C0A9E3E648}" presName="parentText" presStyleLbl="node1" presStyleIdx="0" presStyleCnt="2">
        <dgm:presLayoutVars>
          <dgm:chMax val="1"/>
          <dgm:bulletEnabled val="1"/>
        </dgm:presLayoutVars>
      </dgm:prSet>
      <dgm:spPr/>
      <dgm:t>
        <a:bodyPr/>
        <a:lstStyle/>
        <a:p>
          <a:endParaRPr lang="en-US"/>
        </a:p>
      </dgm:t>
    </dgm:pt>
    <dgm:pt modelId="{C1003344-8FA3-4CF6-80C5-51EC3812630B}" type="pres">
      <dgm:prSet presAssocID="{5C5E3F1A-1249-4BDE-B4BD-27C0A9E3E648}" presName="descendantText" presStyleLbl="alignAccFollowNode1" presStyleIdx="0" presStyleCnt="2">
        <dgm:presLayoutVars>
          <dgm:bulletEnabled val="1"/>
        </dgm:presLayoutVars>
      </dgm:prSet>
      <dgm:spPr/>
      <dgm:t>
        <a:bodyPr/>
        <a:lstStyle/>
        <a:p>
          <a:endParaRPr lang="en-US"/>
        </a:p>
      </dgm:t>
    </dgm:pt>
    <dgm:pt modelId="{A9DF2532-2DC1-47C1-B122-7F879173DDA9}" type="pres">
      <dgm:prSet presAssocID="{32940F4F-9D78-46B6-B288-BD97080037DD}" presName="sp" presStyleCnt="0"/>
      <dgm:spPr/>
    </dgm:pt>
    <dgm:pt modelId="{706E1C08-0BCC-4EC5-9EB0-930B3E3F313D}" type="pres">
      <dgm:prSet presAssocID="{E2FDB909-D09F-45CE-9172-6E9EE347F298}" presName="linNode" presStyleCnt="0"/>
      <dgm:spPr/>
    </dgm:pt>
    <dgm:pt modelId="{29D03C9E-C1DD-48C5-98DF-86400F724A07}" type="pres">
      <dgm:prSet presAssocID="{E2FDB909-D09F-45CE-9172-6E9EE347F298}" presName="parentText" presStyleLbl="node1" presStyleIdx="1" presStyleCnt="2">
        <dgm:presLayoutVars>
          <dgm:chMax val="1"/>
          <dgm:bulletEnabled val="1"/>
        </dgm:presLayoutVars>
      </dgm:prSet>
      <dgm:spPr/>
      <dgm:t>
        <a:bodyPr/>
        <a:lstStyle/>
        <a:p>
          <a:endParaRPr lang="en-US"/>
        </a:p>
      </dgm:t>
    </dgm:pt>
    <dgm:pt modelId="{42A2FFD8-D7D2-46C0-B33E-8DF7486D79CC}" type="pres">
      <dgm:prSet presAssocID="{E2FDB909-D09F-45CE-9172-6E9EE347F298}" presName="descendantText" presStyleLbl="alignAccFollowNode1" presStyleIdx="1" presStyleCnt="2">
        <dgm:presLayoutVars>
          <dgm:bulletEnabled val="1"/>
        </dgm:presLayoutVars>
      </dgm:prSet>
      <dgm:spPr/>
      <dgm:t>
        <a:bodyPr/>
        <a:lstStyle/>
        <a:p>
          <a:endParaRPr lang="en-US"/>
        </a:p>
      </dgm:t>
    </dgm:pt>
  </dgm:ptLst>
  <dgm:cxnLst>
    <dgm:cxn modelId="{4ECCC151-B15C-48D8-AE58-0C914FC22758}" type="presOf" srcId="{858AC755-65EC-4407-9FED-3C3F7E0A5242}" destId="{42A2FFD8-D7D2-46C0-B33E-8DF7486D79CC}" srcOrd="0" destOrd="1" presId="urn:microsoft.com/office/officeart/2005/8/layout/vList5"/>
    <dgm:cxn modelId="{ED8B000D-B6C5-482A-B823-0C38E9A3ED83}" srcId="{E640E373-7937-4B28-BB5D-5A5B9E48BDA6}" destId="{E2FDB909-D09F-45CE-9172-6E9EE347F298}" srcOrd="1" destOrd="0" parTransId="{7E9382A7-8518-4124-ADD5-B9305C93F487}" sibTransId="{4AA81A1A-7BB9-4CF9-90AB-D7A124878514}"/>
    <dgm:cxn modelId="{E8F429B8-5F0A-497E-B2C3-F21219573BF7}" srcId="{E640E373-7937-4B28-BB5D-5A5B9E48BDA6}" destId="{5C5E3F1A-1249-4BDE-B4BD-27C0A9E3E648}" srcOrd="0" destOrd="0" parTransId="{2330C0BA-A359-4B5E-9438-C82956191E3D}" sibTransId="{32940F4F-9D78-46B6-B288-BD97080037DD}"/>
    <dgm:cxn modelId="{B84C6B51-7F74-4244-94A8-FD204AF19AC6}" type="presOf" srcId="{4C3137C3-E9C5-4E63-A692-31D823408D02}" destId="{C1003344-8FA3-4CF6-80C5-51EC3812630B}" srcOrd="0" destOrd="0" presId="urn:microsoft.com/office/officeart/2005/8/layout/vList5"/>
    <dgm:cxn modelId="{4E45BFE5-41F2-4D10-BE36-AB404DAA5835}" type="presOf" srcId="{66F28B0F-0EAF-4238-B183-A3030E6CE355}" destId="{C1003344-8FA3-4CF6-80C5-51EC3812630B}" srcOrd="0" destOrd="1" presId="urn:microsoft.com/office/officeart/2005/8/layout/vList5"/>
    <dgm:cxn modelId="{F823D867-7DB3-48F1-979A-8AB2EA0AC08C}" type="presOf" srcId="{5C5E3F1A-1249-4BDE-B4BD-27C0A9E3E648}" destId="{E2718317-CBC9-479C-A2F3-0FE82E2A243B}" srcOrd="0" destOrd="0" presId="urn:microsoft.com/office/officeart/2005/8/layout/vList5"/>
    <dgm:cxn modelId="{FA86F555-BE6B-444D-A7F3-065547EB6BC7}" srcId="{E2FDB909-D09F-45CE-9172-6E9EE347F298}" destId="{D4BE40F8-4B71-4AAE-8BB3-48BA3E6E4880}" srcOrd="0" destOrd="0" parTransId="{38040BCC-C5B4-4809-B286-1B879F666738}" sibTransId="{379AA676-3B1E-4BF6-869E-35F704AD7EF4}"/>
    <dgm:cxn modelId="{503213C7-88F2-4A53-97A3-FC5441CF3074}" srcId="{E2FDB909-D09F-45CE-9172-6E9EE347F298}" destId="{858AC755-65EC-4407-9FED-3C3F7E0A5242}" srcOrd="1" destOrd="0" parTransId="{3341B853-632A-445C-9A38-13636EBE12CC}" sibTransId="{55A74239-EA9E-460C-8687-D662BFB5D5E7}"/>
    <dgm:cxn modelId="{48841318-CBB7-4DE4-B4D8-D0C2059C3044}" srcId="{5C5E3F1A-1249-4BDE-B4BD-27C0A9E3E648}" destId="{4C3137C3-E9C5-4E63-A692-31D823408D02}" srcOrd="0" destOrd="0" parTransId="{3CD73459-96FC-490E-BB04-E620CEF540CC}" sibTransId="{AD376172-A238-4EC1-8BDA-7F86DED33F2B}"/>
    <dgm:cxn modelId="{554CE7A4-B15A-4E27-B9D3-A46FC3AC33F6}" type="presOf" srcId="{E640E373-7937-4B28-BB5D-5A5B9E48BDA6}" destId="{9F373BC7-E704-4540-BCB3-10BB268D0A80}" srcOrd="0" destOrd="0" presId="urn:microsoft.com/office/officeart/2005/8/layout/vList5"/>
    <dgm:cxn modelId="{FD14C4D8-CD78-4878-B87F-B15CAC2AB1F2}" type="presOf" srcId="{D4BE40F8-4B71-4AAE-8BB3-48BA3E6E4880}" destId="{42A2FFD8-D7D2-46C0-B33E-8DF7486D79CC}" srcOrd="0" destOrd="0" presId="urn:microsoft.com/office/officeart/2005/8/layout/vList5"/>
    <dgm:cxn modelId="{9738B1AF-C8A5-4263-A4D2-662019FEFD6E}" type="presOf" srcId="{E2FDB909-D09F-45CE-9172-6E9EE347F298}" destId="{29D03C9E-C1DD-48C5-98DF-86400F724A07}" srcOrd="0" destOrd="0" presId="urn:microsoft.com/office/officeart/2005/8/layout/vList5"/>
    <dgm:cxn modelId="{403CC8A6-5D71-479C-A1FD-21BF27A2C876}" srcId="{5C5E3F1A-1249-4BDE-B4BD-27C0A9E3E648}" destId="{66F28B0F-0EAF-4238-B183-A3030E6CE355}" srcOrd="1" destOrd="0" parTransId="{8E6F1F91-3696-4AAC-BA7F-E43908418E26}" sibTransId="{B21C6F7E-5638-4A37-B328-7EC384DD6547}"/>
    <dgm:cxn modelId="{80558B47-47D0-4133-87B8-28A050AAC8B1}" type="presParOf" srcId="{9F373BC7-E704-4540-BCB3-10BB268D0A80}" destId="{1E92026D-BD27-4E5B-BE5F-A0E0A20778C2}" srcOrd="0" destOrd="0" presId="urn:microsoft.com/office/officeart/2005/8/layout/vList5"/>
    <dgm:cxn modelId="{8EFEDC7B-BEEB-4D58-8A27-4E1FD33E2FC1}" type="presParOf" srcId="{1E92026D-BD27-4E5B-BE5F-A0E0A20778C2}" destId="{E2718317-CBC9-479C-A2F3-0FE82E2A243B}" srcOrd="0" destOrd="0" presId="urn:microsoft.com/office/officeart/2005/8/layout/vList5"/>
    <dgm:cxn modelId="{38F0DBEB-A9EB-493D-B6C3-438003E4484B}" type="presParOf" srcId="{1E92026D-BD27-4E5B-BE5F-A0E0A20778C2}" destId="{C1003344-8FA3-4CF6-80C5-51EC3812630B}" srcOrd="1" destOrd="0" presId="urn:microsoft.com/office/officeart/2005/8/layout/vList5"/>
    <dgm:cxn modelId="{9C437594-FCB1-4DD5-ACA6-B8363F7A1C7F}" type="presParOf" srcId="{9F373BC7-E704-4540-BCB3-10BB268D0A80}" destId="{A9DF2532-2DC1-47C1-B122-7F879173DDA9}" srcOrd="1" destOrd="0" presId="urn:microsoft.com/office/officeart/2005/8/layout/vList5"/>
    <dgm:cxn modelId="{F3F239D6-60B9-4600-9B2D-0C5F7636CCF1}" type="presParOf" srcId="{9F373BC7-E704-4540-BCB3-10BB268D0A80}" destId="{706E1C08-0BCC-4EC5-9EB0-930B3E3F313D}" srcOrd="2" destOrd="0" presId="urn:microsoft.com/office/officeart/2005/8/layout/vList5"/>
    <dgm:cxn modelId="{95F3929A-9831-49CB-92B8-80C4A3311767}" type="presParOf" srcId="{706E1C08-0BCC-4EC5-9EB0-930B3E3F313D}" destId="{29D03C9E-C1DD-48C5-98DF-86400F724A07}" srcOrd="0" destOrd="0" presId="urn:microsoft.com/office/officeart/2005/8/layout/vList5"/>
    <dgm:cxn modelId="{6A191FBD-7352-4268-BFE3-2EFC2DD78157}" type="presParOf" srcId="{706E1C08-0BCC-4EC5-9EB0-930B3E3F313D}" destId="{42A2FFD8-D7D2-46C0-B33E-8DF7486D79CC}"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395"/>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sz="quarter" idx="1"/>
          </p:nvPr>
        </p:nvSpPr>
        <p:spPr>
          <a:xfrm>
            <a:off x="3777606" y="0"/>
            <a:ext cx="2889938" cy="493395"/>
          </a:xfrm>
          <a:prstGeom prst="rect">
            <a:avLst/>
          </a:prstGeom>
        </p:spPr>
        <p:txBody>
          <a:bodyPr vert="horz" lIns="96661" tIns="48331" rIns="96661" bIns="48331" rtlCol="0"/>
          <a:lstStyle>
            <a:lvl1pPr algn="r">
              <a:defRPr sz="1300"/>
            </a:lvl1pPr>
          </a:lstStyle>
          <a:p>
            <a:fld id="{1E821AA6-70BE-4FDE-A8DC-DB381A688FD8}" type="datetimeFigureOut">
              <a:rPr lang="en-US"/>
              <a:pPr/>
              <a:t>5/23/2016</a:t>
            </a:fld>
            <a:endParaRPr dirty="0"/>
          </a:p>
        </p:txBody>
      </p:sp>
      <p:sp>
        <p:nvSpPr>
          <p:cNvPr id="4" name="Footer Placeholder 3"/>
          <p:cNvSpPr>
            <a:spLocks noGrp="1"/>
          </p:cNvSpPr>
          <p:nvPr>
            <p:ph type="ftr" sz="quarter" idx="2"/>
          </p:nvPr>
        </p:nvSpPr>
        <p:spPr>
          <a:xfrm>
            <a:off x="0" y="9372793"/>
            <a:ext cx="2889938" cy="493395"/>
          </a:xfrm>
          <a:prstGeom prst="rect">
            <a:avLst/>
          </a:prstGeom>
        </p:spPr>
        <p:txBody>
          <a:bodyPr vert="horz" lIns="96661" tIns="48331" rIns="96661" bIns="48331" rtlCol="0" anchor="b"/>
          <a:lstStyle>
            <a:lvl1pPr algn="l">
              <a:defRPr sz="1300"/>
            </a:lvl1pPr>
          </a:lstStyle>
          <a:p>
            <a:endParaRPr dirty="0"/>
          </a:p>
        </p:txBody>
      </p:sp>
      <p:sp>
        <p:nvSpPr>
          <p:cNvPr id="5" name="Slide Number Placeholder 4"/>
          <p:cNvSpPr>
            <a:spLocks noGrp="1"/>
          </p:cNvSpPr>
          <p:nvPr>
            <p:ph type="sldNum" sz="quarter" idx="3"/>
          </p:nvPr>
        </p:nvSpPr>
        <p:spPr>
          <a:xfrm>
            <a:off x="3777606" y="9372793"/>
            <a:ext cx="2889938" cy="493395"/>
          </a:xfrm>
          <a:prstGeom prst="rect">
            <a:avLst/>
          </a:prstGeom>
        </p:spPr>
        <p:txBody>
          <a:bodyPr vert="horz" lIns="96661" tIns="48331" rIns="96661" bIns="48331" rtlCol="0" anchor="b"/>
          <a:lstStyle>
            <a:lvl1pPr algn="r">
              <a:defRPr sz="1300"/>
            </a:lvl1pPr>
          </a:lstStyle>
          <a:p>
            <a:fld id="{197E47EA-D299-42CE-88BF-4E1035596DA5}" type="slidenum">
              <a:rPr/>
              <a:pPr/>
              <a:t>‹#›</a:t>
            </a:fld>
            <a:endParaRPr dirty="0"/>
          </a:p>
        </p:txBody>
      </p:sp>
    </p:spTree>
    <p:extLst>
      <p:ext uri="{BB962C8B-B14F-4D97-AF65-F5344CB8AC3E}">
        <p14:creationId xmlns=""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8588" y="411163"/>
            <a:ext cx="4932362" cy="2776537"/>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p:cNvSpPr>
            <a:spLocks noGrp="1"/>
          </p:cNvSpPr>
          <p:nvPr>
            <p:ph type="body" sz="quarter" idx="3"/>
          </p:nvPr>
        </p:nvSpPr>
        <p:spPr>
          <a:xfrm>
            <a:off x="370505" y="3371533"/>
            <a:ext cx="5928078" cy="5756275"/>
          </a:xfrm>
          <a:prstGeom prst="rect">
            <a:avLst/>
          </a:prstGeom>
        </p:spPr>
        <p:txBody>
          <a:bodyPr vert="horz" lIns="0" tIns="0" rIns="0" bIns="96661"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70505" y="9292273"/>
            <a:ext cx="4520160" cy="244985"/>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p:cNvSpPr>
            <a:spLocks noGrp="1"/>
          </p:cNvSpPr>
          <p:nvPr>
            <p:ph type="sldNum" sz="quarter" idx="5"/>
          </p:nvPr>
        </p:nvSpPr>
        <p:spPr>
          <a:xfrm>
            <a:off x="5557573" y="9292273"/>
            <a:ext cx="741010" cy="244985"/>
          </a:xfrm>
          <a:prstGeom prst="rect">
            <a:avLst/>
          </a:prstGeom>
        </p:spPr>
        <p:txBody>
          <a:bodyPr vert="horz" lIns="96661" tIns="48331" rIns="96661" bIns="48331" rtlCol="0" anchor="b"/>
          <a:lstStyle>
            <a:lvl1pPr algn="r">
              <a:defRPr sz="1300"/>
            </a:lvl1pPr>
          </a:lstStyle>
          <a:p>
            <a:fld id="{8C72D9AE-7182-4680-8F79-479C4181FF08}" type="slidenum">
              <a:rPr/>
              <a:pPr/>
              <a:t>‹#›</a:t>
            </a:fld>
            <a:endParaRPr dirty="0"/>
          </a:p>
        </p:txBody>
      </p:sp>
    </p:spTree>
    <p:extLst>
      <p:ext uri="{BB962C8B-B14F-4D97-AF65-F5344CB8AC3E}">
        <p14:creationId xmlns=""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411163"/>
            <a:ext cx="4932362" cy="2776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 xmlns:p14="http://schemas.microsoft.com/office/powerpoint/2010/main" val="1098841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411163"/>
            <a:ext cx="4932362" cy="27765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411163"/>
            <a:ext cx="4932362" cy="2776537"/>
          </a:xfrm>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411163"/>
            <a:ext cx="4932362" cy="27765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B6C3DDC-CFD4-4692-AF2A-72D555E0AE6C}" type="slidenum">
              <a:rPr lang="en-US"/>
              <a:pPr/>
              <a:t>18</a:t>
            </a:fld>
            <a:endParaRPr lang="en-US"/>
          </a:p>
        </p:txBody>
      </p:sp>
      <p:sp>
        <p:nvSpPr>
          <p:cNvPr id="59395" name="Rectangle 2"/>
          <p:cNvSpPr>
            <a:spLocks noGrp="1" noRot="1" noChangeAspect="1" noChangeArrowheads="1" noTextEdit="1"/>
          </p:cNvSpPr>
          <p:nvPr>
            <p:ph type="sldImg"/>
          </p:nvPr>
        </p:nvSpPr>
        <p:spPr>
          <a:xfrm>
            <a:off x="47625" y="739775"/>
            <a:ext cx="6575425" cy="3700463"/>
          </a:xfrm>
          <a:prstGeom prst="rect">
            <a:avLst/>
          </a:prstGeom>
          <a:ln/>
        </p:spPr>
      </p:sp>
      <p:sp>
        <p:nvSpPr>
          <p:cNvPr id="59396" name="Rectangle 3"/>
          <p:cNvSpPr>
            <a:spLocks noGrp="1" noChangeArrowheads="1"/>
          </p:cNvSpPr>
          <p:nvPr>
            <p:ph type="body" idx="1"/>
          </p:nvPr>
        </p:nvSpPr>
        <p:spPr>
          <a:xfrm>
            <a:off x="890081" y="4687581"/>
            <a:ext cx="4888928" cy="4441208"/>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dt" sz="quarter" idx="1"/>
          </p:nvPr>
        </p:nvSpPr>
        <p:spPr>
          <a:xfrm>
            <a:off x="3777827" y="0"/>
            <a:ext cx="2890159" cy="492539"/>
          </a:xfrm>
          <a:prstGeom prst="rect">
            <a:avLst/>
          </a:prstGeom>
          <a:noFill/>
        </p:spPr>
        <p:txBody>
          <a:bodyPr/>
          <a:lstStyle/>
          <a:p>
            <a:fld id="{0CB0B4C0-C872-4688-8A20-E0764ED545BD}" type="datetime1">
              <a:rPr lang="en-US"/>
              <a:pPr/>
              <a:t>5/23/2016</a:t>
            </a:fld>
            <a:endParaRPr lang="en-US"/>
          </a:p>
        </p:txBody>
      </p:sp>
      <p:sp>
        <p:nvSpPr>
          <p:cNvPr id="60419" name="Rectangle 6"/>
          <p:cNvSpPr>
            <a:spLocks noGrp="1" noChangeArrowheads="1"/>
          </p:cNvSpPr>
          <p:nvPr>
            <p:ph type="ftr" sz="quarter" idx="4"/>
          </p:nvPr>
        </p:nvSpPr>
        <p:spPr>
          <a:noFill/>
        </p:spPr>
        <p:txBody>
          <a:bodyPr/>
          <a:lstStyle/>
          <a:p>
            <a:r>
              <a:rPr lang="en-US"/>
              <a:t>Oracle Confidential</a:t>
            </a:r>
          </a:p>
        </p:txBody>
      </p:sp>
      <p:sp>
        <p:nvSpPr>
          <p:cNvPr id="60420" name="Rectangle 7"/>
          <p:cNvSpPr>
            <a:spLocks noGrp="1" noChangeArrowheads="1"/>
          </p:cNvSpPr>
          <p:nvPr>
            <p:ph type="sldNum" sz="quarter" idx="5"/>
          </p:nvPr>
        </p:nvSpPr>
        <p:spPr>
          <a:noFill/>
        </p:spPr>
        <p:txBody>
          <a:bodyPr/>
          <a:lstStyle/>
          <a:p>
            <a:fld id="{BA15B54D-8612-48BC-B743-D9C73FC19B40}" type="slidenum">
              <a:rPr lang="en-US"/>
              <a:pPr/>
              <a:t>19</a:t>
            </a:fld>
            <a:endParaRPr lang="en-US"/>
          </a:p>
        </p:txBody>
      </p:sp>
      <p:sp>
        <p:nvSpPr>
          <p:cNvPr id="60421" name="Rectangle 2"/>
          <p:cNvSpPr>
            <a:spLocks noGrp="1" noRot="1" noChangeAspect="1" noChangeArrowheads="1" noTextEdit="1"/>
          </p:cNvSpPr>
          <p:nvPr>
            <p:ph type="sldImg"/>
          </p:nvPr>
        </p:nvSpPr>
        <p:spPr>
          <a:xfrm>
            <a:off x="47625" y="742950"/>
            <a:ext cx="6573838" cy="3700463"/>
          </a:xfrm>
          <a:prstGeom prst="rect">
            <a:avLst/>
          </a:prstGeom>
          <a:ln/>
        </p:spPr>
      </p:sp>
      <p:sp>
        <p:nvSpPr>
          <p:cNvPr id="60422" name="Rectangle 3"/>
          <p:cNvSpPr>
            <a:spLocks noGrp="1" noChangeArrowheads="1"/>
          </p:cNvSpPr>
          <p:nvPr>
            <p:ph type="body" idx="1"/>
          </p:nvPr>
        </p:nvSpPr>
        <p:spPr>
          <a:xfrm>
            <a:off x="890081" y="4687580"/>
            <a:ext cx="4888928" cy="4437944"/>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txBox="1">
            <a:spLocks noGrp="1" noChangeArrowheads="1"/>
          </p:cNvSpPr>
          <p:nvPr/>
        </p:nvSpPr>
        <p:spPr bwMode="auto">
          <a:xfrm>
            <a:off x="3777413" y="1"/>
            <a:ext cx="2890228" cy="494374"/>
          </a:xfrm>
          <a:prstGeom prst="rect">
            <a:avLst/>
          </a:prstGeom>
          <a:noFill/>
          <a:ln w="9525">
            <a:noFill/>
            <a:miter lim="800000"/>
            <a:headEnd/>
            <a:tailEnd/>
          </a:ln>
        </p:spPr>
        <p:txBody>
          <a:bodyPr lIns="93932" tIns="46966" rIns="93932" bIns="46966"/>
          <a:lstStyle/>
          <a:p>
            <a:pPr algn="r" defTabSz="939800">
              <a:lnSpc>
                <a:spcPct val="100000"/>
              </a:lnSpc>
              <a:spcBef>
                <a:spcPct val="0"/>
              </a:spcBef>
              <a:buClrTx/>
            </a:pPr>
            <a:fld id="{BFDAC9F9-8258-4910-BBC9-FDFA5BA97266}" type="datetime1">
              <a:rPr lang="en-US" sz="1200">
                <a:solidFill>
                  <a:srgbClr val="000000"/>
                </a:solidFill>
                <a:cs typeface="Arial" charset="0"/>
              </a:rPr>
              <a:pPr algn="r" defTabSz="939800">
                <a:lnSpc>
                  <a:spcPct val="100000"/>
                </a:lnSpc>
                <a:spcBef>
                  <a:spcPct val="0"/>
                </a:spcBef>
                <a:buClrTx/>
              </a:pPr>
              <a:t>5/23/2016</a:t>
            </a:fld>
            <a:endParaRPr lang="en-US" sz="1200">
              <a:solidFill>
                <a:srgbClr val="000000"/>
              </a:solidFill>
              <a:cs typeface="Arial" charset="0"/>
            </a:endParaRPr>
          </a:p>
        </p:txBody>
      </p:sp>
      <p:sp>
        <p:nvSpPr>
          <p:cNvPr id="64515" name="Rectangle 6"/>
          <p:cNvSpPr txBox="1">
            <a:spLocks noGrp="1" noChangeArrowheads="1"/>
          </p:cNvSpPr>
          <p:nvPr/>
        </p:nvSpPr>
        <p:spPr bwMode="auto">
          <a:xfrm>
            <a:off x="0" y="9371895"/>
            <a:ext cx="2890228" cy="494374"/>
          </a:xfrm>
          <a:prstGeom prst="rect">
            <a:avLst/>
          </a:prstGeom>
          <a:noFill/>
          <a:ln w="9525">
            <a:noFill/>
            <a:miter lim="800000"/>
            <a:headEnd/>
            <a:tailEnd/>
          </a:ln>
        </p:spPr>
        <p:txBody>
          <a:bodyPr lIns="93932" tIns="46966" rIns="93932" bIns="46966" anchor="b"/>
          <a:lstStyle/>
          <a:p>
            <a:pPr algn="l" defTabSz="939800">
              <a:lnSpc>
                <a:spcPct val="100000"/>
              </a:lnSpc>
              <a:spcBef>
                <a:spcPct val="0"/>
              </a:spcBef>
              <a:buClrTx/>
            </a:pPr>
            <a:r>
              <a:rPr lang="en-US" sz="1200">
                <a:solidFill>
                  <a:srgbClr val="000000"/>
                </a:solidFill>
                <a:cs typeface="Arial" charset="0"/>
              </a:rPr>
              <a:t>Oracle Confidential</a:t>
            </a:r>
          </a:p>
        </p:txBody>
      </p:sp>
      <p:sp>
        <p:nvSpPr>
          <p:cNvPr id="64516" name="Rectangle 7"/>
          <p:cNvSpPr txBox="1">
            <a:spLocks noGrp="1" noChangeArrowheads="1"/>
          </p:cNvSpPr>
          <p:nvPr/>
        </p:nvSpPr>
        <p:spPr bwMode="auto">
          <a:xfrm>
            <a:off x="3777413" y="9371895"/>
            <a:ext cx="2890228" cy="494374"/>
          </a:xfrm>
          <a:prstGeom prst="rect">
            <a:avLst/>
          </a:prstGeom>
          <a:noFill/>
          <a:ln w="9525">
            <a:noFill/>
            <a:miter lim="800000"/>
            <a:headEnd/>
            <a:tailEnd/>
          </a:ln>
        </p:spPr>
        <p:txBody>
          <a:bodyPr lIns="93932" tIns="46966" rIns="93932" bIns="46966" anchor="b"/>
          <a:lstStyle/>
          <a:p>
            <a:pPr algn="r" defTabSz="939800">
              <a:lnSpc>
                <a:spcPct val="100000"/>
              </a:lnSpc>
              <a:spcBef>
                <a:spcPct val="0"/>
              </a:spcBef>
              <a:buClrTx/>
            </a:pPr>
            <a:fld id="{11994F4A-6649-426F-BA90-BB9ADD840268}" type="slidenum">
              <a:rPr lang="en-US" sz="1200">
                <a:solidFill>
                  <a:srgbClr val="000000"/>
                </a:solidFill>
                <a:cs typeface="Arial" charset="0"/>
              </a:rPr>
              <a:pPr algn="r" defTabSz="939800">
                <a:lnSpc>
                  <a:spcPct val="100000"/>
                </a:lnSpc>
                <a:spcBef>
                  <a:spcPct val="0"/>
                </a:spcBef>
                <a:buClrTx/>
              </a:pPr>
              <a:t>20</a:t>
            </a:fld>
            <a:endParaRPr lang="en-US" sz="1200">
              <a:solidFill>
                <a:srgbClr val="000000"/>
              </a:solidFill>
              <a:cs typeface="Arial" charset="0"/>
            </a:endParaRPr>
          </a:p>
        </p:txBody>
      </p:sp>
      <p:sp>
        <p:nvSpPr>
          <p:cNvPr id="64517" name="Rectangle 2"/>
          <p:cNvSpPr>
            <a:spLocks noGrp="1" noRot="1" noChangeAspect="1" noChangeArrowheads="1" noTextEdit="1"/>
          </p:cNvSpPr>
          <p:nvPr>
            <p:ph type="sldImg"/>
          </p:nvPr>
        </p:nvSpPr>
        <p:spPr>
          <a:xfrm>
            <a:off x="47625" y="742950"/>
            <a:ext cx="6573838" cy="3700463"/>
          </a:xfrm>
          <a:prstGeom prst="rect">
            <a:avLst/>
          </a:prstGeom>
          <a:ln/>
        </p:spPr>
      </p:sp>
      <p:sp>
        <p:nvSpPr>
          <p:cNvPr id="64518" name="Rectangle 3"/>
          <p:cNvSpPr>
            <a:spLocks noGrp="1" noChangeArrowheads="1"/>
          </p:cNvSpPr>
          <p:nvPr>
            <p:ph type="body" idx="1"/>
          </p:nvPr>
        </p:nvSpPr>
        <p:spPr>
          <a:xfrm>
            <a:off x="890081" y="4687580"/>
            <a:ext cx="4888928" cy="4437944"/>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411163"/>
            <a:ext cx="4932362" cy="27765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EBF02E5-26DA-4AD6-BF42-7759BF0C8610}" type="slidenum">
              <a:rPr lang="en-US" smtClean="0">
                <a:solidFill>
                  <a:prstClr val="black"/>
                </a:solidFill>
              </a:rPr>
              <a:pPr/>
              <a:t>22</a:t>
            </a:fld>
            <a:endParaRPr lang="en-US" dirty="0" smtClean="0">
              <a:solidFill>
                <a:prstClr val="black"/>
              </a:solidFill>
            </a:endParaRPr>
          </a:p>
        </p:txBody>
      </p:sp>
      <p:sp>
        <p:nvSpPr>
          <p:cNvPr id="52227" name="Rectangle 2"/>
          <p:cNvSpPr>
            <a:spLocks noGrp="1" noRot="1" noChangeAspect="1" noChangeArrowheads="1" noTextEdit="1"/>
          </p:cNvSpPr>
          <p:nvPr>
            <p:ph type="sldImg"/>
          </p:nvPr>
        </p:nvSpPr>
        <p:spPr>
          <a:xfrm>
            <a:off x="47625" y="741363"/>
            <a:ext cx="6573838" cy="3700462"/>
          </a:xfrm>
          <a:ln/>
        </p:spPr>
      </p:sp>
      <p:sp>
        <p:nvSpPr>
          <p:cNvPr id="5222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582ABE-5DE3-4CE6-AB2B-1A87602939A6}"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582ABE-5DE3-4CE6-AB2B-1A87602939A6}"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582ABE-5DE3-4CE6-AB2B-1A87602939A6}"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411163"/>
            <a:ext cx="4932362" cy="27765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411163"/>
            <a:ext cx="4932362" cy="2776537"/>
          </a:xfrm>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687" y="411163"/>
            <a:ext cx="4376589" cy="277697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32</a:t>
            </a:fld>
            <a:endParaRPr lang="en-US" dirty="0"/>
          </a:p>
        </p:txBody>
      </p:sp>
    </p:spTree>
    <p:extLst>
      <p:ext uri="{BB962C8B-B14F-4D97-AF65-F5344CB8AC3E}">
        <p14:creationId xmlns="" xmlns:p14="http://schemas.microsoft.com/office/powerpoint/2010/main" val="124275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 xmlns:p14="http://schemas.microsoft.com/office/powerpoint/2010/main" val="1252382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dirty="0">
              <a:solidFill>
                <a:srgbClr val="5F5F5F"/>
              </a:solidFill>
            </a:endParaRPr>
          </a:p>
        </p:txBody>
      </p:sp>
      <p:sp>
        <p:nvSpPr>
          <p:cNvPr id="5" name="Footer Placeholder 4"/>
          <p:cNvSpPr>
            <a:spLocks noGrp="1"/>
          </p:cNvSpPr>
          <p:nvPr>
            <p:ph type="ftr" sz="quarter" idx="11"/>
          </p:nvPr>
        </p:nvSpPr>
        <p:spPr/>
        <p:txBody>
          <a:bodyPr/>
          <a:lstStyle/>
          <a:p>
            <a:endParaRPr dirty="0">
              <a:solidFill>
                <a:srgbClr val="5F5F5F"/>
              </a:solidFill>
            </a:endParaRP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 xmlns:p14="http://schemas.microsoft.com/office/powerpoint/2010/main" val="2075238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p:nvPr>
        </p:nvSpPr>
        <p:spPr>
          <a:xfrm>
            <a:off x="1072183" y="327385"/>
            <a:ext cx="10969924" cy="541860"/>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1072183" y="2029468"/>
            <a:ext cx="10969943" cy="4083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1072183" y="864288"/>
            <a:ext cx="10969943" cy="406400"/>
          </a:xfrm>
        </p:spPr>
        <p:txBody>
          <a:bodyPr>
            <a:noAutofit/>
          </a:bodyPr>
          <a:lstStyle>
            <a:lvl1pPr marL="0" indent="0">
              <a:spcAft>
                <a:spcPts val="0"/>
              </a:spcAft>
              <a:buFontTx/>
              <a:buNone/>
              <a:defRPr sz="2700">
                <a:solidFill>
                  <a:schemeClr val="accent1"/>
                </a:solidFill>
              </a:defRPr>
            </a:lvl1pPr>
            <a:lvl2pPr marL="609493" indent="0">
              <a:buFontTx/>
              <a:buNone/>
              <a:defRPr/>
            </a:lvl2pPr>
            <a:lvl3pPr marL="1218987" indent="0">
              <a:buFontTx/>
              <a:buNone/>
              <a:defRPr/>
            </a:lvl3pPr>
            <a:lvl4pPr marL="1828480" indent="0">
              <a:buFontTx/>
              <a:buNone/>
              <a:defRPr/>
            </a:lvl4pPr>
            <a:lvl5pPr marL="2437973" indent="0">
              <a:buFontTx/>
              <a:buNone/>
              <a:defRPr/>
            </a:lvl5pPr>
          </a:lstStyle>
          <a:p>
            <a:pPr lvl="0"/>
            <a:r>
              <a:rPr lang="en-US" smtClean="0"/>
              <a:t>Click to edit Master text styles</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77103" y="1552221"/>
            <a:ext cx="10544603" cy="4396316"/>
          </a:xfrm>
        </p:spPr>
        <p:txBody>
          <a:bodyPr/>
          <a:lstStyle>
            <a:lvl1pPr>
              <a:defRPr sz="3200"/>
            </a:lvl1pPr>
            <a:lvl2pPr>
              <a:defRPr sz="27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1077104" y="878097"/>
            <a:ext cx="10849323" cy="424921"/>
          </a:xfrm>
        </p:spPr>
        <p:txBody>
          <a:bodyPr/>
          <a:lstStyle>
            <a:lvl1pPr marL="0" indent="0">
              <a:buNone/>
              <a:defRPr sz="3200">
                <a:solidFill>
                  <a:schemeClr val="accent2"/>
                </a:solidFill>
              </a:defRPr>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Subtitle</a:t>
            </a:r>
          </a:p>
        </p:txBody>
      </p:sp>
      <p:sp>
        <p:nvSpPr>
          <p:cNvPr id="5" name="Footer Placeholder 4"/>
          <p:cNvSpPr>
            <a:spLocks noGrp="1"/>
          </p:cNvSpPr>
          <p:nvPr>
            <p:ph type="ftr" sz="quarter" idx="10"/>
          </p:nvPr>
        </p:nvSpPr>
        <p:spPr>
          <a:xfrm>
            <a:off x="8048027" y="6389127"/>
            <a:ext cx="3859795" cy="366183"/>
          </a:xfrm>
          <a:prstGeom prst="rect">
            <a:avLst/>
          </a:prstGeom>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 xmlns:p14="http://schemas.microsoft.com/office/powerpoint/2010/main" val="2795835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endParaRPr dirty="0">
              <a:solidFill>
                <a:srgbClr val="5F5F5F">
                  <a:lumMod val="60000"/>
                  <a:lumOff val="40000"/>
                </a:srgbClr>
              </a:solidFill>
              <a:latin typeface="Calibri"/>
            </a:endParaRPr>
          </a:p>
        </p:txBody>
      </p:sp>
      <p:sp>
        <p:nvSpPr>
          <p:cNvPr id="4" name="Footer Placeholder 3"/>
          <p:cNvSpPr>
            <a:spLocks noGrp="1"/>
          </p:cNvSpPr>
          <p:nvPr>
            <p:ph type="ftr" sz="quarter" idx="11"/>
          </p:nvPr>
        </p:nvSpPr>
        <p:spPr/>
        <p:txBody>
          <a:bodyPr/>
          <a:lstStyle/>
          <a:p>
            <a:r>
              <a:rPr lang="en-US" smtClean="0">
                <a:solidFill>
                  <a:srgbClr val="5F5F5F">
                    <a:lumMod val="60000"/>
                    <a:lumOff val="40000"/>
                  </a:srgbClr>
                </a:solidFill>
                <a:latin typeface="Calibri"/>
              </a:rPr>
              <a:t>Oracle Corporation - Confidential</a:t>
            </a:r>
            <a:endParaRPr dirty="0">
              <a:solidFill>
                <a:srgbClr val="5F5F5F">
                  <a:lumMod val="60000"/>
                  <a:lumOff val="40000"/>
                </a:srgbClr>
              </a:solidFill>
              <a:latin typeface="Calibri"/>
            </a:endParaRP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lumMod val="60000"/>
                    <a:lumOff val="40000"/>
                  </a:srgbClr>
                </a:solidFill>
                <a:latin typeface="Calibri"/>
              </a:rPr>
              <a:pPr/>
              <a:t>‹#›</a:t>
            </a:fld>
            <a:endParaRPr dirty="0">
              <a:solidFill>
                <a:srgbClr val="5F5F5F">
                  <a:lumMod val="60000"/>
                  <a:lumOff val="40000"/>
                </a:srgbClr>
              </a:solidFill>
              <a:latin typeface="Calibri"/>
            </a:endParaRPr>
          </a:p>
        </p:txBody>
      </p:sp>
    </p:spTree>
    <p:extLst>
      <p:ext uri="{BB962C8B-B14F-4D97-AF65-F5344CB8AC3E}">
        <p14:creationId xmlns="" xmlns:p14="http://schemas.microsoft.com/office/powerpoint/2010/main" val="8944009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dirty="0">
              <a:solidFill>
                <a:srgbClr val="5F5F5F"/>
              </a:solidFill>
            </a:endParaRPr>
          </a:p>
        </p:txBody>
      </p:sp>
      <p:sp>
        <p:nvSpPr>
          <p:cNvPr id="5" name="Footer Placeholder 4"/>
          <p:cNvSpPr>
            <a:spLocks noGrp="1"/>
          </p:cNvSpPr>
          <p:nvPr>
            <p:ph type="ftr" sz="quarter" idx="11"/>
          </p:nvPr>
        </p:nvSpPr>
        <p:spPr/>
        <p:txBody>
          <a:bodyPr/>
          <a:lstStyle/>
          <a:p>
            <a:endParaRPr dirty="0">
              <a:solidFill>
                <a:srgbClr val="5F5F5F"/>
              </a:solidFill>
            </a:endParaRP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 xmlns:p14="http://schemas.microsoft.com/office/powerpoint/2010/main" val="33717683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dirty="0">
              <a:solidFill>
                <a:srgbClr val="5F5F5F"/>
              </a:solidFill>
            </a:endParaRPr>
          </a:p>
        </p:txBody>
      </p:sp>
      <p:sp>
        <p:nvSpPr>
          <p:cNvPr id="6" name="Footer Placeholder 5"/>
          <p:cNvSpPr>
            <a:spLocks noGrp="1"/>
          </p:cNvSpPr>
          <p:nvPr>
            <p:ph type="ftr" sz="quarter" idx="11"/>
          </p:nvPr>
        </p:nvSpPr>
        <p:spPr/>
        <p:txBody>
          <a:bodyPr/>
          <a:lstStyle/>
          <a:p>
            <a:endParaRPr dirty="0">
              <a:solidFill>
                <a:srgbClr val="5F5F5F"/>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24281250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dirty="0">
              <a:solidFill>
                <a:srgbClr val="5F5F5F"/>
              </a:solidFill>
            </a:endParaRPr>
          </a:p>
        </p:txBody>
      </p:sp>
      <p:sp>
        <p:nvSpPr>
          <p:cNvPr id="3" name="Footer Placeholder 2"/>
          <p:cNvSpPr>
            <a:spLocks noGrp="1"/>
          </p:cNvSpPr>
          <p:nvPr>
            <p:ph type="ftr" sz="quarter" idx="11"/>
          </p:nvPr>
        </p:nvSpPr>
        <p:spPr/>
        <p:txBody>
          <a:bodyPr/>
          <a:lstStyle/>
          <a:p>
            <a:endParaRPr dirty="0">
              <a:solidFill>
                <a:srgbClr val="5F5F5F"/>
              </a:solidFill>
            </a:endParaRP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 xmlns:p14="http://schemas.microsoft.com/office/powerpoint/2010/main" val="3608229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dirty="0">
              <a:solidFill>
                <a:srgbClr val="5F5F5F"/>
              </a:solidFill>
            </a:endParaRPr>
          </a:p>
        </p:txBody>
      </p:sp>
      <p:sp>
        <p:nvSpPr>
          <p:cNvPr id="3" name="Footer Placeholder 2"/>
          <p:cNvSpPr>
            <a:spLocks noGrp="1"/>
          </p:cNvSpPr>
          <p:nvPr>
            <p:ph type="ftr" sz="quarter" idx="11"/>
          </p:nvPr>
        </p:nvSpPr>
        <p:spPr/>
        <p:txBody>
          <a:bodyPr/>
          <a:lstStyle/>
          <a:p>
            <a:endParaRPr dirty="0">
              <a:solidFill>
                <a:srgbClr val="5F5F5F"/>
              </a:solidFill>
            </a:endParaRP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solidFill>
                  <a:srgbClr val="5F5F5F"/>
                </a:solidFill>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 xmlns:p14="http://schemas.microsoft.com/office/powerpoint/2010/main" val="25978894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dirty="0">
              <a:solidFill>
                <a:srgbClr val="5F5F5F"/>
              </a:solidFill>
            </a:endParaRPr>
          </a:p>
        </p:txBody>
      </p:sp>
      <p:sp>
        <p:nvSpPr>
          <p:cNvPr id="3" name="Footer Placeholder 2"/>
          <p:cNvSpPr>
            <a:spLocks noGrp="1"/>
          </p:cNvSpPr>
          <p:nvPr>
            <p:ph type="ftr" sz="quarter" idx="11"/>
          </p:nvPr>
        </p:nvSpPr>
        <p:spPr/>
        <p:txBody>
          <a:bodyPr/>
          <a:lstStyle/>
          <a:p>
            <a:endParaRPr dirty="0">
              <a:solidFill>
                <a:srgbClr val="5F5F5F"/>
              </a:solidFill>
            </a:endParaRP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grpSp>
        <p:nvGrpSpPr>
          <p:cNvPr id="5" name="Group 3092" descr="&quot;Hardware and Software Engineered to work together&quot; tagline in red and black"/>
          <p:cNvGrpSpPr/>
          <p:nvPr userDrawn="1"/>
        </p:nvGrpSpPr>
        <p:grpSpPr bwMode="gray">
          <a:xfrm>
            <a:off x="3263901" y="2743200"/>
            <a:ext cx="5668962" cy="1081088"/>
            <a:chOff x="3263901" y="1227138"/>
            <a:chExt cx="5668962" cy="1081088"/>
          </a:xfrm>
        </p:grpSpPr>
        <p:sp>
          <p:nvSpPr>
            <p:cNvPr id="8" name="Rectangle 5"/>
            <p:cNvSpPr>
              <a:spLocks noChangeArrowheads="1"/>
            </p:cNvSpPr>
            <p:nvPr/>
          </p:nvSpPr>
          <p:spPr bwMode="gray">
            <a:xfrm>
              <a:off x="3997326" y="1855788"/>
              <a:ext cx="73025" cy="50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9" name="Freeform 6"/>
            <p:cNvSpPr>
              <a:spLocks noEditPoints="1"/>
            </p:cNvSpPr>
            <p:nvPr/>
          </p:nvSpPr>
          <p:spPr bwMode="gray">
            <a:xfrm>
              <a:off x="4835526" y="1362075"/>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2"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0" name="Freeform 7"/>
            <p:cNvSpPr>
              <a:spLocks/>
            </p:cNvSpPr>
            <p:nvPr/>
          </p:nvSpPr>
          <p:spPr bwMode="gray">
            <a:xfrm>
              <a:off x="3263901" y="1236663"/>
              <a:ext cx="288925" cy="434975"/>
            </a:xfrm>
            <a:custGeom>
              <a:avLst/>
              <a:gdLst>
                <a:gd name="T0" fmla="*/ 125 w 182"/>
                <a:gd name="T1" fmla="*/ 110 h 274"/>
                <a:gd name="T2" fmla="*/ 125 w 182"/>
                <a:gd name="T3" fmla="*/ 0 h 274"/>
                <a:gd name="T4" fmla="*/ 182 w 182"/>
                <a:gd name="T5" fmla="*/ 0 h 274"/>
                <a:gd name="T6" fmla="*/ 182 w 182"/>
                <a:gd name="T7" fmla="*/ 274 h 274"/>
                <a:gd name="T8" fmla="*/ 125 w 182"/>
                <a:gd name="T9" fmla="*/ 274 h 274"/>
                <a:gd name="T10" fmla="*/ 125 w 182"/>
                <a:gd name="T11" fmla="*/ 153 h 274"/>
                <a:gd name="T12" fmla="*/ 57 w 182"/>
                <a:gd name="T13" fmla="*/ 153 h 274"/>
                <a:gd name="T14" fmla="*/ 57 w 182"/>
                <a:gd name="T15" fmla="*/ 274 h 274"/>
                <a:gd name="T16" fmla="*/ 0 w 182"/>
                <a:gd name="T17" fmla="*/ 274 h 274"/>
                <a:gd name="T18" fmla="*/ 0 w 182"/>
                <a:gd name="T19" fmla="*/ 0 h 274"/>
                <a:gd name="T20" fmla="*/ 57 w 182"/>
                <a:gd name="T21" fmla="*/ 0 h 274"/>
                <a:gd name="T22" fmla="*/ 57 w 182"/>
                <a:gd name="T23" fmla="*/ 110 h 274"/>
                <a:gd name="T24" fmla="*/ 125 w 182"/>
                <a:gd name="T25" fmla="*/ 11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274">
                  <a:moveTo>
                    <a:pt x="125" y="110"/>
                  </a:moveTo>
                  <a:lnTo>
                    <a:pt x="125" y="0"/>
                  </a:lnTo>
                  <a:lnTo>
                    <a:pt x="182" y="0"/>
                  </a:lnTo>
                  <a:lnTo>
                    <a:pt x="182" y="274"/>
                  </a:lnTo>
                  <a:lnTo>
                    <a:pt x="125" y="274"/>
                  </a:lnTo>
                  <a:lnTo>
                    <a:pt x="125" y="153"/>
                  </a:lnTo>
                  <a:lnTo>
                    <a:pt x="57" y="153"/>
                  </a:lnTo>
                  <a:lnTo>
                    <a:pt x="57" y="274"/>
                  </a:lnTo>
                  <a:lnTo>
                    <a:pt x="0" y="274"/>
                  </a:lnTo>
                  <a:lnTo>
                    <a:pt x="0" y="0"/>
                  </a:lnTo>
                  <a:lnTo>
                    <a:pt x="57" y="0"/>
                  </a:lnTo>
                  <a:lnTo>
                    <a:pt x="57" y="110"/>
                  </a:lnTo>
                  <a:lnTo>
                    <a:pt x="125" y="1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1" name="Freeform 8"/>
            <p:cNvSpPr>
              <a:spLocks noEditPoints="1"/>
            </p:cNvSpPr>
            <p:nvPr/>
          </p:nvSpPr>
          <p:spPr bwMode="gray">
            <a:xfrm>
              <a:off x="3602038" y="1362075"/>
              <a:ext cx="246063" cy="317500"/>
            </a:xfrm>
            <a:custGeom>
              <a:avLst/>
              <a:gdLst>
                <a:gd name="T0" fmla="*/ 29 w 30"/>
                <a:gd name="T1" fmla="*/ 30 h 38"/>
                <a:gd name="T2" fmla="*/ 30 w 30"/>
                <a:gd name="T3" fmla="*/ 37 h 38"/>
                <a:gd name="T4" fmla="*/ 20 w 30"/>
                <a:gd name="T5" fmla="*/ 37 h 38"/>
                <a:gd name="T6" fmla="*/ 20 w 30"/>
                <a:gd name="T7" fmla="*/ 32 h 38"/>
                <a:gd name="T8" fmla="*/ 19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4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19" y="32"/>
                    <a:pt x="19" y="32"/>
                    <a:pt x="19"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2" name="Freeform 9"/>
            <p:cNvSpPr>
              <a:spLocks/>
            </p:cNvSpPr>
            <p:nvPr/>
          </p:nvSpPr>
          <p:spPr bwMode="gray">
            <a:xfrm>
              <a:off x="3897313" y="1362075"/>
              <a:ext cx="165100" cy="309563"/>
            </a:xfrm>
            <a:custGeom>
              <a:avLst/>
              <a:gdLst>
                <a:gd name="T0" fmla="*/ 10 w 20"/>
                <a:gd name="T1" fmla="*/ 0 h 37"/>
                <a:gd name="T2" fmla="*/ 10 w 20"/>
                <a:gd name="T3" fmla="*/ 5 h 37"/>
                <a:gd name="T4" fmla="*/ 10 w 20"/>
                <a:gd name="T5" fmla="*/ 5 h 37"/>
                <a:gd name="T6" fmla="*/ 20 w 20"/>
                <a:gd name="T7" fmla="*/ 0 h 37"/>
                <a:gd name="T8" fmla="*/ 20 w 20"/>
                <a:gd name="T9" fmla="*/ 9 h 37"/>
                <a:gd name="T10" fmla="*/ 10 w 20"/>
                <a:gd name="T11" fmla="*/ 17 h 37"/>
                <a:gd name="T12" fmla="*/ 10 w 20"/>
                <a:gd name="T13" fmla="*/ 37 h 37"/>
                <a:gd name="T14" fmla="*/ 0 w 20"/>
                <a:gd name="T15" fmla="*/ 37 h 37"/>
                <a:gd name="T16" fmla="*/ 0 w 20"/>
                <a:gd name="T17" fmla="*/ 0 h 37"/>
                <a:gd name="T18" fmla="*/ 10 w 20"/>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7">
                  <a:moveTo>
                    <a:pt x="10" y="0"/>
                  </a:moveTo>
                  <a:cubicBezTo>
                    <a:pt x="10" y="5"/>
                    <a:pt x="10" y="5"/>
                    <a:pt x="10" y="5"/>
                  </a:cubicBezTo>
                  <a:cubicBezTo>
                    <a:pt x="10" y="5"/>
                    <a:pt x="10" y="5"/>
                    <a:pt x="10" y="5"/>
                  </a:cubicBezTo>
                  <a:cubicBezTo>
                    <a:pt x="12" y="1"/>
                    <a:pt x="15" y="0"/>
                    <a:pt x="20" y="0"/>
                  </a:cubicBezTo>
                  <a:cubicBezTo>
                    <a:pt x="20" y="9"/>
                    <a:pt x="20" y="9"/>
                    <a:pt x="20" y="9"/>
                  </a:cubicBezTo>
                  <a:cubicBezTo>
                    <a:pt x="11"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3" name="Freeform 10"/>
            <p:cNvSpPr>
              <a:spLocks/>
            </p:cNvSpPr>
            <p:nvPr/>
          </p:nvSpPr>
          <p:spPr bwMode="gray">
            <a:xfrm>
              <a:off x="4367213" y="1362075"/>
              <a:ext cx="444500" cy="309563"/>
            </a:xfrm>
            <a:custGeom>
              <a:avLst/>
              <a:gdLst>
                <a:gd name="T0" fmla="*/ 0 w 280"/>
                <a:gd name="T1" fmla="*/ 0 h 195"/>
                <a:gd name="T2" fmla="*/ 52 w 280"/>
                <a:gd name="T3" fmla="*/ 0 h 195"/>
                <a:gd name="T4" fmla="*/ 77 w 280"/>
                <a:gd name="T5" fmla="*/ 148 h 195"/>
                <a:gd name="T6" fmla="*/ 77 w 280"/>
                <a:gd name="T7" fmla="*/ 148 h 195"/>
                <a:gd name="T8" fmla="*/ 114 w 280"/>
                <a:gd name="T9" fmla="*/ 0 h 195"/>
                <a:gd name="T10" fmla="*/ 171 w 280"/>
                <a:gd name="T11" fmla="*/ 0 h 195"/>
                <a:gd name="T12" fmla="*/ 202 w 280"/>
                <a:gd name="T13" fmla="*/ 148 h 195"/>
                <a:gd name="T14" fmla="*/ 202 w 280"/>
                <a:gd name="T15" fmla="*/ 148 h 195"/>
                <a:gd name="T16" fmla="*/ 233 w 280"/>
                <a:gd name="T17" fmla="*/ 0 h 195"/>
                <a:gd name="T18" fmla="*/ 280 w 280"/>
                <a:gd name="T19" fmla="*/ 0 h 195"/>
                <a:gd name="T20" fmla="*/ 233 w 280"/>
                <a:gd name="T21" fmla="*/ 195 h 195"/>
                <a:gd name="T22" fmla="*/ 176 w 280"/>
                <a:gd name="T23" fmla="*/ 195 h 195"/>
                <a:gd name="T24" fmla="*/ 140 w 280"/>
                <a:gd name="T25" fmla="*/ 63 h 195"/>
                <a:gd name="T26" fmla="*/ 140 w 280"/>
                <a:gd name="T27" fmla="*/ 63 h 195"/>
                <a:gd name="T28" fmla="*/ 103 w 280"/>
                <a:gd name="T29" fmla="*/ 195 h 195"/>
                <a:gd name="T30" fmla="*/ 46 w 280"/>
                <a:gd name="T31" fmla="*/ 195 h 195"/>
                <a:gd name="T32" fmla="*/ 0 w 280"/>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195">
                  <a:moveTo>
                    <a:pt x="0" y="0"/>
                  </a:moveTo>
                  <a:lnTo>
                    <a:pt x="52" y="0"/>
                  </a:lnTo>
                  <a:lnTo>
                    <a:pt x="77" y="148"/>
                  </a:lnTo>
                  <a:lnTo>
                    <a:pt x="77" y="148"/>
                  </a:lnTo>
                  <a:lnTo>
                    <a:pt x="114" y="0"/>
                  </a:lnTo>
                  <a:lnTo>
                    <a:pt x="171" y="0"/>
                  </a:lnTo>
                  <a:lnTo>
                    <a:pt x="202" y="148"/>
                  </a:lnTo>
                  <a:lnTo>
                    <a:pt x="202" y="148"/>
                  </a:lnTo>
                  <a:lnTo>
                    <a:pt x="233" y="0"/>
                  </a:lnTo>
                  <a:lnTo>
                    <a:pt x="280" y="0"/>
                  </a:lnTo>
                  <a:lnTo>
                    <a:pt x="233" y="195"/>
                  </a:lnTo>
                  <a:lnTo>
                    <a:pt x="176" y="195"/>
                  </a:lnTo>
                  <a:lnTo>
                    <a:pt x="140" y="63"/>
                  </a:lnTo>
                  <a:lnTo>
                    <a:pt x="140" y="63"/>
                  </a:lnTo>
                  <a:lnTo>
                    <a:pt x="103" y="195"/>
                  </a:lnTo>
                  <a:lnTo>
                    <a:pt x="46" y="1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4" name="Freeform 11"/>
            <p:cNvSpPr>
              <a:spLocks/>
            </p:cNvSpPr>
            <p:nvPr/>
          </p:nvSpPr>
          <p:spPr bwMode="gray">
            <a:xfrm>
              <a:off x="5132388" y="1362075"/>
              <a:ext cx="155575" cy="309563"/>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5" name="Freeform 12"/>
            <p:cNvSpPr>
              <a:spLocks noEditPoints="1"/>
            </p:cNvSpPr>
            <p:nvPr/>
          </p:nvSpPr>
          <p:spPr bwMode="gray">
            <a:xfrm>
              <a:off x="5321301" y="1362075"/>
              <a:ext cx="246063"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6" name="Freeform 13"/>
            <p:cNvSpPr>
              <a:spLocks noEditPoints="1"/>
            </p:cNvSpPr>
            <p:nvPr/>
          </p:nvSpPr>
          <p:spPr bwMode="gray">
            <a:xfrm>
              <a:off x="5748338" y="1362075"/>
              <a:ext cx="247650" cy="317500"/>
            </a:xfrm>
            <a:custGeom>
              <a:avLst/>
              <a:gdLst>
                <a:gd name="T0" fmla="*/ 29 w 30"/>
                <a:gd name="T1" fmla="*/ 30 h 38"/>
                <a:gd name="T2" fmla="*/ 30 w 30"/>
                <a:gd name="T3" fmla="*/ 37 h 38"/>
                <a:gd name="T4" fmla="*/ 20 w 30"/>
                <a:gd name="T5" fmla="*/ 37 h 38"/>
                <a:gd name="T6" fmla="*/ 20 w 30"/>
                <a:gd name="T7" fmla="*/ 32 h 38"/>
                <a:gd name="T8" fmla="*/ 20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5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20" y="32"/>
                    <a:pt x="20" y="32"/>
                    <a:pt x="20"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3" y="4"/>
                    <a:pt x="5" y="2"/>
                  </a:cubicBezTo>
                  <a:cubicBezTo>
                    <a:pt x="7" y="0"/>
                    <a:pt x="11" y="0"/>
                    <a:pt x="15" y="0"/>
                  </a:cubicBezTo>
                  <a:cubicBezTo>
                    <a:pt x="28"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7" name="Freeform 14"/>
            <p:cNvSpPr>
              <a:spLocks/>
            </p:cNvSpPr>
            <p:nvPr/>
          </p:nvSpPr>
          <p:spPr bwMode="gray">
            <a:xfrm>
              <a:off x="6045201" y="1362075"/>
              <a:ext cx="230188" cy="309563"/>
            </a:xfrm>
            <a:custGeom>
              <a:avLst/>
              <a:gdLst>
                <a:gd name="T0" fmla="*/ 11 w 28"/>
                <a:gd name="T1" fmla="*/ 4 h 37"/>
                <a:gd name="T2" fmla="*/ 11 w 28"/>
                <a:gd name="T3" fmla="*/ 4 h 37"/>
                <a:gd name="T4" fmla="*/ 14 w 28"/>
                <a:gd name="T5" fmla="*/ 1 h 37"/>
                <a:gd name="T6" fmla="*/ 19 w 28"/>
                <a:gd name="T7" fmla="*/ 0 h 37"/>
                <a:gd name="T8" fmla="*/ 28 w 28"/>
                <a:gd name="T9" fmla="*/ 8 h 37"/>
                <a:gd name="T10" fmla="*/ 28 w 28"/>
                <a:gd name="T11" fmla="*/ 37 h 37"/>
                <a:gd name="T12" fmla="*/ 18 w 28"/>
                <a:gd name="T13" fmla="*/ 37 h 37"/>
                <a:gd name="T14" fmla="*/ 18 w 28"/>
                <a:gd name="T15" fmla="*/ 12 h 37"/>
                <a:gd name="T16" fmla="*/ 14 w 28"/>
                <a:gd name="T17" fmla="*/ 6 h 37"/>
                <a:gd name="T18" fmla="*/ 11 w 28"/>
                <a:gd name="T19" fmla="*/ 12 h 37"/>
                <a:gd name="T20" fmla="*/ 11 w 28"/>
                <a:gd name="T21" fmla="*/ 37 h 37"/>
                <a:gd name="T22" fmla="*/ 0 w 28"/>
                <a:gd name="T23" fmla="*/ 37 h 37"/>
                <a:gd name="T24" fmla="*/ 0 w 28"/>
                <a:gd name="T25" fmla="*/ 0 h 37"/>
                <a:gd name="T26" fmla="*/ 11 w 28"/>
                <a:gd name="T27" fmla="*/ 0 h 37"/>
                <a:gd name="T28" fmla="*/ 11 w 28"/>
                <a:gd name="T2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11" y="4"/>
                  </a:moveTo>
                  <a:cubicBezTo>
                    <a:pt x="11" y="4"/>
                    <a:pt x="11" y="4"/>
                    <a:pt x="11" y="4"/>
                  </a:cubicBezTo>
                  <a:cubicBezTo>
                    <a:pt x="12" y="2"/>
                    <a:pt x="13" y="1"/>
                    <a:pt x="14" y="1"/>
                  </a:cubicBezTo>
                  <a:cubicBezTo>
                    <a:pt x="16" y="0"/>
                    <a:pt x="17" y="0"/>
                    <a:pt x="19" y="0"/>
                  </a:cubicBezTo>
                  <a:cubicBezTo>
                    <a:pt x="24" y="0"/>
                    <a:pt x="28" y="2"/>
                    <a:pt x="28" y="8"/>
                  </a:cubicBezTo>
                  <a:cubicBezTo>
                    <a:pt x="28" y="37"/>
                    <a:pt x="28" y="37"/>
                    <a:pt x="28" y="37"/>
                  </a:cubicBezTo>
                  <a:cubicBezTo>
                    <a:pt x="18" y="37"/>
                    <a:pt x="18" y="37"/>
                    <a:pt x="18" y="37"/>
                  </a:cubicBezTo>
                  <a:cubicBezTo>
                    <a:pt x="18" y="12"/>
                    <a:pt x="18" y="12"/>
                    <a:pt x="18" y="12"/>
                  </a:cubicBezTo>
                  <a:cubicBezTo>
                    <a:pt x="18" y="8"/>
                    <a:pt x="18" y="6"/>
                    <a:pt x="14" y="6"/>
                  </a:cubicBezTo>
                  <a:cubicBezTo>
                    <a:pt x="11" y="6"/>
                    <a:pt x="11" y="8"/>
                    <a:pt x="11" y="12"/>
                  </a:cubicBezTo>
                  <a:cubicBezTo>
                    <a:pt x="11" y="37"/>
                    <a:pt x="11" y="37"/>
                    <a:pt x="11" y="37"/>
                  </a:cubicBezTo>
                  <a:cubicBezTo>
                    <a:pt x="0" y="37"/>
                    <a:pt x="0" y="37"/>
                    <a:pt x="0" y="37"/>
                  </a:cubicBezTo>
                  <a:cubicBezTo>
                    <a:pt x="0" y="0"/>
                    <a:pt x="0" y="0"/>
                    <a:pt x="0" y="0"/>
                  </a:cubicBezTo>
                  <a:cubicBezTo>
                    <a:pt x="11" y="0"/>
                    <a:pt x="11" y="0"/>
                    <a:pt x="11" y="0"/>
                  </a:cubicBezTo>
                  <a:lnTo>
                    <a:pt x="11" y="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8" name="Freeform 15"/>
            <p:cNvSpPr>
              <a:spLocks noEditPoints="1"/>
            </p:cNvSpPr>
            <p:nvPr/>
          </p:nvSpPr>
          <p:spPr bwMode="gray">
            <a:xfrm>
              <a:off x="6332538" y="1236663"/>
              <a:ext cx="239713" cy="442913"/>
            </a:xfrm>
            <a:custGeom>
              <a:avLst/>
              <a:gdLst>
                <a:gd name="T0" fmla="*/ 19 w 29"/>
                <a:gd name="T1" fmla="*/ 52 h 53"/>
                <a:gd name="T2" fmla="*/ 19 w 29"/>
                <a:gd name="T3" fmla="*/ 48 h 53"/>
                <a:gd name="T4" fmla="*/ 19 w 29"/>
                <a:gd name="T5" fmla="*/ 48 h 53"/>
                <a:gd name="T6" fmla="*/ 10 w 29"/>
                <a:gd name="T7" fmla="*/ 53 h 53"/>
                <a:gd name="T8" fmla="*/ 0 w 29"/>
                <a:gd name="T9" fmla="*/ 33 h 53"/>
                <a:gd name="T10" fmla="*/ 10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19 w 29"/>
                <a:gd name="T23" fmla="*/ 52 h 53"/>
                <a:gd name="T24" fmla="*/ 19 w 29"/>
                <a:gd name="T25" fmla="*/ 33 h 53"/>
                <a:gd name="T26" fmla="*/ 15 w 29"/>
                <a:gd name="T27" fmla="*/ 21 h 53"/>
                <a:gd name="T28" fmla="*/ 10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19" y="52"/>
                  </a:moveTo>
                  <a:cubicBezTo>
                    <a:pt x="19" y="48"/>
                    <a:pt x="19" y="48"/>
                    <a:pt x="19" y="48"/>
                  </a:cubicBezTo>
                  <a:cubicBezTo>
                    <a:pt x="19" y="48"/>
                    <a:pt x="19" y="48"/>
                    <a:pt x="19" y="48"/>
                  </a:cubicBezTo>
                  <a:cubicBezTo>
                    <a:pt x="17" y="51"/>
                    <a:pt x="14" y="53"/>
                    <a:pt x="10" y="53"/>
                  </a:cubicBezTo>
                  <a:cubicBezTo>
                    <a:pt x="0" y="53"/>
                    <a:pt x="0" y="41"/>
                    <a:pt x="0" y="33"/>
                  </a:cubicBezTo>
                  <a:cubicBezTo>
                    <a:pt x="0" y="26"/>
                    <a:pt x="0" y="15"/>
                    <a:pt x="10" y="15"/>
                  </a:cubicBezTo>
                  <a:cubicBezTo>
                    <a:pt x="14" y="15"/>
                    <a:pt x="16" y="16"/>
                    <a:pt x="19" y="19"/>
                  </a:cubicBezTo>
                  <a:cubicBezTo>
                    <a:pt x="19" y="19"/>
                    <a:pt x="19" y="19"/>
                    <a:pt x="19" y="19"/>
                  </a:cubicBezTo>
                  <a:cubicBezTo>
                    <a:pt x="19" y="0"/>
                    <a:pt x="19" y="0"/>
                    <a:pt x="19" y="0"/>
                  </a:cubicBezTo>
                  <a:cubicBezTo>
                    <a:pt x="29" y="0"/>
                    <a:pt x="29" y="0"/>
                    <a:pt x="29" y="0"/>
                  </a:cubicBezTo>
                  <a:cubicBezTo>
                    <a:pt x="29" y="52"/>
                    <a:pt x="29" y="52"/>
                    <a:pt x="29" y="52"/>
                  </a:cubicBezTo>
                  <a:lnTo>
                    <a:pt x="19" y="52"/>
                  </a:lnTo>
                  <a:close/>
                  <a:moveTo>
                    <a:pt x="19" y="33"/>
                  </a:moveTo>
                  <a:cubicBezTo>
                    <a:pt x="19" y="26"/>
                    <a:pt x="19" y="21"/>
                    <a:pt x="15" y="21"/>
                  </a:cubicBezTo>
                  <a:cubicBezTo>
                    <a:pt x="10" y="21"/>
                    <a:pt x="10" y="26"/>
                    <a:pt x="10" y="33"/>
                  </a:cubicBezTo>
                  <a:cubicBezTo>
                    <a:pt x="10" y="43"/>
                    <a:pt x="11" y="46"/>
                    <a:pt x="15" y="46"/>
                  </a:cubicBezTo>
                  <a:cubicBezTo>
                    <a:pt x="18" y="46"/>
                    <a:pt x="19" y="43"/>
                    <a:pt x="19"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9" name="Freeform 16"/>
            <p:cNvSpPr>
              <a:spLocks noEditPoints="1"/>
            </p:cNvSpPr>
            <p:nvPr/>
          </p:nvSpPr>
          <p:spPr bwMode="gray">
            <a:xfrm>
              <a:off x="4087813" y="1236663"/>
              <a:ext cx="238125" cy="442913"/>
            </a:xfrm>
            <a:custGeom>
              <a:avLst/>
              <a:gdLst>
                <a:gd name="T0" fmla="*/ 20 w 29"/>
                <a:gd name="T1" fmla="*/ 52 h 53"/>
                <a:gd name="T2" fmla="*/ 20 w 29"/>
                <a:gd name="T3" fmla="*/ 48 h 53"/>
                <a:gd name="T4" fmla="*/ 19 w 29"/>
                <a:gd name="T5" fmla="*/ 48 h 53"/>
                <a:gd name="T6" fmla="*/ 11 w 29"/>
                <a:gd name="T7" fmla="*/ 53 h 53"/>
                <a:gd name="T8" fmla="*/ 1 w 29"/>
                <a:gd name="T9" fmla="*/ 33 h 53"/>
                <a:gd name="T10" fmla="*/ 11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20 w 29"/>
                <a:gd name="T23" fmla="*/ 52 h 53"/>
                <a:gd name="T24" fmla="*/ 19 w 29"/>
                <a:gd name="T25" fmla="*/ 33 h 53"/>
                <a:gd name="T26" fmla="*/ 15 w 29"/>
                <a:gd name="T27" fmla="*/ 21 h 53"/>
                <a:gd name="T28" fmla="*/ 11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20" y="52"/>
                  </a:moveTo>
                  <a:cubicBezTo>
                    <a:pt x="20" y="48"/>
                    <a:pt x="20" y="48"/>
                    <a:pt x="20" y="48"/>
                  </a:cubicBezTo>
                  <a:cubicBezTo>
                    <a:pt x="19" y="48"/>
                    <a:pt x="19" y="48"/>
                    <a:pt x="19" y="48"/>
                  </a:cubicBezTo>
                  <a:cubicBezTo>
                    <a:pt x="18" y="51"/>
                    <a:pt x="15" y="53"/>
                    <a:pt x="11" y="53"/>
                  </a:cubicBezTo>
                  <a:cubicBezTo>
                    <a:pt x="0" y="53"/>
                    <a:pt x="1" y="41"/>
                    <a:pt x="1" y="33"/>
                  </a:cubicBezTo>
                  <a:cubicBezTo>
                    <a:pt x="1" y="26"/>
                    <a:pt x="0" y="15"/>
                    <a:pt x="11" y="15"/>
                  </a:cubicBezTo>
                  <a:cubicBezTo>
                    <a:pt x="14" y="15"/>
                    <a:pt x="17" y="16"/>
                    <a:pt x="19" y="19"/>
                  </a:cubicBezTo>
                  <a:cubicBezTo>
                    <a:pt x="19" y="19"/>
                    <a:pt x="19" y="19"/>
                    <a:pt x="19" y="19"/>
                  </a:cubicBezTo>
                  <a:cubicBezTo>
                    <a:pt x="19" y="0"/>
                    <a:pt x="19" y="0"/>
                    <a:pt x="19" y="0"/>
                  </a:cubicBezTo>
                  <a:cubicBezTo>
                    <a:pt x="29" y="0"/>
                    <a:pt x="29" y="0"/>
                    <a:pt x="29" y="0"/>
                  </a:cubicBezTo>
                  <a:cubicBezTo>
                    <a:pt x="29" y="52"/>
                    <a:pt x="29" y="52"/>
                    <a:pt x="29" y="52"/>
                  </a:cubicBezTo>
                  <a:lnTo>
                    <a:pt x="20" y="52"/>
                  </a:lnTo>
                  <a:close/>
                  <a:moveTo>
                    <a:pt x="19" y="33"/>
                  </a:moveTo>
                  <a:cubicBezTo>
                    <a:pt x="19" y="26"/>
                    <a:pt x="19" y="21"/>
                    <a:pt x="15" y="21"/>
                  </a:cubicBezTo>
                  <a:cubicBezTo>
                    <a:pt x="11" y="21"/>
                    <a:pt x="11" y="26"/>
                    <a:pt x="11" y="33"/>
                  </a:cubicBezTo>
                  <a:cubicBezTo>
                    <a:pt x="11" y="43"/>
                    <a:pt x="11" y="46"/>
                    <a:pt x="15" y="46"/>
                  </a:cubicBezTo>
                  <a:cubicBezTo>
                    <a:pt x="18" y="46"/>
                    <a:pt x="19" y="43"/>
                    <a:pt x="19"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0" name="Freeform 17"/>
            <p:cNvSpPr>
              <a:spLocks/>
            </p:cNvSpPr>
            <p:nvPr/>
          </p:nvSpPr>
          <p:spPr bwMode="gray">
            <a:xfrm>
              <a:off x="6761163" y="1227138"/>
              <a:ext cx="279400" cy="452438"/>
            </a:xfrm>
            <a:custGeom>
              <a:avLst/>
              <a:gdLst>
                <a:gd name="T0" fmla="*/ 16 w 34"/>
                <a:gd name="T1" fmla="*/ 54 h 54"/>
                <a:gd name="T2" fmla="*/ 1 w 34"/>
                <a:gd name="T3" fmla="*/ 37 h 54"/>
                <a:gd name="T4" fmla="*/ 11 w 34"/>
                <a:gd name="T5" fmla="*/ 37 h 54"/>
                <a:gd name="T6" fmla="*/ 18 w 34"/>
                <a:gd name="T7" fmla="*/ 46 h 54"/>
                <a:gd name="T8" fmla="*/ 23 w 34"/>
                <a:gd name="T9" fmla="*/ 40 h 54"/>
                <a:gd name="T10" fmla="*/ 1 w 34"/>
                <a:gd name="T11" fmla="*/ 14 h 54"/>
                <a:gd name="T12" fmla="*/ 18 w 34"/>
                <a:gd name="T13" fmla="*/ 0 h 54"/>
                <a:gd name="T14" fmla="*/ 34 w 34"/>
                <a:gd name="T15" fmla="*/ 15 h 54"/>
                <a:gd name="T16" fmla="*/ 23 w 34"/>
                <a:gd name="T17" fmla="*/ 15 h 54"/>
                <a:gd name="T18" fmla="*/ 18 w 34"/>
                <a:gd name="T19" fmla="*/ 8 h 54"/>
                <a:gd name="T20" fmla="*/ 12 w 34"/>
                <a:gd name="T21" fmla="*/ 13 h 54"/>
                <a:gd name="T22" fmla="*/ 34 w 34"/>
                <a:gd name="T23" fmla="*/ 39 h 54"/>
                <a:gd name="T24" fmla="*/ 16 w 34"/>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4">
                  <a:moveTo>
                    <a:pt x="16" y="54"/>
                  </a:moveTo>
                  <a:cubicBezTo>
                    <a:pt x="2" y="54"/>
                    <a:pt x="0" y="46"/>
                    <a:pt x="1" y="37"/>
                  </a:cubicBezTo>
                  <a:cubicBezTo>
                    <a:pt x="11" y="37"/>
                    <a:pt x="11" y="37"/>
                    <a:pt x="11" y="37"/>
                  </a:cubicBezTo>
                  <a:cubicBezTo>
                    <a:pt x="11" y="42"/>
                    <a:pt x="12" y="46"/>
                    <a:pt x="18" y="46"/>
                  </a:cubicBezTo>
                  <a:cubicBezTo>
                    <a:pt x="21" y="46"/>
                    <a:pt x="23" y="44"/>
                    <a:pt x="23" y="40"/>
                  </a:cubicBezTo>
                  <a:cubicBezTo>
                    <a:pt x="23" y="31"/>
                    <a:pt x="1" y="30"/>
                    <a:pt x="1" y="14"/>
                  </a:cubicBezTo>
                  <a:cubicBezTo>
                    <a:pt x="1" y="6"/>
                    <a:pt x="5" y="0"/>
                    <a:pt x="18" y="0"/>
                  </a:cubicBezTo>
                  <a:cubicBezTo>
                    <a:pt x="29" y="0"/>
                    <a:pt x="34" y="4"/>
                    <a:pt x="34" y="15"/>
                  </a:cubicBezTo>
                  <a:cubicBezTo>
                    <a:pt x="23" y="15"/>
                    <a:pt x="23" y="15"/>
                    <a:pt x="23" y="15"/>
                  </a:cubicBezTo>
                  <a:cubicBezTo>
                    <a:pt x="23" y="12"/>
                    <a:pt x="22" y="8"/>
                    <a:pt x="18" y="8"/>
                  </a:cubicBezTo>
                  <a:cubicBezTo>
                    <a:pt x="14" y="8"/>
                    <a:pt x="12" y="9"/>
                    <a:pt x="12" y="13"/>
                  </a:cubicBezTo>
                  <a:cubicBezTo>
                    <a:pt x="12" y="23"/>
                    <a:pt x="34" y="22"/>
                    <a:pt x="34" y="39"/>
                  </a:cubicBezTo>
                  <a:cubicBezTo>
                    <a:pt x="34" y="52"/>
                    <a:pt x="24" y="54"/>
                    <a:pt x="16" y="5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1" name="Freeform 18"/>
            <p:cNvSpPr>
              <a:spLocks noEditPoints="1"/>
            </p:cNvSpPr>
            <p:nvPr/>
          </p:nvSpPr>
          <p:spPr bwMode="gray">
            <a:xfrm>
              <a:off x="7081838" y="1362075"/>
              <a:ext cx="238125" cy="317500"/>
            </a:xfrm>
            <a:custGeom>
              <a:avLst/>
              <a:gdLst>
                <a:gd name="T0" fmla="*/ 0 w 29"/>
                <a:gd name="T1" fmla="*/ 18 h 38"/>
                <a:gd name="T2" fmla="*/ 15 w 29"/>
                <a:gd name="T3" fmla="*/ 0 h 38"/>
                <a:gd name="T4" fmla="*/ 29 w 29"/>
                <a:gd name="T5" fmla="*/ 18 h 38"/>
                <a:gd name="T6" fmla="*/ 15 w 29"/>
                <a:gd name="T7" fmla="*/ 38 h 38"/>
                <a:gd name="T8" fmla="*/ 0 w 29"/>
                <a:gd name="T9" fmla="*/ 18 h 38"/>
                <a:gd name="T10" fmla="*/ 19 w 29"/>
                <a:gd name="T11" fmla="*/ 18 h 38"/>
                <a:gd name="T12" fmla="*/ 15 w 29"/>
                <a:gd name="T13" fmla="*/ 6 h 38"/>
                <a:gd name="T14" fmla="*/ 10 w 29"/>
                <a:gd name="T15" fmla="*/ 18 h 38"/>
                <a:gd name="T16" fmla="*/ 15 w 29"/>
                <a:gd name="T17" fmla="*/ 31 h 38"/>
                <a:gd name="T18" fmla="*/ 19 w 29"/>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8">
                  <a:moveTo>
                    <a:pt x="0" y="18"/>
                  </a:moveTo>
                  <a:cubicBezTo>
                    <a:pt x="0" y="8"/>
                    <a:pt x="1" y="0"/>
                    <a:pt x="15" y="0"/>
                  </a:cubicBezTo>
                  <a:cubicBezTo>
                    <a:pt x="28" y="0"/>
                    <a:pt x="29" y="8"/>
                    <a:pt x="29" y="18"/>
                  </a:cubicBezTo>
                  <a:cubicBezTo>
                    <a:pt x="29" y="30"/>
                    <a:pt x="28" y="38"/>
                    <a:pt x="15" y="38"/>
                  </a:cubicBezTo>
                  <a:cubicBezTo>
                    <a:pt x="1" y="38"/>
                    <a:pt x="0" y="30"/>
                    <a:pt x="0" y="18"/>
                  </a:cubicBezTo>
                  <a:close/>
                  <a:moveTo>
                    <a:pt x="19" y="18"/>
                  </a:moveTo>
                  <a:cubicBezTo>
                    <a:pt x="19" y="10"/>
                    <a:pt x="19" y="6"/>
                    <a:pt x="15" y="6"/>
                  </a:cubicBezTo>
                  <a:cubicBezTo>
                    <a:pt x="10" y="6"/>
                    <a:pt x="10" y="10"/>
                    <a:pt x="10" y="18"/>
                  </a:cubicBezTo>
                  <a:cubicBezTo>
                    <a:pt x="10" y="29"/>
                    <a:pt x="11" y="31"/>
                    <a:pt x="15" y="31"/>
                  </a:cubicBezTo>
                  <a:cubicBezTo>
                    <a:pt x="18" y="31"/>
                    <a:pt x="19" y="29"/>
                    <a:pt x="19" y="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2" name="Freeform 19"/>
            <p:cNvSpPr>
              <a:spLocks/>
            </p:cNvSpPr>
            <p:nvPr/>
          </p:nvSpPr>
          <p:spPr bwMode="gray">
            <a:xfrm>
              <a:off x="7345363" y="1227138"/>
              <a:ext cx="163513" cy="444500"/>
            </a:xfrm>
            <a:custGeom>
              <a:avLst/>
              <a:gdLst>
                <a:gd name="T0" fmla="*/ 20 w 20"/>
                <a:gd name="T1" fmla="*/ 7 h 53"/>
                <a:gd name="T2" fmla="*/ 15 w 20"/>
                <a:gd name="T3" fmla="*/ 12 h 53"/>
                <a:gd name="T4" fmla="*/ 15 w 20"/>
                <a:gd name="T5" fmla="*/ 16 h 53"/>
                <a:gd name="T6" fmla="*/ 19 w 20"/>
                <a:gd name="T7" fmla="*/ 16 h 53"/>
                <a:gd name="T8" fmla="*/ 19 w 20"/>
                <a:gd name="T9" fmla="*/ 23 h 53"/>
                <a:gd name="T10" fmla="*/ 15 w 20"/>
                <a:gd name="T11" fmla="*/ 23 h 53"/>
                <a:gd name="T12" fmla="*/ 15 w 20"/>
                <a:gd name="T13" fmla="*/ 53 h 53"/>
                <a:gd name="T14" fmla="*/ 4 w 20"/>
                <a:gd name="T15" fmla="*/ 53 h 53"/>
                <a:gd name="T16" fmla="*/ 4 w 20"/>
                <a:gd name="T17" fmla="*/ 23 h 53"/>
                <a:gd name="T18" fmla="*/ 0 w 20"/>
                <a:gd name="T19" fmla="*/ 23 h 53"/>
                <a:gd name="T20" fmla="*/ 0 w 20"/>
                <a:gd name="T21" fmla="*/ 16 h 53"/>
                <a:gd name="T22" fmla="*/ 5 w 20"/>
                <a:gd name="T23" fmla="*/ 16 h 53"/>
                <a:gd name="T24" fmla="*/ 16 w 20"/>
                <a:gd name="T25" fmla="*/ 0 h 53"/>
                <a:gd name="T26" fmla="*/ 20 w 20"/>
                <a:gd name="T27" fmla="*/ 0 h 53"/>
                <a:gd name="T28" fmla="*/ 20 w 20"/>
                <a:gd name="T29"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53">
                  <a:moveTo>
                    <a:pt x="20" y="7"/>
                  </a:moveTo>
                  <a:cubicBezTo>
                    <a:pt x="16" y="7"/>
                    <a:pt x="15" y="8"/>
                    <a:pt x="15" y="12"/>
                  </a:cubicBezTo>
                  <a:cubicBezTo>
                    <a:pt x="15" y="16"/>
                    <a:pt x="15" y="16"/>
                    <a:pt x="15" y="16"/>
                  </a:cubicBezTo>
                  <a:cubicBezTo>
                    <a:pt x="19" y="16"/>
                    <a:pt x="19" y="16"/>
                    <a:pt x="19" y="16"/>
                  </a:cubicBezTo>
                  <a:cubicBezTo>
                    <a:pt x="19" y="23"/>
                    <a:pt x="19" y="23"/>
                    <a:pt x="19" y="23"/>
                  </a:cubicBezTo>
                  <a:cubicBezTo>
                    <a:pt x="15" y="23"/>
                    <a:pt x="15" y="23"/>
                    <a:pt x="15" y="23"/>
                  </a:cubicBezTo>
                  <a:cubicBezTo>
                    <a:pt x="15" y="53"/>
                    <a:pt x="15" y="53"/>
                    <a:pt x="15" y="53"/>
                  </a:cubicBezTo>
                  <a:cubicBezTo>
                    <a:pt x="4" y="53"/>
                    <a:pt x="4" y="53"/>
                    <a:pt x="4" y="53"/>
                  </a:cubicBezTo>
                  <a:cubicBezTo>
                    <a:pt x="4" y="23"/>
                    <a:pt x="4" y="23"/>
                    <a:pt x="4" y="23"/>
                  </a:cubicBezTo>
                  <a:cubicBezTo>
                    <a:pt x="0" y="23"/>
                    <a:pt x="0" y="23"/>
                    <a:pt x="0" y="23"/>
                  </a:cubicBezTo>
                  <a:cubicBezTo>
                    <a:pt x="0" y="16"/>
                    <a:pt x="0" y="16"/>
                    <a:pt x="0" y="16"/>
                  </a:cubicBezTo>
                  <a:cubicBezTo>
                    <a:pt x="5" y="16"/>
                    <a:pt x="5" y="16"/>
                    <a:pt x="5" y="16"/>
                  </a:cubicBezTo>
                  <a:cubicBezTo>
                    <a:pt x="4" y="6"/>
                    <a:pt x="4" y="0"/>
                    <a:pt x="16" y="0"/>
                  </a:cubicBezTo>
                  <a:cubicBezTo>
                    <a:pt x="17" y="0"/>
                    <a:pt x="18" y="0"/>
                    <a:pt x="20" y="0"/>
                  </a:cubicBezTo>
                  <a:lnTo>
                    <a:pt x="20" y="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3" name="Freeform 20"/>
            <p:cNvSpPr>
              <a:spLocks/>
            </p:cNvSpPr>
            <p:nvPr/>
          </p:nvSpPr>
          <p:spPr bwMode="gray">
            <a:xfrm>
              <a:off x="7542213" y="1277938"/>
              <a:ext cx="157163" cy="393700"/>
            </a:xfrm>
            <a:custGeom>
              <a:avLst/>
              <a:gdLst>
                <a:gd name="T0" fmla="*/ 0 w 19"/>
                <a:gd name="T1" fmla="*/ 10 h 47"/>
                <a:gd name="T2" fmla="*/ 4 w 19"/>
                <a:gd name="T3" fmla="*/ 10 h 47"/>
                <a:gd name="T4" fmla="*/ 4 w 19"/>
                <a:gd name="T5" fmla="*/ 4 h 47"/>
                <a:gd name="T6" fmla="*/ 14 w 19"/>
                <a:gd name="T7" fmla="*/ 0 h 47"/>
                <a:gd name="T8" fmla="*/ 14 w 19"/>
                <a:gd name="T9" fmla="*/ 10 h 47"/>
                <a:gd name="T10" fmla="*/ 19 w 19"/>
                <a:gd name="T11" fmla="*/ 10 h 47"/>
                <a:gd name="T12" fmla="*/ 19 w 19"/>
                <a:gd name="T13" fmla="*/ 17 h 47"/>
                <a:gd name="T14" fmla="*/ 14 w 19"/>
                <a:gd name="T15" fmla="*/ 17 h 47"/>
                <a:gd name="T16" fmla="*/ 14 w 19"/>
                <a:gd name="T17" fmla="*/ 36 h 47"/>
                <a:gd name="T18" fmla="*/ 17 w 19"/>
                <a:gd name="T19" fmla="*/ 41 h 47"/>
                <a:gd name="T20" fmla="*/ 19 w 19"/>
                <a:gd name="T21" fmla="*/ 41 h 47"/>
                <a:gd name="T22" fmla="*/ 19 w 19"/>
                <a:gd name="T23" fmla="*/ 47 h 47"/>
                <a:gd name="T24" fmla="*/ 14 w 19"/>
                <a:gd name="T25" fmla="*/ 47 h 47"/>
                <a:gd name="T26" fmla="*/ 4 w 19"/>
                <a:gd name="T27" fmla="*/ 39 h 47"/>
                <a:gd name="T28" fmla="*/ 4 w 19"/>
                <a:gd name="T29" fmla="*/ 17 h 47"/>
                <a:gd name="T30" fmla="*/ 0 w 19"/>
                <a:gd name="T31" fmla="*/ 17 h 47"/>
                <a:gd name="T32" fmla="*/ 0 w 19"/>
                <a:gd name="T33"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7">
                  <a:moveTo>
                    <a:pt x="0" y="10"/>
                  </a:moveTo>
                  <a:cubicBezTo>
                    <a:pt x="4" y="10"/>
                    <a:pt x="4" y="10"/>
                    <a:pt x="4" y="10"/>
                  </a:cubicBezTo>
                  <a:cubicBezTo>
                    <a:pt x="4" y="4"/>
                    <a:pt x="4" y="4"/>
                    <a:pt x="4" y="4"/>
                  </a:cubicBezTo>
                  <a:cubicBezTo>
                    <a:pt x="14" y="0"/>
                    <a:pt x="14" y="0"/>
                    <a:pt x="14" y="0"/>
                  </a:cubicBezTo>
                  <a:cubicBezTo>
                    <a:pt x="14" y="10"/>
                    <a:pt x="14" y="10"/>
                    <a:pt x="14" y="10"/>
                  </a:cubicBezTo>
                  <a:cubicBezTo>
                    <a:pt x="19" y="10"/>
                    <a:pt x="19" y="10"/>
                    <a:pt x="19" y="10"/>
                  </a:cubicBezTo>
                  <a:cubicBezTo>
                    <a:pt x="19" y="17"/>
                    <a:pt x="19" y="17"/>
                    <a:pt x="19" y="17"/>
                  </a:cubicBezTo>
                  <a:cubicBezTo>
                    <a:pt x="14" y="17"/>
                    <a:pt x="14" y="17"/>
                    <a:pt x="14" y="17"/>
                  </a:cubicBezTo>
                  <a:cubicBezTo>
                    <a:pt x="14" y="36"/>
                    <a:pt x="14" y="36"/>
                    <a:pt x="14" y="36"/>
                  </a:cubicBezTo>
                  <a:cubicBezTo>
                    <a:pt x="14" y="39"/>
                    <a:pt x="14" y="41"/>
                    <a:pt x="17" y="41"/>
                  </a:cubicBezTo>
                  <a:cubicBezTo>
                    <a:pt x="18" y="41"/>
                    <a:pt x="18" y="41"/>
                    <a:pt x="19" y="41"/>
                  </a:cubicBezTo>
                  <a:cubicBezTo>
                    <a:pt x="19" y="47"/>
                    <a:pt x="19" y="47"/>
                    <a:pt x="19" y="47"/>
                  </a:cubicBezTo>
                  <a:cubicBezTo>
                    <a:pt x="18" y="47"/>
                    <a:pt x="16" y="47"/>
                    <a:pt x="14" y="47"/>
                  </a:cubicBezTo>
                  <a:cubicBezTo>
                    <a:pt x="5" y="47"/>
                    <a:pt x="4" y="41"/>
                    <a:pt x="4" y="39"/>
                  </a:cubicBezTo>
                  <a:cubicBezTo>
                    <a:pt x="4" y="17"/>
                    <a:pt x="4" y="17"/>
                    <a:pt x="4" y="17"/>
                  </a:cubicBezTo>
                  <a:cubicBezTo>
                    <a:pt x="0" y="17"/>
                    <a:pt x="0" y="17"/>
                    <a:pt x="0" y="17"/>
                  </a:cubicBezTo>
                  <a:lnTo>
                    <a:pt x="0" y="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4" name="Freeform 21"/>
            <p:cNvSpPr>
              <a:spLocks/>
            </p:cNvSpPr>
            <p:nvPr/>
          </p:nvSpPr>
          <p:spPr bwMode="gray">
            <a:xfrm>
              <a:off x="7731126" y="1362075"/>
              <a:ext cx="452438" cy="309563"/>
            </a:xfrm>
            <a:custGeom>
              <a:avLst/>
              <a:gdLst>
                <a:gd name="T0" fmla="*/ 0 w 285"/>
                <a:gd name="T1" fmla="*/ 0 h 195"/>
                <a:gd name="T2" fmla="*/ 52 w 285"/>
                <a:gd name="T3" fmla="*/ 0 h 195"/>
                <a:gd name="T4" fmla="*/ 78 w 285"/>
                <a:gd name="T5" fmla="*/ 148 h 195"/>
                <a:gd name="T6" fmla="*/ 78 w 285"/>
                <a:gd name="T7" fmla="*/ 148 h 195"/>
                <a:gd name="T8" fmla="*/ 114 w 285"/>
                <a:gd name="T9" fmla="*/ 0 h 195"/>
                <a:gd name="T10" fmla="*/ 171 w 285"/>
                <a:gd name="T11" fmla="*/ 0 h 195"/>
                <a:gd name="T12" fmla="*/ 202 w 285"/>
                <a:gd name="T13" fmla="*/ 148 h 195"/>
                <a:gd name="T14" fmla="*/ 202 w 285"/>
                <a:gd name="T15" fmla="*/ 148 h 195"/>
                <a:gd name="T16" fmla="*/ 233 w 285"/>
                <a:gd name="T17" fmla="*/ 0 h 195"/>
                <a:gd name="T18" fmla="*/ 285 w 285"/>
                <a:gd name="T19" fmla="*/ 0 h 195"/>
                <a:gd name="T20" fmla="*/ 233 w 285"/>
                <a:gd name="T21" fmla="*/ 195 h 195"/>
                <a:gd name="T22" fmla="*/ 176 w 285"/>
                <a:gd name="T23" fmla="*/ 195 h 195"/>
                <a:gd name="T24" fmla="*/ 140 w 285"/>
                <a:gd name="T25" fmla="*/ 63 h 195"/>
                <a:gd name="T26" fmla="*/ 140 w 285"/>
                <a:gd name="T27" fmla="*/ 63 h 195"/>
                <a:gd name="T28" fmla="*/ 104 w 285"/>
                <a:gd name="T29" fmla="*/ 195 h 195"/>
                <a:gd name="T30" fmla="*/ 47 w 285"/>
                <a:gd name="T31" fmla="*/ 195 h 195"/>
                <a:gd name="T32" fmla="*/ 0 w 285"/>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5" h="195">
                  <a:moveTo>
                    <a:pt x="0" y="0"/>
                  </a:moveTo>
                  <a:lnTo>
                    <a:pt x="52" y="0"/>
                  </a:lnTo>
                  <a:lnTo>
                    <a:pt x="78" y="148"/>
                  </a:lnTo>
                  <a:lnTo>
                    <a:pt x="78" y="148"/>
                  </a:lnTo>
                  <a:lnTo>
                    <a:pt x="114" y="0"/>
                  </a:lnTo>
                  <a:lnTo>
                    <a:pt x="171" y="0"/>
                  </a:lnTo>
                  <a:lnTo>
                    <a:pt x="202" y="148"/>
                  </a:lnTo>
                  <a:lnTo>
                    <a:pt x="202" y="148"/>
                  </a:lnTo>
                  <a:lnTo>
                    <a:pt x="233" y="0"/>
                  </a:lnTo>
                  <a:lnTo>
                    <a:pt x="285" y="0"/>
                  </a:lnTo>
                  <a:lnTo>
                    <a:pt x="233" y="195"/>
                  </a:lnTo>
                  <a:lnTo>
                    <a:pt x="176" y="195"/>
                  </a:lnTo>
                  <a:lnTo>
                    <a:pt x="140" y="63"/>
                  </a:lnTo>
                  <a:lnTo>
                    <a:pt x="140" y="63"/>
                  </a:lnTo>
                  <a:lnTo>
                    <a:pt x="104" y="195"/>
                  </a:lnTo>
                  <a:lnTo>
                    <a:pt x="47" y="1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5" name="Freeform 22"/>
            <p:cNvSpPr>
              <a:spLocks noEditPoints="1"/>
            </p:cNvSpPr>
            <p:nvPr/>
          </p:nvSpPr>
          <p:spPr bwMode="gray">
            <a:xfrm>
              <a:off x="8201026" y="1362075"/>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3"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6" name="Freeform 23"/>
            <p:cNvSpPr>
              <a:spLocks/>
            </p:cNvSpPr>
            <p:nvPr/>
          </p:nvSpPr>
          <p:spPr bwMode="gray">
            <a:xfrm>
              <a:off x="8496301" y="1362075"/>
              <a:ext cx="157163" cy="309563"/>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7" name="Freeform 24"/>
            <p:cNvSpPr>
              <a:spLocks noEditPoints="1"/>
            </p:cNvSpPr>
            <p:nvPr/>
          </p:nvSpPr>
          <p:spPr bwMode="gray">
            <a:xfrm>
              <a:off x="8685213" y="1362075"/>
              <a:ext cx="247650"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8" name="Freeform 25"/>
            <p:cNvSpPr>
              <a:spLocks noEditPoints="1"/>
            </p:cNvSpPr>
            <p:nvPr/>
          </p:nvSpPr>
          <p:spPr bwMode="gray">
            <a:xfrm>
              <a:off x="7920038" y="1957388"/>
              <a:ext cx="206375" cy="258763"/>
            </a:xfrm>
            <a:custGeom>
              <a:avLst/>
              <a:gdLst>
                <a:gd name="T0" fmla="*/ 9 w 25"/>
                <a:gd name="T1" fmla="*/ 17 h 31"/>
                <a:gd name="T2" fmla="*/ 13 w 25"/>
                <a:gd name="T3" fmla="*/ 26 h 31"/>
                <a:gd name="T4" fmla="*/ 16 w 25"/>
                <a:gd name="T5" fmla="*/ 20 h 31"/>
                <a:gd name="T6" fmla="*/ 25 w 25"/>
                <a:gd name="T7" fmla="*/ 20 h 31"/>
                <a:gd name="T8" fmla="*/ 22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7 w 25"/>
                <a:gd name="T21" fmla="*/ 12 h 31"/>
                <a:gd name="T22" fmla="*/ 13 w 25"/>
                <a:gd name="T23" fmla="*/ 5 h 31"/>
                <a:gd name="T24" fmla="*/ 9 w 25"/>
                <a:gd name="T25" fmla="*/ 12 h 31"/>
                <a:gd name="T26" fmla="*/ 17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4" y="26"/>
                    <a:pt x="22" y="28"/>
                  </a:cubicBezTo>
                  <a:cubicBezTo>
                    <a:pt x="20" y="30"/>
                    <a:pt x="17" y="31"/>
                    <a:pt x="13" y="31"/>
                  </a:cubicBezTo>
                  <a:cubicBezTo>
                    <a:pt x="2" y="31"/>
                    <a:pt x="0" y="24"/>
                    <a:pt x="0" y="15"/>
                  </a:cubicBezTo>
                  <a:cubicBezTo>
                    <a:pt x="0" y="7"/>
                    <a:pt x="2" y="0"/>
                    <a:pt x="13" y="0"/>
                  </a:cubicBezTo>
                  <a:cubicBezTo>
                    <a:pt x="24" y="0"/>
                    <a:pt x="25" y="7"/>
                    <a:pt x="25" y="17"/>
                  </a:cubicBezTo>
                  <a:lnTo>
                    <a:pt x="9" y="17"/>
                  </a:lnTo>
                  <a:close/>
                  <a:moveTo>
                    <a:pt x="17" y="12"/>
                  </a:moveTo>
                  <a:cubicBezTo>
                    <a:pt x="17" y="9"/>
                    <a:pt x="17" y="5"/>
                    <a:pt x="13" y="5"/>
                  </a:cubicBezTo>
                  <a:cubicBezTo>
                    <a:pt x="9" y="5"/>
                    <a:pt x="9" y="10"/>
                    <a:pt x="9" y="12"/>
                  </a:cubicBezTo>
                  <a:lnTo>
                    <a:pt x="17"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9" name="Freeform 26"/>
            <p:cNvSpPr>
              <a:spLocks noEditPoints="1"/>
            </p:cNvSpPr>
            <p:nvPr/>
          </p:nvSpPr>
          <p:spPr bwMode="gray">
            <a:xfrm>
              <a:off x="8553451" y="1957388"/>
              <a:ext cx="206375" cy="258763"/>
            </a:xfrm>
            <a:custGeom>
              <a:avLst/>
              <a:gdLst>
                <a:gd name="T0" fmla="*/ 9 w 25"/>
                <a:gd name="T1" fmla="*/ 17 h 31"/>
                <a:gd name="T2" fmla="*/ 12 w 25"/>
                <a:gd name="T3" fmla="*/ 26 h 31"/>
                <a:gd name="T4" fmla="*/ 16 w 25"/>
                <a:gd name="T5" fmla="*/ 20 h 31"/>
                <a:gd name="T6" fmla="*/ 24 w 25"/>
                <a:gd name="T7" fmla="*/ 20 h 31"/>
                <a:gd name="T8" fmla="*/ 21 w 25"/>
                <a:gd name="T9" fmla="*/ 28 h 31"/>
                <a:gd name="T10" fmla="*/ 12 w 25"/>
                <a:gd name="T11" fmla="*/ 31 h 31"/>
                <a:gd name="T12" fmla="*/ 0 w 25"/>
                <a:gd name="T13" fmla="*/ 15 h 31"/>
                <a:gd name="T14" fmla="*/ 12 w 25"/>
                <a:gd name="T15" fmla="*/ 0 h 31"/>
                <a:gd name="T16" fmla="*/ 25 w 25"/>
                <a:gd name="T17" fmla="*/ 17 h 31"/>
                <a:gd name="T18" fmla="*/ 9 w 25"/>
                <a:gd name="T19" fmla="*/ 17 h 31"/>
                <a:gd name="T20" fmla="*/ 16 w 25"/>
                <a:gd name="T21" fmla="*/ 12 h 31"/>
                <a:gd name="T22" fmla="*/ 12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2" y="26"/>
                  </a:cubicBezTo>
                  <a:cubicBezTo>
                    <a:pt x="15" y="26"/>
                    <a:pt x="16" y="23"/>
                    <a:pt x="16" y="20"/>
                  </a:cubicBezTo>
                  <a:cubicBezTo>
                    <a:pt x="24" y="20"/>
                    <a:pt x="24" y="20"/>
                    <a:pt x="24" y="20"/>
                  </a:cubicBezTo>
                  <a:cubicBezTo>
                    <a:pt x="24" y="24"/>
                    <a:pt x="23" y="26"/>
                    <a:pt x="21" y="28"/>
                  </a:cubicBezTo>
                  <a:cubicBezTo>
                    <a:pt x="19" y="30"/>
                    <a:pt x="16" y="31"/>
                    <a:pt x="12" y="31"/>
                  </a:cubicBezTo>
                  <a:cubicBezTo>
                    <a:pt x="2" y="31"/>
                    <a:pt x="0" y="24"/>
                    <a:pt x="0" y="15"/>
                  </a:cubicBezTo>
                  <a:cubicBezTo>
                    <a:pt x="0" y="7"/>
                    <a:pt x="1" y="0"/>
                    <a:pt x="12" y="0"/>
                  </a:cubicBezTo>
                  <a:cubicBezTo>
                    <a:pt x="24" y="0"/>
                    <a:pt x="25" y="7"/>
                    <a:pt x="25" y="17"/>
                  </a:cubicBezTo>
                  <a:lnTo>
                    <a:pt x="9" y="17"/>
                  </a:lnTo>
                  <a:close/>
                  <a:moveTo>
                    <a:pt x="16" y="12"/>
                  </a:moveTo>
                  <a:cubicBezTo>
                    <a:pt x="16" y="9"/>
                    <a:pt x="16" y="5"/>
                    <a:pt x="12"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 name="Freeform 27"/>
            <p:cNvSpPr>
              <a:spLocks/>
            </p:cNvSpPr>
            <p:nvPr/>
          </p:nvSpPr>
          <p:spPr bwMode="gray">
            <a:xfrm>
              <a:off x="3263901" y="1855788"/>
              <a:ext cx="198438" cy="352425"/>
            </a:xfrm>
            <a:custGeom>
              <a:avLst/>
              <a:gdLst>
                <a:gd name="T0" fmla="*/ 0 w 125"/>
                <a:gd name="T1" fmla="*/ 222 h 222"/>
                <a:gd name="T2" fmla="*/ 0 w 125"/>
                <a:gd name="T3" fmla="*/ 0 h 222"/>
                <a:gd name="T4" fmla="*/ 125 w 125"/>
                <a:gd name="T5" fmla="*/ 0 h 222"/>
                <a:gd name="T6" fmla="*/ 125 w 125"/>
                <a:gd name="T7" fmla="*/ 32 h 222"/>
                <a:gd name="T8" fmla="*/ 47 w 125"/>
                <a:gd name="T9" fmla="*/ 32 h 222"/>
                <a:gd name="T10" fmla="*/ 47 w 125"/>
                <a:gd name="T11" fmla="*/ 90 h 222"/>
                <a:gd name="T12" fmla="*/ 114 w 125"/>
                <a:gd name="T13" fmla="*/ 90 h 222"/>
                <a:gd name="T14" fmla="*/ 114 w 125"/>
                <a:gd name="T15" fmla="*/ 122 h 222"/>
                <a:gd name="T16" fmla="*/ 47 w 125"/>
                <a:gd name="T17" fmla="*/ 122 h 222"/>
                <a:gd name="T18" fmla="*/ 47 w 125"/>
                <a:gd name="T19" fmla="*/ 190 h 222"/>
                <a:gd name="T20" fmla="*/ 125 w 125"/>
                <a:gd name="T21" fmla="*/ 190 h 222"/>
                <a:gd name="T22" fmla="*/ 125 w 125"/>
                <a:gd name="T23" fmla="*/ 222 h 222"/>
                <a:gd name="T24" fmla="*/ 0 w 125"/>
                <a:gd name="T2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222">
                  <a:moveTo>
                    <a:pt x="0" y="222"/>
                  </a:moveTo>
                  <a:lnTo>
                    <a:pt x="0" y="0"/>
                  </a:lnTo>
                  <a:lnTo>
                    <a:pt x="125" y="0"/>
                  </a:lnTo>
                  <a:lnTo>
                    <a:pt x="125" y="32"/>
                  </a:lnTo>
                  <a:lnTo>
                    <a:pt x="47" y="32"/>
                  </a:lnTo>
                  <a:lnTo>
                    <a:pt x="47" y="90"/>
                  </a:lnTo>
                  <a:lnTo>
                    <a:pt x="114" y="90"/>
                  </a:lnTo>
                  <a:lnTo>
                    <a:pt x="114" y="122"/>
                  </a:lnTo>
                  <a:lnTo>
                    <a:pt x="47" y="122"/>
                  </a:lnTo>
                  <a:lnTo>
                    <a:pt x="47" y="190"/>
                  </a:lnTo>
                  <a:lnTo>
                    <a:pt x="125" y="190"/>
                  </a:lnTo>
                  <a:lnTo>
                    <a:pt x="125" y="222"/>
                  </a:lnTo>
                  <a:lnTo>
                    <a:pt x="0"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1" name="Freeform 28"/>
            <p:cNvSpPr>
              <a:spLocks/>
            </p:cNvSpPr>
            <p:nvPr/>
          </p:nvSpPr>
          <p:spPr bwMode="gray">
            <a:xfrm>
              <a:off x="3503613" y="1957388"/>
              <a:ext cx="188913"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10" y="2"/>
                    <a:pt x="11"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5"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2" name="Freeform 29"/>
            <p:cNvSpPr>
              <a:spLocks noEditPoints="1"/>
            </p:cNvSpPr>
            <p:nvPr/>
          </p:nvSpPr>
          <p:spPr bwMode="gray">
            <a:xfrm>
              <a:off x="3741738" y="1957388"/>
              <a:ext cx="196850"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2 w 24"/>
                <a:gd name="T13" fmla="*/ 37 h 42"/>
                <a:gd name="T14" fmla="*/ 16 w 24"/>
                <a:gd name="T15" fmla="*/ 32 h 42"/>
                <a:gd name="T16" fmla="*/ 16 w 24"/>
                <a:gd name="T17" fmla="*/ 27 h 42"/>
                <a:gd name="T18" fmla="*/ 15 w 24"/>
                <a:gd name="T19" fmla="*/ 27 h 42"/>
                <a:gd name="T20" fmla="*/ 9 w 24"/>
                <a:gd name="T21" fmla="*/ 30 h 42"/>
                <a:gd name="T22" fmla="*/ 0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6" y="42"/>
                    <a:pt x="1" y="40"/>
                    <a:pt x="1" y="33"/>
                  </a:cubicBezTo>
                  <a:cubicBezTo>
                    <a:pt x="9" y="33"/>
                    <a:pt x="9" y="33"/>
                    <a:pt x="9" y="33"/>
                  </a:cubicBezTo>
                  <a:cubicBezTo>
                    <a:pt x="9" y="34"/>
                    <a:pt x="9" y="35"/>
                    <a:pt x="10" y="36"/>
                  </a:cubicBezTo>
                  <a:cubicBezTo>
                    <a:pt x="10" y="37"/>
                    <a:pt x="11" y="37"/>
                    <a:pt x="12" y="37"/>
                  </a:cubicBezTo>
                  <a:cubicBezTo>
                    <a:pt x="15" y="37"/>
                    <a:pt x="16" y="35"/>
                    <a:pt x="16" y="32"/>
                  </a:cubicBezTo>
                  <a:cubicBezTo>
                    <a:pt x="16" y="27"/>
                    <a:pt x="16" y="27"/>
                    <a:pt x="16" y="27"/>
                  </a:cubicBezTo>
                  <a:cubicBezTo>
                    <a:pt x="15" y="27"/>
                    <a:pt x="15" y="27"/>
                    <a:pt x="15" y="27"/>
                  </a:cubicBezTo>
                  <a:cubicBezTo>
                    <a:pt x="14" y="29"/>
                    <a:pt x="12" y="30"/>
                    <a:pt x="9" y="30"/>
                  </a:cubicBezTo>
                  <a:cubicBezTo>
                    <a:pt x="0" y="30"/>
                    <a:pt x="0" y="22"/>
                    <a:pt x="0" y="15"/>
                  </a:cubicBezTo>
                  <a:cubicBezTo>
                    <a:pt x="0" y="8"/>
                    <a:pt x="0"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3" name="Rectangle 30"/>
            <p:cNvSpPr>
              <a:spLocks noChangeArrowheads="1"/>
            </p:cNvSpPr>
            <p:nvPr/>
          </p:nvSpPr>
          <p:spPr bwMode="gray">
            <a:xfrm>
              <a:off x="3997326" y="1965325"/>
              <a:ext cx="73025" cy="2428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4" name="Freeform 31"/>
            <p:cNvSpPr>
              <a:spLocks/>
            </p:cNvSpPr>
            <p:nvPr/>
          </p:nvSpPr>
          <p:spPr bwMode="gray">
            <a:xfrm>
              <a:off x="4127501" y="1957388"/>
              <a:ext cx="190500"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9" y="2"/>
                    <a:pt x="10"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4"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5" name="Freeform 32"/>
            <p:cNvSpPr>
              <a:spLocks noEditPoints="1"/>
            </p:cNvSpPr>
            <p:nvPr/>
          </p:nvSpPr>
          <p:spPr bwMode="gray">
            <a:xfrm>
              <a:off x="4359276"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3" y="26"/>
                    <a:pt x="21" y="28"/>
                  </a:cubicBezTo>
                  <a:cubicBezTo>
                    <a:pt x="19" y="30"/>
                    <a:pt x="17"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6" name="Freeform 33"/>
            <p:cNvSpPr>
              <a:spLocks noEditPoints="1"/>
            </p:cNvSpPr>
            <p:nvPr/>
          </p:nvSpPr>
          <p:spPr bwMode="gray">
            <a:xfrm>
              <a:off x="4597401"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8" name="Freeform 34"/>
            <p:cNvSpPr>
              <a:spLocks/>
            </p:cNvSpPr>
            <p:nvPr/>
          </p:nvSpPr>
          <p:spPr bwMode="gray">
            <a:xfrm>
              <a:off x="4843463" y="1957388"/>
              <a:ext cx="131763"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9" name="Freeform 35"/>
            <p:cNvSpPr>
              <a:spLocks noEditPoints="1"/>
            </p:cNvSpPr>
            <p:nvPr/>
          </p:nvSpPr>
          <p:spPr bwMode="gray">
            <a:xfrm>
              <a:off x="4992688"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1" y="0"/>
                    <a:pt x="13" y="0"/>
                  </a:cubicBezTo>
                  <a:cubicBezTo>
                    <a:pt x="24" y="0"/>
                    <a:pt x="25" y="7"/>
                    <a:pt x="25" y="17"/>
                  </a:cubicBezTo>
                  <a:lnTo>
                    <a:pt x="9" y="17"/>
                  </a:lnTo>
                  <a:close/>
                  <a:moveTo>
                    <a:pt x="16" y="12"/>
                  </a:moveTo>
                  <a:cubicBezTo>
                    <a:pt x="16" y="9"/>
                    <a:pt x="16"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0" name="Freeform 36"/>
            <p:cNvSpPr>
              <a:spLocks noEditPoints="1"/>
            </p:cNvSpPr>
            <p:nvPr/>
          </p:nvSpPr>
          <p:spPr bwMode="gray">
            <a:xfrm>
              <a:off x="5230813" y="1855788"/>
              <a:ext cx="196850" cy="360363"/>
            </a:xfrm>
            <a:custGeom>
              <a:avLst/>
              <a:gdLst>
                <a:gd name="T0" fmla="*/ 16 w 24"/>
                <a:gd name="T1" fmla="*/ 42 h 43"/>
                <a:gd name="T2" fmla="*/ 16 w 24"/>
                <a:gd name="T3" fmla="*/ 39 h 43"/>
                <a:gd name="T4" fmla="*/ 16 w 24"/>
                <a:gd name="T5" fmla="*/ 39 h 43"/>
                <a:gd name="T6" fmla="*/ 9 w 24"/>
                <a:gd name="T7" fmla="*/ 43 h 43"/>
                <a:gd name="T8" fmla="*/ 0 w 24"/>
                <a:gd name="T9" fmla="*/ 27 h 43"/>
                <a:gd name="T10" fmla="*/ 9 w 24"/>
                <a:gd name="T11" fmla="*/ 12 h 43"/>
                <a:gd name="T12" fmla="*/ 15 w 24"/>
                <a:gd name="T13" fmla="*/ 15 h 43"/>
                <a:gd name="T14" fmla="*/ 15 w 24"/>
                <a:gd name="T15" fmla="*/ 15 h 43"/>
                <a:gd name="T16" fmla="*/ 15 w 24"/>
                <a:gd name="T17" fmla="*/ 0 h 43"/>
                <a:gd name="T18" fmla="*/ 24 w 24"/>
                <a:gd name="T19" fmla="*/ 0 h 43"/>
                <a:gd name="T20" fmla="*/ 24 w 24"/>
                <a:gd name="T21" fmla="*/ 42 h 43"/>
                <a:gd name="T22" fmla="*/ 16 w 24"/>
                <a:gd name="T23" fmla="*/ 42 h 43"/>
                <a:gd name="T24" fmla="*/ 15 w 24"/>
                <a:gd name="T25" fmla="*/ 27 h 43"/>
                <a:gd name="T26" fmla="*/ 12 w 24"/>
                <a:gd name="T27" fmla="*/ 17 h 43"/>
                <a:gd name="T28" fmla="*/ 9 w 24"/>
                <a:gd name="T29" fmla="*/ 27 h 43"/>
                <a:gd name="T30" fmla="*/ 12 w 24"/>
                <a:gd name="T31" fmla="*/ 38 h 43"/>
                <a:gd name="T32" fmla="*/ 15 w 24"/>
                <a:gd name="T33"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3">
                  <a:moveTo>
                    <a:pt x="16" y="42"/>
                  </a:moveTo>
                  <a:cubicBezTo>
                    <a:pt x="16" y="39"/>
                    <a:pt x="16" y="39"/>
                    <a:pt x="16" y="39"/>
                  </a:cubicBezTo>
                  <a:cubicBezTo>
                    <a:pt x="16" y="39"/>
                    <a:pt x="16" y="39"/>
                    <a:pt x="16" y="39"/>
                  </a:cubicBezTo>
                  <a:cubicBezTo>
                    <a:pt x="14" y="42"/>
                    <a:pt x="12" y="43"/>
                    <a:pt x="9" y="43"/>
                  </a:cubicBezTo>
                  <a:cubicBezTo>
                    <a:pt x="0" y="43"/>
                    <a:pt x="0" y="33"/>
                    <a:pt x="0" y="27"/>
                  </a:cubicBezTo>
                  <a:cubicBezTo>
                    <a:pt x="0" y="21"/>
                    <a:pt x="0" y="12"/>
                    <a:pt x="9" y="12"/>
                  </a:cubicBezTo>
                  <a:cubicBezTo>
                    <a:pt x="12" y="12"/>
                    <a:pt x="14" y="13"/>
                    <a:pt x="15" y="15"/>
                  </a:cubicBezTo>
                  <a:cubicBezTo>
                    <a:pt x="15" y="15"/>
                    <a:pt x="15" y="15"/>
                    <a:pt x="15" y="15"/>
                  </a:cubicBezTo>
                  <a:cubicBezTo>
                    <a:pt x="15" y="0"/>
                    <a:pt x="15" y="0"/>
                    <a:pt x="15" y="0"/>
                  </a:cubicBezTo>
                  <a:cubicBezTo>
                    <a:pt x="24" y="0"/>
                    <a:pt x="24" y="0"/>
                    <a:pt x="24" y="0"/>
                  </a:cubicBezTo>
                  <a:cubicBezTo>
                    <a:pt x="24" y="42"/>
                    <a:pt x="24" y="42"/>
                    <a:pt x="24" y="42"/>
                  </a:cubicBezTo>
                  <a:lnTo>
                    <a:pt x="16" y="42"/>
                  </a:lnTo>
                  <a:close/>
                  <a:moveTo>
                    <a:pt x="15" y="27"/>
                  </a:moveTo>
                  <a:cubicBezTo>
                    <a:pt x="15" y="21"/>
                    <a:pt x="16" y="17"/>
                    <a:pt x="12" y="17"/>
                  </a:cubicBezTo>
                  <a:cubicBezTo>
                    <a:pt x="8" y="17"/>
                    <a:pt x="9" y="21"/>
                    <a:pt x="9" y="27"/>
                  </a:cubicBezTo>
                  <a:cubicBezTo>
                    <a:pt x="9" y="35"/>
                    <a:pt x="9" y="38"/>
                    <a:pt x="12" y="38"/>
                  </a:cubicBezTo>
                  <a:cubicBezTo>
                    <a:pt x="15" y="38"/>
                    <a:pt x="15" y="35"/>
                    <a:pt x="15" y="27"/>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1" name="Freeform 37"/>
            <p:cNvSpPr>
              <a:spLocks/>
            </p:cNvSpPr>
            <p:nvPr/>
          </p:nvSpPr>
          <p:spPr bwMode="gray">
            <a:xfrm>
              <a:off x="5584826" y="1889125"/>
              <a:ext cx="131763" cy="327025"/>
            </a:xfrm>
            <a:custGeom>
              <a:avLst/>
              <a:gdLst>
                <a:gd name="T0" fmla="*/ 0 w 16"/>
                <a:gd name="T1" fmla="*/ 9 h 39"/>
                <a:gd name="T2" fmla="*/ 4 w 16"/>
                <a:gd name="T3" fmla="*/ 9 h 39"/>
                <a:gd name="T4" fmla="*/ 4 w 16"/>
                <a:gd name="T5" fmla="*/ 4 h 39"/>
                <a:gd name="T6" fmla="*/ 12 w 16"/>
                <a:gd name="T7" fmla="*/ 0 h 39"/>
                <a:gd name="T8" fmla="*/ 12 w 16"/>
                <a:gd name="T9" fmla="*/ 9 h 39"/>
                <a:gd name="T10" fmla="*/ 16 w 16"/>
                <a:gd name="T11" fmla="*/ 9 h 39"/>
                <a:gd name="T12" fmla="*/ 16 w 16"/>
                <a:gd name="T13" fmla="*/ 14 h 39"/>
                <a:gd name="T14" fmla="*/ 12 w 16"/>
                <a:gd name="T15" fmla="*/ 14 h 39"/>
                <a:gd name="T16" fmla="*/ 12 w 16"/>
                <a:gd name="T17" fmla="*/ 30 h 39"/>
                <a:gd name="T18" fmla="*/ 15 w 16"/>
                <a:gd name="T19" fmla="*/ 33 h 39"/>
                <a:gd name="T20" fmla="*/ 16 w 16"/>
                <a:gd name="T21" fmla="*/ 33 h 39"/>
                <a:gd name="T22" fmla="*/ 16 w 16"/>
                <a:gd name="T23" fmla="*/ 38 h 39"/>
                <a:gd name="T24" fmla="*/ 12 w 16"/>
                <a:gd name="T25" fmla="*/ 39 h 39"/>
                <a:gd name="T26" fmla="*/ 4 w 16"/>
                <a:gd name="T27" fmla="*/ 32 h 39"/>
                <a:gd name="T28" fmla="*/ 4 w 16"/>
                <a:gd name="T29" fmla="*/ 14 h 39"/>
                <a:gd name="T30" fmla="*/ 0 w 16"/>
                <a:gd name="T31" fmla="*/ 14 h 39"/>
                <a:gd name="T32" fmla="*/ 0 w 16"/>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9">
                  <a:moveTo>
                    <a:pt x="0" y="9"/>
                  </a:moveTo>
                  <a:cubicBezTo>
                    <a:pt x="4" y="9"/>
                    <a:pt x="4" y="9"/>
                    <a:pt x="4" y="9"/>
                  </a:cubicBezTo>
                  <a:cubicBezTo>
                    <a:pt x="4" y="4"/>
                    <a:pt x="4" y="4"/>
                    <a:pt x="4" y="4"/>
                  </a:cubicBezTo>
                  <a:cubicBezTo>
                    <a:pt x="12" y="0"/>
                    <a:pt x="12" y="0"/>
                    <a:pt x="12" y="0"/>
                  </a:cubicBezTo>
                  <a:cubicBezTo>
                    <a:pt x="12" y="9"/>
                    <a:pt x="12" y="9"/>
                    <a:pt x="12" y="9"/>
                  </a:cubicBezTo>
                  <a:cubicBezTo>
                    <a:pt x="16" y="9"/>
                    <a:pt x="16" y="9"/>
                    <a:pt x="16" y="9"/>
                  </a:cubicBezTo>
                  <a:cubicBezTo>
                    <a:pt x="16" y="14"/>
                    <a:pt x="16" y="14"/>
                    <a:pt x="16"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4"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2" name="Freeform 38"/>
            <p:cNvSpPr>
              <a:spLocks noEditPoints="1"/>
            </p:cNvSpPr>
            <p:nvPr/>
          </p:nvSpPr>
          <p:spPr bwMode="gray">
            <a:xfrm>
              <a:off x="5740401" y="1957388"/>
              <a:ext cx="206375" cy="258763"/>
            </a:xfrm>
            <a:custGeom>
              <a:avLst/>
              <a:gdLst>
                <a:gd name="T0" fmla="*/ 0 w 25"/>
                <a:gd name="T1" fmla="*/ 15 h 31"/>
                <a:gd name="T2" fmla="*/ 13 w 25"/>
                <a:gd name="T3" fmla="*/ 0 h 31"/>
                <a:gd name="T4" fmla="*/ 25 w 25"/>
                <a:gd name="T5" fmla="*/ 15 h 31"/>
                <a:gd name="T6" fmla="*/ 13 w 25"/>
                <a:gd name="T7" fmla="*/ 31 h 31"/>
                <a:gd name="T8" fmla="*/ 0 w 25"/>
                <a:gd name="T9" fmla="*/ 15 h 31"/>
                <a:gd name="T10" fmla="*/ 16 w 25"/>
                <a:gd name="T11" fmla="*/ 15 h 31"/>
                <a:gd name="T12" fmla="*/ 13 w 25"/>
                <a:gd name="T13" fmla="*/ 5 h 31"/>
                <a:gd name="T14" fmla="*/ 9 w 25"/>
                <a:gd name="T15" fmla="*/ 15 h 31"/>
                <a:gd name="T16" fmla="*/ 13 w 25"/>
                <a:gd name="T17" fmla="*/ 26 h 31"/>
                <a:gd name="T18" fmla="*/ 16 w 25"/>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0" y="15"/>
                  </a:moveTo>
                  <a:cubicBezTo>
                    <a:pt x="0" y="7"/>
                    <a:pt x="1" y="0"/>
                    <a:pt x="13" y="0"/>
                  </a:cubicBezTo>
                  <a:cubicBezTo>
                    <a:pt x="24" y="0"/>
                    <a:pt x="25" y="7"/>
                    <a:pt x="25" y="15"/>
                  </a:cubicBezTo>
                  <a:cubicBezTo>
                    <a:pt x="25" y="24"/>
                    <a:pt x="23" y="31"/>
                    <a:pt x="13" y="31"/>
                  </a:cubicBezTo>
                  <a:cubicBezTo>
                    <a:pt x="2" y="31"/>
                    <a:pt x="0" y="24"/>
                    <a:pt x="0" y="15"/>
                  </a:cubicBezTo>
                  <a:close/>
                  <a:moveTo>
                    <a:pt x="16" y="15"/>
                  </a:moveTo>
                  <a:cubicBezTo>
                    <a:pt x="16" y="8"/>
                    <a:pt x="16" y="5"/>
                    <a:pt x="13" y="5"/>
                  </a:cubicBezTo>
                  <a:cubicBezTo>
                    <a:pt x="9" y="5"/>
                    <a:pt x="9" y="8"/>
                    <a:pt x="9" y="15"/>
                  </a:cubicBezTo>
                  <a:cubicBezTo>
                    <a:pt x="9" y="24"/>
                    <a:pt x="9" y="26"/>
                    <a:pt x="13" y="26"/>
                  </a:cubicBezTo>
                  <a:cubicBezTo>
                    <a:pt x="16"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3" name="Freeform 39"/>
            <p:cNvSpPr>
              <a:spLocks/>
            </p:cNvSpPr>
            <p:nvPr/>
          </p:nvSpPr>
          <p:spPr bwMode="gray">
            <a:xfrm>
              <a:off x="6069013" y="1855788"/>
              <a:ext cx="436563" cy="352425"/>
            </a:xfrm>
            <a:custGeom>
              <a:avLst/>
              <a:gdLst>
                <a:gd name="T0" fmla="*/ 0 w 275"/>
                <a:gd name="T1" fmla="*/ 0 h 222"/>
                <a:gd name="T2" fmla="*/ 52 w 275"/>
                <a:gd name="T3" fmla="*/ 0 h 222"/>
                <a:gd name="T4" fmla="*/ 78 w 275"/>
                <a:gd name="T5" fmla="*/ 159 h 222"/>
                <a:gd name="T6" fmla="*/ 78 w 275"/>
                <a:gd name="T7" fmla="*/ 159 h 222"/>
                <a:gd name="T8" fmla="*/ 114 w 275"/>
                <a:gd name="T9" fmla="*/ 0 h 222"/>
                <a:gd name="T10" fmla="*/ 171 w 275"/>
                <a:gd name="T11" fmla="*/ 0 h 222"/>
                <a:gd name="T12" fmla="*/ 203 w 275"/>
                <a:gd name="T13" fmla="*/ 159 h 222"/>
                <a:gd name="T14" fmla="*/ 203 w 275"/>
                <a:gd name="T15" fmla="*/ 159 h 222"/>
                <a:gd name="T16" fmla="*/ 234 w 275"/>
                <a:gd name="T17" fmla="*/ 0 h 222"/>
                <a:gd name="T18" fmla="*/ 275 w 275"/>
                <a:gd name="T19" fmla="*/ 0 h 222"/>
                <a:gd name="T20" fmla="*/ 228 w 275"/>
                <a:gd name="T21" fmla="*/ 222 h 222"/>
                <a:gd name="T22" fmla="*/ 177 w 275"/>
                <a:gd name="T23" fmla="*/ 222 h 222"/>
                <a:gd name="T24" fmla="*/ 140 w 275"/>
                <a:gd name="T25" fmla="*/ 58 h 222"/>
                <a:gd name="T26" fmla="*/ 140 w 275"/>
                <a:gd name="T27" fmla="*/ 58 h 222"/>
                <a:gd name="T28" fmla="*/ 104 w 275"/>
                <a:gd name="T29" fmla="*/ 222 h 222"/>
                <a:gd name="T30" fmla="*/ 52 w 275"/>
                <a:gd name="T31" fmla="*/ 222 h 222"/>
                <a:gd name="T32" fmla="*/ 0 w 275"/>
                <a:gd name="T3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222">
                  <a:moveTo>
                    <a:pt x="0" y="0"/>
                  </a:moveTo>
                  <a:lnTo>
                    <a:pt x="52" y="0"/>
                  </a:lnTo>
                  <a:lnTo>
                    <a:pt x="78" y="159"/>
                  </a:lnTo>
                  <a:lnTo>
                    <a:pt x="78" y="159"/>
                  </a:lnTo>
                  <a:lnTo>
                    <a:pt x="114" y="0"/>
                  </a:lnTo>
                  <a:lnTo>
                    <a:pt x="171" y="0"/>
                  </a:lnTo>
                  <a:lnTo>
                    <a:pt x="203" y="159"/>
                  </a:lnTo>
                  <a:lnTo>
                    <a:pt x="203" y="159"/>
                  </a:lnTo>
                  <a:lnTo>
                    <a:pt x="234" y="0"/>
                  </a:lnTo>
                  <a:lnTo>
                    <a:pt x="275" y="0"/>
                  </a:lnTo>
                  <a:lnTo>
                    <a:pt x="228" y="222"/>
                  </a:lnTo>
                  <a:lnTo>
                    <a:pt x="177" y="222"/>
                  </a:lnTo>
                  <a:lnTo>
                    <a:pt x="140" y="58"/>
                  </a:lnTo>
                  <a:lnTo>
                    <a:pt x="140" y="58"/>
                  </a:lnTo>
                  <a:lnTo>
                    <a:pt x="104" y="222"/>
                  </a:lnTo>
                  <a:lnTo>
                    <a:pt x="52" y="22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4" name="Freeform 40"/>
            <p:cNvSpPr>
              <a:spLocks noEditPoints="1"/>
            </p:cNvSpPr>
            <p:nvPr/>
          </p:nvSpPr>
          <p:spPr bwMode="gray">
            <a:xfrm>
              <a:off x="6513513" y="1957388"/>
              <a:ext cx="198438"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5" y="5"/>
                    <a:pt x="12" y="5"/>
                  </a:cubicBezTo>
                  <a:cubicBezTo>
                    <a:pt x="8"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5" name="Freeform 41"/>
            <p:cNvSpPr>
              <a:spLocks/>
            </p:cNvSpPr>
            <p:nvPr/>
          </p:nvSpPr>
          <p:spPr bwMode="gray">
            <a:xfrm>
              <a:off x="6761163" y="1957388"/>
              <a:ext cx="131763"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6" name="Freeform 42"/>
            <p:cNvSpPr>
              <a:spLocks/>
            </p:cNvSpPr>
            <p:nvPr/>
          </p:nvSpPr>
          <p:spPr bwMode="gray">
            <a:xfrm>
              <a:off x="6924676" y="1855788"/>
              <a:ext cx="206375" cy="352425"/>
            </a:xfrm>
            <a:custGeom>
              <a:avLst/>
              <a:gdLst>
                <a:gd name="T0" fmla="*/ 0 w 130"/>
                <a:gd name="T1" fmla="*/ 222 h 222"/>
                <a:gd name="T2" fmla="*/ 0 w 130"/>
                <a:gd name="T3" fmla="*/ 0 h 222"/>
                <a:gd name="T4" fmla="*/ 42 w 130"/>
                <a:gd name="T5" fmla="*/ 0 h 222"/>
                <a:gd name="T6" fmla="*/ 42 w 130"/>
                <a:gd name="T7" fmla="*/ 132 h 222"/>
                <a:gd name="T8" fmla="*/ 42 w 130"/>
                <a:gd name="T9" fmla="*/ 132 h 222"/>
                <a:gd name="T10" fmla="*/ 83 w 130"/>
                <a:gd name="T11" fmla="*/ 69 h 222"/>
                <a:gd name="T12" fmla="*/ 125 w 130"/>
                <a:gd name="T13" fmla="*/ 69 h 222"/>
                <a:gd name="T14" fmla="*/ 83 w 130"/>
                <a:gd name="T15" fmla="*/ 137 h 222"/>
                <a:gd name="T16" fmla="*/ 130 w 130"/>
                <a:gd name="T17" fmla="*/ 222 h 222"/>
                <a:gd name="T18" fmla="*/ 83 w 130"/>
                <a:gd name="T19" fmla="*/ 222 h 222"/>
                <a:gd name="T20" fmla="*/ 42 w 130"/>
                <a:gd name="T21" fmla="*/ 137 h 222"/>
                <a:gd name="T22" fmla="*/ 42 w 130"/>
                <a:gd name="T23" fmla="*/ 137 h 222"/>
                <a:gd name="T24" fmla="*/ 42 w 130"/>
                <a:gd name="T25" fmla="*/ 222 h 222"/>
                <a:gd name="T26" fmla="*/ 0 w 130"/>
                <a:gd name="T2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222">
                  <a:moveTo>
                    <a:pt x="0" y="222"/>
                  </a:moveTo>
                  <a:lnTo>
                    <a:pt x="0" y="0"/>
                  </a:lnTo>
                  <a:lnTo>
                    <a:pt x="42" y="0"/>
                  </a:lnTo>
                  <a:lnTo>
                    <a:pt x="42" y="132"/>
                  </a:lnTo>
                  <a:lnTo>
                    <a:pt x="42" y="132"/>
                  </a:lnTo>
                  <a:lnTo>
                    <a:pt x="83" y="69"/>
                  </a:lnTo>
                  <a:lnTo>
                    <a:pt x="125" y="69"/>
                  </a:lnTo>
                  <a:lnTo>
                    <a:pt x="83" y="137"/>
                  </a:lnTo>
                  <a:lnTo>
                    <a:pt x="130" y="222"/>
                  </a:lnTo>
                  <a:lnTo>
                    <a:pt x="83" y="222"/>
                  </a:lnTo>
                  <a:lnTo>
                    <a:pt x="42" y="137"/>
                  </a:lnTo>
                  <a:lnTo>
                    <a:pt x="42" y="137"/>
                  </a:lnTo>
                  <a:lnTo>
                    <a:pt x="42" y="222"/>
                  </a:lnTo>
                  <a:lnTo>
                    <a:pt x="0"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7" name="Freeform 43"/>
            <p:cNvSpPr>
              <a:spLocks/>
            </p:cNvSpPr>
            <p:nvPr/>
          </p:nvSpPr>
          <p:spPr bwMode="gray">
            <a:xfrm>
              <a:off x="7229476" y="1855788"/>
              <a:ext cx="238125" cy="352425"/>
            </a:xfrm>
            <a:custGeom>
              <a:avLst/>
              <a:gdLst>
                <a:gd name="T0" fmla="*/ 150 w 150"/>
                <a:gd name="T1" fmla="*/ 0 h 222"/>
                <a:gd name="T2" fmla="*/ 150 w 150"/>
                <a:gd name="T3" fmla="*/ 37 h 222"/>
                <a:gd name="T4" fmla="*/ 99 w 150"/>
                <a:gd name="T5" fmla="*/ 37 h 222"/>
                <a:gd name="T6" fmla="*/ 99 w 150"/>
                <a:gd name="T7" fmla="*/ 222 h 222"/>
                <a:gd name="T8" fmla="*/ 52 w 150"/>
                <a:gd name="T9" fmla="*/ 222 h 222"/>
                <a:gd name="T10" fmla="*/ 52 w 150"/>
                <a:gd name="T11" fmla="*/ 37 h 222"/>
                <a:gd name="T12" fmla="*/ 0 w 150"/>
                <a:gd name="T13" fmla="*/ 37 h 222"/>
                <a:gd name="T14" fmla="*/ 0 w 150"/>
                <a:gd name="T15" fmla="*/ 0 h 222"/>
                <a:gd name="T16" fmla="*/ 150 w 150"/>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22">
                  <a:moveTo>
                    <a:pt x="150" y="0"/>
                  </a:moveTo>
                  <a:lnTo>
                    <a:pt x="150" y="37"/>
                  </a:lnTo>
                  <a:lnTo>
                    <a:pt x="99" y="37"/>
                  </a:lnTo>
                  <a:lnTo>
                    <a:pt x="99" y="222"/>
                  </a:lnTo>
                  <a:lnTo>
                    <a:pt x="52" y="222"/>
                  </a:lnTo>
                  <a:lnTo>
                    <a:pt x="52" y="37"/>
                  </a:lnTo>
                  <a:lnTo>
                    <a:pt x="0" y="37"/>
                  </a:lnTo>
                  <a:lnTo>
                    <a:pt x="0" y="0"/>
                  </a:lnTo>
                  <a:lnTo>
                    <a:pt x="1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8" name="Freeform 44"/>
            <p:cNvSpPr>
              <a:spLocks noEditPoints="1"/>
            </p:cNvSpPr>
            <p:nvPr/>
          </p:nvSpPr>
          <p:spPr bwMode="gray">
            <a:xfrm>
              <a:off x="7443788" y="1957388"/>
              <a:ext cx="196850"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6" y="5"/>
                    <a:pt x="12" y="5"/>
                  </a:cubicBezTo>
                  <a:cubicBezTo>
                    <a:pt x="9"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9" name="Freeform 45"/>
            <p:cNvSpPr>
              <a:spLocks noEditPoints="1"/>
            </p:cNvSpPr>
            <p:nvPr/>
          </p:nvSpPr>
          <p:spPr bwMode="gray">
            <a:xfrm>
              <a:off x="7681913" y="1957388"/>
              <a:ext cx="198438"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3 w 24"/>
                <a:gd name="T13" fmla="*/ 37 h 42"/>
                <a:gd name="T14" fmla="*/ 16 w 24"/>
                <a:gd name="T15" fmla="*/ 32 h 42"/>
                <a:gd name="T16" fmla="*/ 16 w 24"/>
                <a:gd name="T17" fmla="*/ 27 h 42"/>
                <a:gd name="T18" fmla="*/ 16 w 24"/>
                <a:gd name="T19" fmla="*/ 27 h 42"/>
                <a:gd name="T20" fmla="*/ 9 w 24"/>
                <a:gd name="T21" fmla="*/ 30 h 42"/>
                <a:gd name="T22" fmla="*/ 1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7" y="42"/>
                    <a:pt x="1" y="40"/>
                    <a:pt x="1" y="33"/>
                  </a:cubicBezTo>
                  <a:cubicBezTo>
                    <a:pt x="9" y="33"/>
                    <a:pt x="9" y="33"/>
                    <a:pt x="9" y="33"/>
                  </a:cubicBezTo>
                  <a:cubicBezTo>
                    <a:pt x="9" y="34"/>
                    <a:pt x="9" y="35"/>
                    <a:pt x="10" y="36"/>
                  </a:cubicBezTo>
                  <a:cubicBezTo>
                    <a:pt x="10" y="37"/>
                    <a:pt x="11" y="37"/>
                    <a:pt x="13" y="37"/>
                  </a:cubicBezTo>
                  <a:cubicBezTo>
                    <a:pt x="15" y="37"/>
                    <a:pt x="16" y="35"/>
                    <a:pt x="16" y="32"/>
                  </a:cubicBezTo>
                  <a:cubicBezTo>
                    <a:pt x="16" y="27"/>
                    <a:pt x="16" y="27"/>
                    <a:pt x="16" y="27"/>
                  </a:cubicBezTo>
                  <a:cubicBezTo>
                    <a:pt x="16" y="27"/>
                    <a:pt x="16" y="27"/>
                    <a:pt x="16" y="27"/>
                  </a:cubicBezTo>
                  <a:cubicBezTo>
                    <a:pt x="14" y="29"/>
                    <a:pt x="12" y="30"/>
                    <a:pt x="9" y="30"/>
                  </a:cubicBezTo>
                  <a:cubicBezTo>
                    <a:pt x="0" y="30"/>
                    <a:pt x="1" y="22"/>
                    <a:pt x="1" y="15"/>
                  </a:cubicBezTo>
                  <a:cubicBezTo>
                    <a:pt x="1" y="8"/>
                    <a:pt x="1"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90" name="Freeform 46"/>
            <p:cNvSpPr>
              <a:spLocks/>
            </p:cNvSpPr>
            <p:nvPr/>
          </p:nvSpPr>
          <p:spPr bwMode="gray">
            <a:xfrm>
              <a:off x="8142288" y="1889125"/>
              <a:ext cx="139700" cy="327025"/>
            </a:xfrm>
            <a:custGeom>
              <a:avLst/>
              <a:gdLst>
                <a:gd name="T0" fmla="*/ 0 w 17"/>
                <a:gd name="T1" fmla="*/ 9 h 39"/>
                <a:gd name="T2" fmla="*/ 4 w 17"/>
                <a:gd name="T3" fmla="*/ 9 h 39"/>
                <a:gd name="T4" fmla="*/ 4 w 17"/>
                <a:gd name="T5" fmla="*/ 4 h 39"/>
                <a:gd name="T6" fmla="*/ 12 w 17"/>
                <a:gd name="T7" fmla="*/ 0 h 39"/>
                <a:gd name="T8" fmla="*/ 12 w 17"/>
                <a:gd name="T9" fmla="*/ 9 h 39"/>
                <a:gd name="T10" fmla="*/ 17 w 17"/>
                <a:gd name="T11" fmla="*/ 9 h 39"/>
                <a:gd name="T12" fmla="*/ 17 w 17"/>
                <a:gd name="T13" fmla="*/ 14 h 39"/>
                <a:gd name="T14" fmla="*/ 12 w 17"/>
                <a:gd name="T15" fmla="*/ 14 h 39"/>
                <a:gd name="T16" fmla="*/ 12 w 17"/>
                <a:gd name="T17" fmla="*/ 30 h 39"/>
                <a:gd name="T18" fmla="*/ 15 w 17"/>
                <a:gd name="T19" fmla="*/ 33 h 39"/>
                <a:gd name="T20" fmla="*/ 16 w 17"/>
                <a:gd name="T21" fmla="*/ 33 h 39"/>
                <a:gd name="T22" fmla="*/ 16 w 17"/>
                <a:gd name="T23" fmla="*/ 38 h 39"/>
                <a:gd name="T24" fmla="*/ 12 w 17"/>
                <a:gd name="T25" fmla="*/ 39 h 39"/>
                <a:gd name="T26" fmla="*/ 4 w 17"/>
                <a:gd name="T27" fmla="*/ 32 h 39"/>
                <a:gd name="T28" fmla="*/ 4 w 17"/>
                <a:gd name="T29" fmla="*/ 14 h 39"/>
                <a:gd name="T30" fmla="*/ 0 w 17"/>
                <a:gd name="T31" fmla="*/ 14 h 39"/>
                <a:gd name="T32" fmla="*/ 0 w 17"/>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0" y="9"/>
                  </a:moveTo>
                  <a:cubicBezTo>
                    <a:pt x="4" y="9"/>
                    <a:pt x="4" y="9"/>
                    <a:pt x="4" y="9"/>
                  </a:cubicBezTo>
                  <a:cubicBezTo>
                    <a:pt x="4" y="4"/>
                    <a:pt x="4" y="4"/>
                    <a:pt x="4" y="4"/>
                  </a:cubicBezTo>
                  <a:cubicBezTo>
                    <a:pt x="12" y="0"/>
                    <a:pt x="12" y="0"/>
                    <a:pt x="12" y="0"/>
                  </a:cubicBezTo>
                  <a:cubicBezTo>
                    <a:pt x="12" y="9"/>
                    <a:pt x="12" y="9"/>
                    <a:pt x="12" y="9"/>
                  </a:cubicBezTo>
                  <a:cubicBezTo>
                    <a:pt x="17" y="9"/>
                    <a:pt x="17" y="9"/>
                    <a:pt x="17" y="9"/>
                  </a:cubicBezTo>
                  <a:cubicBezTo>
                    <a:pt x="17" y="14"/>
                    <a:pt x="17" y="14"/>
                    <a:pt x="17"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5"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91" name="Freeform 47"/>
            <p:cNvSpPr>
              <a:spLocks/>
            </p:cNvSpPr>
            <p:nvPr/>
          </p:nvSpPr>
          <p:spPr bwMode="gray">
            <a:xfrm>
              <a:off x="8323263" y="1855788"/>
              <a:ext cx="190500" cy="352425"/>
            </a:xfrm>
            <a:custGeom>
              <a:avLst/>
              <a:gdLst>
                <a:gd name="T0" fmla="*/ 14 w 23"/>
                <a:gd name="T1" fmla="*/ 42 h 42"/>
                <a:gd name="T2" fmla="*/ 14 w 23"/>
                <a:gd name="T3" fmla="*/ 22 h 42"/>
                <a:gd name="T4" fmla="*/ 11 w 23"/>
                <a:gd name="T5" fmla="*/ 17 h 42"/>
                <a:gd name="T6" fmla="*/ 8 w 23"/>
                <a:gd name="T7" fmla="*/ 22 h 42"/>
                <a:gd name="T8" fmla="*/ 8 w 23"/>
                <a:gd name="T9" fmla="*/ 42 h 42"/>
                <a:gd name="T10" fmla="*/ 0 w 23"/>
                <a:gd name="T11" fmla="*/ 42 h 42"/>
                <a:gd name="T12" fmla="*/ 0 w 23"/>
                <a:gd name="T13" fmla="*/ 0 h 42"/>
                <a:gd name="T14" fmla="*/ 8 w 23"/>
                <a:gd name="T15" fmla="*/ 0 h 42"/>
                <a:gd name="T16" fmla="*/ 8 w 23"/>
                <a:gd name="T17" fmla="*/ 16 h 42"/>
                <a:gd name="T18" fmla="*/ 8 w 23"/>
                <a:gd name="T19" fmla="*/ 16 h 42"/>
                <a:gd name="T20" fmla="*/ 11 w 23"/>
                <a:gd name="T21" fmla="*/ 13 h 42"/>
                <a:gd name="T22" fmla="*/ 15 w 23"/>
                <a:gd name="T23" fmla="*/ 12 h 42"/>
                <a:gd name="T24" fmla="*/ 23 w 23"/>
                <a:gd name="T25" fmla="*/ 18 h 42"/>
                <a:gd name="T26" fmla="*/ 23 w 23"/>
                <a:gd name="T27" fmla="*/ 42 h 42"/>
                <a:gd name="T28" fmla="*/ 14 w 23"/>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42">
                  <a:moveTo>
                    <a:pt x="14" y="42"/>
                  </a:moveTo>
                  <a:cubicBezTo>
                    <a:pt x="14" y="22"/>
                    <a:pt x="14" y="22"/>
                    <a:pt x="14" y="22"/>
                  </a:cubicBezTo>
                  <a:cubicBezTo>
                    <a:pt x="14" y="19"/>
                    <a:pt x="14" y="17"/>
                    <a:pt x="11" y="17"/>
                  </a:cubicBezTo>
                  <a:cubicBezTo>
                    <a:pt x="9" y="17"/>
                    <a:pt x="8" y="19"/>
                    <a:pt x="8" y="22"/>
                  </a:cubicBezTo>
                  <a:cubicBezTo>
                    <a:pt x="8" y="42"/>
                    <a:pt x="8" y="42"/>
                    <a:pt x="8" y="42"/>
                  </a:cubicBezTo>
                  <a:cubicBezTo>
                    <a:pt x="0" y="42"/>
                    <a:pt x="0" y="42"/>
                    <a:pt x="0" y="42"/>
                  </a:cubicBezTo>
                  <a:cubicBezTo>
                    <a:pt x="0" y="0"/>
                    <a:pt x="0" y="0"/>
                    <a:pt x="0" y="0"/>
                  </a:cubicBezTo>
                  <a:cubicBezTo>
                    <a:pt x="8" y="0"/>
                    <a:pt x="8" y="0"/>
                    <a:pt x="8" y="0"/>
                  </a:cubicBezTo>
                  <a:cubicBezTo>
                    <a:pt x="8" y="16"/>
                    <a:pt x="8" y="16"/>
                    <a:pt x="8" y="16"/>
                  </a:cubicBezTo>
                  <a:cubicBezTo>
                    <a:pt x="8" y="16"/>
                    <a:pt x="8" y="16"/>
                    <a:pt x="8" y="16"/>
                  </a:cubicBezTo>
                  <a:cubicBezTo>
                    <a:pt x="9" y="14"/>
                    <a:pt x="10" y="13"/>
                    <a:pt x="11" y="13"/>
                  </a:cubicBezTo>
                  <a:cubicBezTo>
                    <a:pt x="12" y="12"/>
                    <a:pt x="14" y="12"/>
                    <a:pt x="15" y="12"/>
                  </a:cubicBezTo>
                  <a:cubicBezTo>
                    <a:pt x="19" y="12"/>
                    <a:pt x="23" y="14"/>
                    <a:pt x="23" y="18"/>
                  </a:cubicBezTo>
                  <a:cubicBezTo>
                    <a:pt x="23" y="42"/>
                    <a:pt x="23" y="42"/>
                    <a:pt x="23" y="42"/>
                  </a:cubicBezTo>
                  <a:lnTo>
                    <a:pt x="14"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92" name="Freeform 48"/>
            <p:cNvSpPr>
              <a:spLocks/>
            </p:cNvSpPr>
            <p:nvPr/>
          </p:nvSpPr>
          <p:spPr bwMode="gray">
            <a:xfrm>
              <a:off x="8801101" y="1957388"/>
              <a:ext cx="123825" cy="250825"/>
            </a:xfrm>
            <a:custGeom>
              <a:avLst/>
              <a:gdLst>
                <a:gd name="T0" fmla="*/ 8 w 15"/>
                <a:gd name="T1" fmla="*/ 1 h 30"/>
                <a:gd name="T2" fmla="*/ 8 w 15"/>
                <a:gd name="T3" fmla="*/ 4 h 30"/>
                <a:gd name="T4" fmla="*/ 8 w 15"/>
                <a:gd name="T5" fmla="*/ 4 h 30"/>
                <a:gd name="T6" fmla="*/ 15 w 15"/>
                <a:gd name="T7" fmla="*/ 0 h 30"/>
                <a:gd name="T8" fmla="*/ 15 w 15"/>
                <a:gd name="T9" fmla="*/ 7 h 30"/>
                <a:gd name="T10" fmla="*/ 8 w 15"/>
                <a:gd name="T11" fmla="*/ 14 h 30"/>
                <a:gd name="T12" fmla="*/ 8 w 15"/>
                <a:gd name="T13" fmla="*/ 30 h 30"/>
                <a:gd name="T14" fmla="*/ 0 w 15"/>
                <a:gd name="T15" fmla="*/ 30 h 30"/>
                <a:gd name="T16" fmla="*/ 0 w 15"/>
                <a:gd name="T17" fmla="*/ 1 h 30"/>
                <a:gd name="T18" fmla="*/ 8 w 15"/>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0">
                  <a:moveTo>
                    <a:pt x="8" y="1"/>
                  </a:moveTo>
                  <a:cubicBezTo>
                    <a:pt x="8" y="4"/>
                    <a:pt x="8" y="4"/>
                    <a:pt x="8" y="4"/>
                  </a:cubicBezTo>
                  <a:cubicBezTo>
                    <a:pt x="8" y="4"/>
                    <a:pt x="8" y="4"/>
                    <a:pt x="8" y="4"/>
                  </a:cubicBezTo>
                  <a:cubicBezTo>
                    <a:pt x="9" y="1"/>
                    <a:pt x="12" y="0"/>
                    <a:pt x="15" y="0"/>
                  </a:cubicBezTo>
                  <a:cubicBezTo>
                    <a:pt x="15" y="7"/>
                    <a:pt x="15" y="7"/>
                    <a:pt x="15"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grpSp>
    </p:spTree>
    <p:extLst>
      <p:ext uri="{BB962C8B-B14F-4D97-AF65-F5344CB8AC3E}">
        <p14:creationId xmlns="" xmlns:p14="http://schemas.microsoft.com/office/powerpoint/2010/main" val="37091374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hidden">
          <a:xfrm>
            <a:off x="138023" y="129398"/>
            <a:ext cx="11912778" cy="6547450"/>
          </a:xfrm>
          <a:prstGeom prst="rect">
            <a:avLst/>
          </a:prstGeom>
          <a:noFill/>
          <a:ln>
            <a:noFill/>
          </a:ln>
        </p:spPr>
      </p:pic>
      <p:pic>
        <p:nvPicPr>
          <p:cNvPr id="12" name="Picture 11"/>
          <p:cNvPicPr>
            <a:picLocks noChangeAspect="1"/>
          </p:cNvPicPr>
          <p:nvPr userDrawn="1"/>
        </p:nvPicPr>
        <p:blipFill>
          <a:blip r:embed="rId3" cstate="screen">
            <a:extLst>
              <a:ext uri="{28A0092B-C50C-407E-A947-70E740481C1C}">
                <a14:useLocalDpi xmlns="" xmlns:a14="http://schemas.microsoft.com/office/drawing/2010/main" val="0"/>
              </a:ext>
            </a:extLst>
          </a:blip>
          <a:stretch>
            <a:fillRect/>
          </a:stretch>
        </p:blipFill>
        <p:spPr bwMode="black">
          <a:xfrm>
            <a:off x="3822128" y="2843826"/>
            <a:ext cx="4544568" cy="569547"/>
          </a:xfrm>
          <a:prstGeom prst="rect">
            <a:avLst/>
          </a:prstGeom>
        </p:spPr>
      </p:pic>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Tree>
    <p:extLst>
      <p:ext uri="{BB962C8B-B14F-4D97-AF65-F5344CB8AC3E}">
        <p14:creationId xmlns="" xmlns:p14="http://schemas.microsoft.com/office/powerpoint/2010/main" val="10657555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srgbClr val="5F5F5F"/>
              </a:solidFill>
            </a:endParaRPr>
          </a:p>
        </p:txBody>
      </p:sp>
      <p:sp>
        <p:nvSpPr>
          <p:cNvPr id="5" name="Footer Placeholder 4"/>
          <p:cNvSpPr>
            <a:spLocks noGrp="1"/>
          </p:cNvSpPr>
          <p:nvPr>
            <p:ph type="ftr" sz="quarter" idx="11"/>
          </p:nvPr>
        </p:nvSpPr>
        <p:spPr/>
        <p:txBody>
          <a:bodyPr/>
          <a:lstStyle/>
          <a:p>
            <a:endParaRPr lang="en-US">
              <a:solidFill>
                <a:srgbClr val="5F5F5F"/>
              </a:solidFill>
            </a:endParaRPr>
          </a:p>
        </p:txBody>
      </p:sp>
      <p:sp>
        <p:nvSpPr>
          <p:cNvPr id="6" name="Slide Number Placeholder 5"/>
          <p:cNvSpPr>
            <a:spLocks noGrp="1"/>
          </p:cNvSpPr>
          <p:nvPr>
            <p:ph type="sldNum" sz="quarter" idx="12"/>
          </p:nvPr>
        </p:nvSpPr>
        <p:spPr/>
        <p:txBody>
          <a:bodyPr/>
          <a:lstStyle/>
          <a:p>
            <a:fld id="{D4EAF17A-378C-49D5-A479-C71FF9D7F1E7}" type="slidenum">
              <a:rPr lang="en-US" smtClean="0">
                <a:solidFill>
                  <a:srgbClr val="5F5F5F"/>
                </a:solidFill>
              </a:rPr>
              <a:pPr/>
              <a:t>‹#›</a:t>
            </a:fld>
            <a:endParaRPr lang="en-US">
              <a:solidFill>
                <a:srgbClr val="5F5F5F"/>
              </a:solidFill>
            </a:endParaRPr>
          </a:p>
        </p:txBody>
      </p:sp>
    </p:spTree>
    <p:extLst>
      <p:ext uri="{BB962C8B-B14F-4D97-AF65-F5344CB8AC3E}">
        <p14:creationId xmlns="" xmlns:p14="http://schemas.microsoft.com/office/powerpoint/2010/main" val="38621871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88825" cy="68579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prstClr val="white"/>
              </a:solidFill>
              <a:latin typeface="Arial"/>
            </a:endParaRPr>
          </a:p>
        </p:txBody>
      </p:sp>
      <p:sp>
        <p:nvSpPr>
          <p:cNvPr id="7" name="Rectangle 6"/>
          <p:cNvSpPr/>
          <p:nvPr userDrawn="1"/>
        </p:nvSpPr>
        <p:spPr>
          <a:xfrm>
            <a:off x="7618016" y="0"/>
            <a:ext cx="4570809" cy="68580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prstClr val="white"/>
              </a:solidFill>
              <a:latin typeface="Arial"/>
            </a:endParaRPr>
          </a:p>
        </p:txBody>
      </p:sp>
      <p:pic>
        <p:nvPicPr>
          <p:cNvPr id="8" name="Picture 7"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48485" y="338661"/>
            <a:ext cx="2864374" cy="883412"/>
          </a:xfrm>
          <a:prstGeom prst="rect">
            <a:avLst/>
          </a:prstGeom>
        </p:spPr>
      </p:pic>
      <p:sp>
        <p:nvSpPr>
          <p:cNvPr id="17" name="Title 1"/>
          <p:cNvSpPr>
            <a:spLocks noGrp="1"/>
          </p:cNvSpPr>
          <p:nvPr>
            <p:ph type="title" hasCustomPrompt="1"/>
          </p:nvPr>
        </p:nvSpPr>
        <p:spPr bwMode="white">
          <a:xfrm>
            <a:off x="601822" y="2111023"/>
            <a:ext cx="6700187" cy="1640876"/>
          </a:xfrm>
        </p:spPr>
        <p:txBody>
          <a:bodyPr anchor="b" anchorCtr="0"/>
          <a:lstStyle>
            <a:lvl1pPr>
              <a:defRPr sz="37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600976" y="3885701"/>
            <a:ext cx="6701032" cy="1397499"/>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7618016" y="0"/>
            <a:ext cx="4570809" cy="6858000"/>
          </a:xfrm>
          <a:effectLst>
            <a:innerShdw blurRad="63500" dist="50800" dir="10800000">
              <a:prstClr val="black">
                <a:alpha val="50000"/>
              </a:prstClr>
            </a:innerShdw>
          </a:effectLst>
        </p:spPr>
        <p:txBody>
          <a:bodyPr anchor="ctr" anchorCtr="1"/>
          <a:lstStyle>
            <a:lvl1pPr marL="80419"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 xmlns:p14="http://schemas.microsoft.com/office/powerpoint/2010/main" val="2427285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9" name="Rectangle 8"/>
            <p:cNvSpPr/>
            <p:nvPr/>
          </p:nvSpPr>
          <p:spPr bwMode="gray">
            <a:xfrm>
              <a:off x="11995151"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182130"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endParaRPr lang="en-US" dirty="0">
              <a:solidFill>
                <a:srgbClr val="5F5F5F"/>
              </a:solidFill>
            </a:endParaRPr>
          </a:p>
        </p:txBody>
      </p:sp>
      <p:sp>
        <p:nvSpPr>
          <p:cNvPr id="5" name="Footer Placeholder 4"/>
          <p:cNvSpPr>
            <a:spLocks noGrp="1"/>
          </p:cNvSpPr>
          <p:nvPr>
            <p:ph type="ftr" sz="quarter" idx="3"/>
          </p:nvPr>
        </p:nvSpPr>
        <p:spPr>
          <a:xfrm>
            <a:off x="8621423"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endParaRPr lang="en-US" dirty="0">
              <a:solidFill>
                <a:srgbClr val="5F5F5F"/>
              </a:solidFill>
            </a:endParaRPr>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solidFill>
                  <a:srgbClr val="5F5F5F"/>
                </a:solidFill>
              </a:rPr>
              <a:pPr/>
              <a:t>‹#›</a:t>
            </a:fld>
            <a:endParaRPr lang="en-US" dirty="0">
              <a:solidFill>
                <a:srgbClr val="5F5F5F"/>
              </a:solidFill>
            </a:endParaRPr>
          </a:p>
        </p:txBody>
      </p:sp>
      <p:sp>
        <p:nvSpPr>
          <p:cNvPr id="15" name="TextBox 14"/>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2014</a:t>
            </a:r>
            <a:r>
              <a:rPr lang="en-US" sz="850" dirty="0" smtClean="0">
                <a:solidFill>
                  <a:srgbClr val="5F5F5F"/>
                </a:solidFill>
              </a:rPr>
              <a:t>,</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9" name="Picture 18" descr="Oracle logo in white on red staging background"/>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4460" r:id="rId1"/>
    <p:sldLayoutId id="2147484461" r:id="rId2"/>
    <p:sldLayoutId id="2147484472" r:id="rId3"/>
    <p:sldLayoutId id="2147484477" r:id="rId4"/>
    <p:sldLayoutId id="2147484487" r:id="rId5"/>
    <p:sldLayoutId id="2147484489" r:id="rId6"/>
    <p:sldLayoutId id="2147484490" r:id="rId7"/>
    <p:sldLayoutId id="2147484491" r:id="rId8"/>
    <p:sldLayoutId id="2147484502" r:id="rId9"/>
    <p:sldLayoutId id="2147484504" r:id="rId10"/>
    <p:sldLayoutId id="2147484505" r:id="rId11"/>
    <p:sldLayoutId id="2147484506" r:id="rId1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3"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6.bin"/><Relationship Id="rId3" Type="http://schemas.openxmlformats.org/officeDocument/2006/relationships/notesSlide" Target="../notesSlides/notesSlide23.xml"/><Relationship Id="rId7" Type="http://schemas.openxmlformats.org/officeDocument/2006/relationships/oleObject" Target="../embeddings/oleObject1.bin"/><Relationship Id="rId12" Type="http://schemas.openxmlformats.org/officeDocument/2006/relationships/oleObject" Target="../embeddings/oleObject5.bin"/><Relationship Id="rId2" Type="http://schemas.openxmlformats.org/officeDocument/2006/relationships/slideLayout" Target="../slideLayouts/slideLayout10.xml"/><Relationship Id="rId16"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image" Target="../media/image48.png"/><Relationship Id="rId11" Type="http://schemas.openxmlformats.org/officeDocument/2006/relationships/oleObject" Target="../embeddings/oleObject4.bin"/><Relationship Id="rId5" Type="http://schemas.openxmlformats.org/officeDocument/2006/relationships/image" Target="../media/image47.png"/><Relationship Id="rId15" Type="http://schemas.openxmlformats.org/officeDocument/2006/relationships/oleObject" Target="../embeddings/oleObject8.bin"/><Relationship Id="rId10" Type="http://schemas.openxmlformats.org/officeDocument/2006/relationships/image" Target="../media/image49.png"/><Relationship Id="rId4" Type="http://schemas.openxmlformats.org/officeDocument/2006/relationships/image" Target="../media/image40.png"/><Relationship Id="rId9" Type="http://schemas.openxmlformats.org/officeDocument/2006/relationships/oleObject" Target="../embeddings/oleObject3.bin"/><Relationship Id="rId1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51.png"/><Relationship Id="rId5" Type="http://schemas.openxmlformats.org/officeDocument/2006/relationships/image" Target="../media/image45.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hart" Target="../charts/chart1.xml"/><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chart" Target="../charts/chart2.xml"/><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716885"/>
            <a:ext cx="6700187" cy="1640876"/>
          </a:xfrm>
        </p:spPr>
        <p:txBody>
          <a:bodyPr/>
          <a:lstStyle/>
          <a:p>
            <a:pPr algn="ctr"/>
            <a:r>
              <a:rPr lang="en-US" sz="3600" dirty="0" err="1" smtClean="0"/>
              <a:t>Zajištění</a:t>
            </a:r>
            <a:r>
              <a:rPr lang="en-US" sz="3600" dirty="0" smtClean="0"/>
              <a:t>   </a:t>
            </a:r>
            <a:r>
              <a:rPr lang="en-US" sz="3600" dirty="0" err="1" smtClean="0"/>
              <a:t>bezpečného</a:t>
            </a:r>
            <a:r>
              <a:rPr lang="en-US" sz="3600" dirty="0" smtClean="0"/>
              <a:t> </a:t>
            </a:r>
            <a:r>
              <a:rPr lang="en-US" sz="3600" dirty="0" err="1" smtClean="0"/>
              <a:t>provozu</a:t>
            </a:r>
            <a:r>
              <a:rPr lang="en-US" sz="3600" dirty="0" smtClean="0"/>
              <a:t> IS</a:t>
            </a:r>
            <a:br>
              <a:rPr lang="en-US" sz="3600" dirty="0" smtClean="0"/>
            </a:br>
            <a:r>
              <a:rPr lang="en-US" sz="3600" dirty="0" smtClean="0"/>
              <a:t> z </a:t>
            </a:r>
            <a:r>
              <a:rPr lang="en-US" sz="3600" dirty="0" err="1" smtClean="0"/>
              <a:t>pohledu</a:t>
            </a:r>
            <a:r>
              <a:rPr lang="en-US" sz="3600" dirty="0" smtClean="0"/>
              <a:t> Oracle </a:t>
            </a:r>
            <a:r>
              <a:rPr lang="en-US" sz="3600" dirty="0" err="1" smtClean="0"/>
              <a:t>referenční</a:t>
            </a:r>
            <a:r>
              <a:rPr lang="en-US" sz="3600" dirty="0" smtClean="0"/>
              <a:t> </a:t>
            </a:r>
            <a:r>
              <a:rPr lang="en-US" sz="3600" dirty="0" err="1" smtClean="0"/>
              <a:t>architektury</a:t>
            </a:r>
            <a:r>
              <a:rPr lang="en-US" sz="3600" dirty="0"/>
              <a:t/>
            </a:r>
            <a:br>
              <a:rPr lang="en-US" sz="3600" dirty="0"/>
            </a:br>
            <a:endParaRPr lang="en-US" sz="3600" dirty="0"/>
          </a:p>
        </p:txBody>
      </p:sp>
      <p:sp>
        <p:nvSpPr>
          <p:cNvPr id="8" name="Text Placeholder 7"/>
          <p:cNvSpPr>
            <a:spLocks noGrp="1"/>
          </p:cNvSpPr>
          <p:nvPr>
            <p:ph type="body" sz="quarter" idx="13"/>
          </p:nvPr>
        </p:nvSpPr>
        <p:spPr/>
        <p:txBody>
          <a:bodyPr/>
          <a:lstStyle/>
          <a:p>
            <a:r>
              <a:rPr lang="cs-CZ" dirty="0" smtClean="0"/>
              <a:t>Jaroslav</a:t>
            </a:r>
            <a:r>
              <a:rPr lang="en-US" dirty="0" smtClean="0"/>
              <a:t> </a:t>
            </a:r>
            <a:r>
              <a:rPr lang="en-US" dirty="0" err="1" smtClean="0"/>
              <a:t>Novotn</a:t>
            </a:r>
            <a:r>
              <a:rPr lang="cs-CZ" dirty="0" smtClean="0"/>
              <a:t>ý</a:t>
            </a:r>
          </a:p>
          <a:p>
            <a:r>
              <a:rPr lang="cs-CZ" dirty="0" smtClean="0"/>
              <a:t>IT Architect</a:t>
            </a:r>
          </a:p>
          <a:p>
            <a:r>
              <a:rPr lang="cs-CZ" dirty="0" smtClean="0"/>
              <a:t/>
            </a:r>
            <a:br>
              <a:rPr lang="cs-CZ" dirty="0" smtClean="0"/>
            </a:br>
            <a:r>
              <a:rPr lang="en-US" dirty="0" err="1" smtClean="0"/>
              <a:t>Patrik</a:t>
            </a:r>
            <a:r>
              <a:rPr lang="en-US" dirty="0" smtClean="0"/>
              <a:t> </a:t>
            </a:r>
            <a:r>
              <a:rPr lang="en-US" dirty="0" err="1" smtClean="0"/>
              <a:t>Plach</a:t>
            </a:r>
            <a:r>
              <a:rPr lang="cs-CZ" dirty="0" smtClean="0"/>
              <a:t>ý</a:t>
            </a:r>
            <a:endParaRPr lang="en-US" dirty="0" smtClean="0"/>
          </a:p>
          <a:p>
            <a:r>
              <a:rPr lang="cs-CZ" dirty="0" smtClean="0"/>
              <a:t>Senior </a:t>
            </a:r>
            <a:r>
              <a:rPr lang="cs-CZ" dirty="0" err="1" smtClean="0"/>
              <a:t>Consultant</a:t>
            </a:r>
            <a:endParaRPr lang="en-US" dirty="0" smtClean="0"/>
          </a:p>
          <a:p>
            <a:endParaRPr lang="en-US" dirty="0"/>
          </a:p>
          <a:p>
            <a:endParaRPr lang="en-US" dirty="0"/>
          </a:p>
        </p:txBody>
      </p:sp>
      <p:sp>
        <p:nvSpPr>
          <p:cNvPr id="5" name="Picture Placeholder 4"/>
          <p:cNvSpPr>
            <a:spLocks noGrp="1"/>
          </p:cNvSpPr>
          <p:nvPr>
            <p:ph type="pic" sz="quarter" idx="14"/>
          </p:nvPr>
        </p:nvSpPr>
        <p:spPr/>
      </p:sp>
      <p:pic>
        <p:nvPicPr>
          <p:cNvPr id="6" name="Picture Placeholder 9" descr="OracleSecurityPPT_TitleSlide2b-01.jpg"/>
          <p:cNvPicPr>
            <a:picLocks noChangeAspect="1"/>
          </p:cNvPicPr>
          <p:nvPr/>
        </p:nvPicPr>
        <p:blipFill>
          <a:blip r:embed="rId3" cstate="print">
            <a:extLst/>
          </a:blip>
          <a:srcRect t="18610" r="20981" b="23269"/>
          <a:stretch>
            <a:fillRect/>
          </a:stretch>
        </p:blipFill>
        <p:spPr>
          <a:xfrm>
            <a:off x="6448097" y="-1"/>
            <a:ext cx="5740728" cy="6858001"/>
          </a:xfrm>
          <a:prstGeom prst="rect">
            <a:avLst/>
          </a:prstGeom>
          <a:effectLst>
            <a:innerShdw blurRad="63500" dist="50800" dir="10800000">
              <a:prstClr val="black">
                <a:alpha val="50000"/>
              </a:prstClr>
            </a:innerShdw>
          </a:effectLst>
        </p:spPr>
      </p:pic>
      <p:sp>
        <p:nvSpPr>
          <p:cNvPr id="11" name="Rectangle 10"/>
          <p:cNvSpPr/>
          <p:nvPr/>
        </p:nvSpPr>
        <p:spPr>
          <a:xfrm>
            <a:off x="9144001" y="2841171"/>
            <a:ext cx="2351314" cy="16002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9" name="TextBox 8"/>
          <p:cNvSpPr txBox="1"/>
          <p:nvPr/>
        </p:nvSpPr>
        <p:spPr>
          <a:xfrm>
            <a:off x="9710060" y="3102424"/>
            <a:ext cx="914400" cy="914400"/>
          </a:xfrm>
          <a:prstGeom prst="rect">
            <a:avLst/>
          </a:prstGeom>
          <a:noFill/>
        </p:spPr>
        <p:txBody>
          <a:bodyPr wrap="none" lIns="0" tIns="0" rIns="0" bIns="0" rtlCol="0">
            <a:noAutofit/>
          </a:bodyPr>
          <a:lstStyle/>
          <a:p>
            <a:pPr algn="ctr">
              <a:lnSpc>
                <a:spcPct val="90000"/>
              </a:lnSpc>
            </a:pPr>
            <a:r>
              <a:rPr lang="en-US" sz="4400" b="1" dirty="0" smtClean="0">
                <a:solidFill>
                  <a:srgbClr val="FF0000"/>
                </a:solidFill>
                <a:effectLst>
                  <a:outerShdw blurRad="38100" dist="38100" dir="2700000" algn="tl">
                    <a:srgbClr val="000000">
                      <a:alpha val="43137"/>
                    </a:srgbClr>
                  </a:outerShdw>
                </a:effectLst>
              </a:rPr>
              <a:t>SECURITY</a:t>
            </a:r>
          </a:p>
          <a:p>
            <a:pPr algn="ctr">
              <a:lnSpc>
                <a:spcPct val="90000"/>
              </a:lnSpc>
            </a:pPr>
            <a:r>
              <a:rPr lang="en-US" sz="4400" b="1" dirty="0" smtClean="0">
                <a:solidFill>
                  <a:schemeClr val="tx1">
                    <a:lumMod val="50000"/>
                  </a:schemeClr>
                </a:solidFill>
                <a:effectLst>
                  <a:outerShdw blurRad="38100" dist="38100" dir="2700000" algn="tl">
                    <a:srgbClr val="000000">
                      <a:alpha val="43137"/>
                    </a:srgbClr>
                  </a:outerShdw>
                </a:effectLst>
              </a:rPr>
              <a:t>Inside-Out</a:t>
            </a:r>
            <a:endParaRPr lang="en-US" sz="4400" b="1" dirty="0">
              <a:solidFill>
                <a:schemeClr val="tx1">
                  <a:lumMod val="50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6968250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51" name="TextShape 2"/>
          <p:cNvSpPr txBox="1"/>
          <p:nvPr/>
        </p:nvSpPr>
        <p:spPr>
          <a:xfrm>
            <a:off x="609441" y="1225440"/>
            <a:ext cx="10969463" cy="406080"/>
          </a:xfrm>
          <a:prstGeom prst="rect">
            <a:avLst/>
          </a:prstGeom>
        </p:spPr>
        <p:txBody>
          <a:bodyPr lIns="0" tIns="0" rIns="0" bIns="0"/>
          <a:lstStyle/>
          <a:p>
            <a:pPr>
              <a:lnSpc>
                <a:spcPct val="100000"/>
              </a:lnSpc>
            </a:pPr>
            <a:r>
              <a:rPr lang="en-US" sz="2700">
                <a:solidFill>
                  <a:srgbClr val="FF1414"/>
                </a:solidFill>
                <a:latin typeface="Arial"/>
              </a:rPr>
              <a:t> </a:t>
            </a:r>
            <a:endParaRPr/>
          </a:p>
        </p:txBody>
      </p:sp>
      <p:sp>
        <p:nvSpPr>
          <p:cNvPr id="52" name="Title 1"/>
          <p:cNvSpPr txBox="1">
            <a:spLocks/>
          </p:cNvSpPr>
          <p:nvPr/>
        </p:nvSpPr>
        <p:spPr>
          <a:xfrm>
            <a:off x="805483" y="575035"/>
            <a:ext cx="10969924" cy="541860"/>
          </a:xfrm>
          <a:prstGeom prst="rect">
            <a:avLst/>
          </a:prstGeom>
        </p:spPr>
        <p:txBody>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cs-CZ" sz="3600" b="1" dirty="0" smtClean="0">
                <a:solidFill>
                  <a:schemeClr val="bg1"/>
                </a:solidFill>
                <a:latin typeface="Arial" pitchFamily="34" charset="0"/>
                <a:ea typeface="+mj-ea"/>
                <a:cs typeface="Arial" pitchFamily="34" charset="0"/>
              </a:rPr>
              <a:t>Logická architektura – bezpečnost dat</a:t>
            </a:r>
            <a:endParaRPr kumimoji="0" lang="en-US" sz="36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pic>
        <p:nvPicPr>
          <p:cNvPr id="41986" name="Picture 2"/>
          <p:cNvPicPr>
            <a:picLocks noChangeAspect="1" noChangeArrowheads="1"/>
          </p:cNvPicPr>
          <p:nvPr/>
        </p:nvPicPr>
        <p:blipFill>
          <a:blip r:embed="rId3" cstate="print"/>
          <a:srcRect/>
          <a:stretch>
            <a:fillRect/>
          </a:stretch>
        </p:blipFill>
        <p:spPr bwMode="auto">
          <a:xfrm>
            <a:off x="472035" y="1186574"/>
            <a:ext cx="11083925" cy="4737100"/>
          </a:xfrm>
          <a:prstGeom prst="rect">
            <a:avLst/>
          </a:prstGeom>
          <a:noFill/>
          <a:ln w="9525">
            <a:noFill/>
            <a:miter lim="800000"/>
            <a:headEnd/>
            <a:tailEnd/>
          </a:ln>
          <a:effectLst/>
        </p:spPr>
      </p:pic>
    </p:spTree>
    <p:extLst>
      <p:ext uri="{BB962C8B-B14F-4D97-AF65-F5344CB8AC3E}">
        <p14:creationId xmlns="" xmlns:p14="http://schemas.microsoft.com/office/powerpoint/2010/main" val="325885243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51" name="TextShape 2"/>
          <p:cNvSpPr txBox="1"/>
          <p:nvPr/>
        </p:nvSpPr>
        <p:spPr>
          <a:xfrm>
            <a:off x="609441" y="1225440"/>
            <a:ext cx="10969463" cy="406080"/>
          </a:xfrm>
          <a:prstGeom prst="rect">
            <a:avLst/>
          </a:prstGeom>
        </p:spPr>
        <p:txBody>
          <a:bodyPr lIns="0" tIns="0" rIns="0" bIns="0"/>
          <a:lstStyle/>
          <a:p>
            <a:pPr>
              <a:lnSpc>
                <a:spcPct val="100000"/>
              </a:lnSpc>
            </a:pPr>
            <a:r>
              <a:rPr lang="en-US" sz="2700">
                <a:solidFill>
                  <a:srgbClr val="FF1414"/>
                </a:solidFill>
                <a:latin typeface="Arial"/>
              </a:rPr>
              <a:t> </a:t>
            </a:r>
            <a:endParaRPr/>
          </a:p>
        </p:txBody>
      </p:sp>
      <p:sp>
        <p:nvSpPr>
          <p:cNvPr id="52" name="Title 1"/>
          <p:cNvSpPr txBox="1">
            <a:spLocks/>
          </p:cNvSpPr>
          <p:nvPr/>
        </p:nvSpPr>
        <p:spPr>
          <a:xfrm>
            <a:off x="805483" y="575035"/>
            <a:ext cx="10969924" cy="541860"/>
          </a:xfrm>
          <a:prstGeom prst="rect">
            <a:avLst/>
          </a:prstGeom>
        </p:spPr>
        <p:txBody>
          <a:bodyPr/>
          <a:lstStyle/>
          <a:p>
            <a:pPr lvl="0">
              <a:lnSpc>
                <a:spcPct val="80000"/>
              </a:lnSpc>
              <a:spcBef>
                <a:spcPct val="0"/>
              </a:spcBef>
              <a:defRPr/>
            </a:pPr>
            <a:r>
              <a:rPr lang="cs-CZ" sz="3600" b="1" dirty="0" smtClean="0">
                <a:solidFill>
                  <a:schemeClr val="bg1"/>
                </a:solidFill>
                <a:latin typeface="Arial" pitchFamily="34" charset="0"/>
                <a:ea typeface="+mj-ea"/>
                <a:cs typeface="Arial" pitchFamily="34" charset="0"/>
              </a:rPr>
              <a:t>Logická architektura – detekce podvodů</a:t>
            </a:r>
            <a:endParaRPr kumimoji="0" lang="en-US" sz="36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pic>
        <p:nvPicPr>
          <p:cNvPr id="43010" name="Picture 2"/>
          <p:cNvPicPr>
            <a:picLocks noChangeAspect="1" noChangeArrowheads="1"/>
          </p:cNvPicPr>
          <p:nvPr/>
        </p:nvPicPr>
        <p:blipFill>
          <a:blip r:embed="rId3" cstate="print"/>
          <a:srcRect/>
          <a:stretch>
            <a:fillRect/>
          </a:stretch>
        </p:blipFill>
        <p:spPr bwMode="auto">
          <a:xfrm>
            <a:off x="1084482" y="1229711"/>
            <a:ext cx="9955212" cy="5029200"/>
          </a:xfrm>
          <a:prstGeom prst="rect">
            <a:avLst/>
          </a:prstGeom>
          <a:noFill/>
          <a:ln w="9525">
            <a:noFill/>
            <a:miter lim="800000"/>
            <a:headEnd/>
            <a:tailEnd/>
          </a:ln>
          <a:effectLst/>
        </p:spPr>
      </p:pic>
    </p:spTree>
    <p:extLst>
      <p:ext uri="{BB962C8B-B14F-4D97-AF65-F5344CB8AC3E}">
        <p14:creationId xmlns="" xmlns:p14="http://schemas.microsoft.com/office/powerpoint/2010/main" val="325885243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51" name="TextShape 2"/>
          <p:cNvSpPr txBox="1"/>
          <p:nvPr/>
        </p:nvSpPr>
        <p:spPr>
          <a:xfrm>
            <a:off x="609441" y="1225440"/>
            <a:ext cx="10969463" cy="406080"/>
          </a:xfrm>
          <a:prstGeom prst="rect">
            <a:avLst/>
          </a:prstGeom>
        </p:spPr>
        <p:txBody>
          <a:bodyPr lIns="0" tIns="0" rIns="0" bIns="0"/>
          <a:lstStyle/>
          <a:p>
            <a:pPr>
              <a:lnSpc>
                <a:spcPct val="100000"/>
              </a:lnSpc>
            </a:pPr>
            <a:r>
              <a:rPr lang="en-US" sz="2700">
                <a:solidFill>
                  <a:srgbClr val="FF1414"/>
                </a:solidFill>
                <a:latin typeface="Arial"/>
              </a:rPr>
              <a:t> </a:t>
            </a:r>
            <a:endParaRPr/>
          </a:p>
        </p:txBody>
      </p:sp>
      <p:sp>
        <p:nvSpPr>
          <p:cNvPr id="52" name="Title 1"/>
          <p:cNvSpPr txBox="1">
            <a:spLocks/>
          </p:cNvSpPr>
          <p:nvPr/>
        </p:nvSpPr>
        <p:spPr>
          <a:xfrm>
            <a:off x="805483" y="401614"/>
            <a:ext cx="10969924" cy="541860"/>
          </a:xfrm>
          <a:prstGeom prst="rect">
            <a:avLst/>
          </a:prstGeom>
        </p:spPr>
        <p:txBody>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cs-CZ" sz="3600" b="1" dirty="0" smtClean="0">
                <a:solidFill>
                  <a:schemeClr val="bg1"/>
                </a:solidFill>
                <a:latin typeface="Arial" pitchFamily="34" charset="0"/>
                <a:ea typeface="+mj-ea"/>
                <a:cs typeface="Arial" pitchFamily="34" charset="0"/>
              </a:rPr>
              <a:t>Logická architektura – zajištění shody </a:t>
            </a:r>
            <a:endParaRPr kumimoji="0" lang="en-US" sz="36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pic>
        <p:nvPicPr>
          <p:cNvPr id="44034" name="Picture 2"/>
          <p:cNvPicPr>
            <a:picLocks noChangeAspect="1" noChangeArrowheads="1"/>
          </p:cNvPicPr>
          <p:nvPr/>
        </p:nvPicPr>
        <p:blipFill>
          <a:blip r:embed="rId3" cstate="print"/>
          <a:srcRect/>
          <a:stretch>
            <a:fillRect/>
          </a:stretch>
        </p:blipFill>
        <p:spPr bwMode="auto">
          <a:xfrm>
            <a:off x="1460500" y="1050925"/>
            <a:ext cx="9266238" cy="4754563"/>
          </a:xfrm>
          <a:prstGeom prst="rect">
            <a:avLst/>
          </a:prstGeom>
          <a:noFill/>
          <a:ln w="9525">
            <a:noFill/>
            <a:miter lim="800000"/>
            <a:headEnd/>
            <a:tailEnd/>
          </a:ln>
          <a:effectLst/>
        </p:spPr>
      </p:pic>
    </p:spTree>
    <p:extLst>
      <p:ext uri="{BB962C8B-B14F-4D97-AF65-F5344CB8AC3E}">
        <p14:creationId xmlns="" xmlns:p14="http://schemas.microsoft.com/office/powerpoint/2010/main" val="325885243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51" name="TextShape 2"/>
          <p:cNvSpPr txBox="1"/>
          <p:nvPr/>
        </p:nvSpPr>
        <p:spPr>
          <a:xfrm>
            <a:off x="609441" y="1225440"/>
            <a:ext cx="10969463" cy="406080"/>
          </a:xfrm>
          <a:prstGeom prst="rect">
            <a:avLst/>
          </a:prstGeom>
        </p:spPr>
        <p:txBody>
          <a:bodyPr lIns="0" tIns="0" rIns="0" bIns="0"/>
          <a:lstStyle/>
          <a:p>
            <a:pPr>
              <a:lnSpc>
                <a:spcPct val="100000"/>
              </a:lnSpc>
            </a:pPr>
            <a:r>
              <a:rPr lang="en-US" sz="2700">
                <a:solidFill>
                  <a:srgbClr val="FF1414"/>
                </a:solidFill>
                <a:latin typeface="Arial"/>
              </a:rPr>
              <a:t> </a:t>
            </a:r>
            <a:endParaRPr/>
          </a:p>
        </p:txBody>
      </p:sp>
      <p:sp>
        <p:nvSpPr>
          <p:cNvPr id="52" name="Title 1"/>
          <p:cNvSpPr txBox="1">
            <a:spLocks/>
          </p:cNvSpPr>
          <p:nvPr/>
        </p:nvSpPr>
        <p:spPr>
          <a:xfrm>
            <a:off x="805483" y="575035"/>
            <a:ext cx="10969924" cy="541860"/>
          </a:xfrm>
          <a:prstGeom prst="rect">
            <a:avLst/>
          </a:prstGeom>
        </p:spPr>
        <p:txBody>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cs-CZ" sz="3600" b="1" dirty="0" smtClean="0">
                <a:solidFill>
                  <a:schemeClr val="bg1"/>
                </a:solidFill>
                <a:latin typeface="Arial" pitchFamily="34" charset="0"/>
                <a:ea typeface="+mj-ea"/>
                <a:cs typeface="Arial" pitchFamily="34" charset="0"/>
              </a:rPr>
              <a:t>Architektonické principy</a:t>
            </a:r>
            <a:endParaRPr kumimoji="0" lang="en-US" sz="36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sp>
        <p:nvSpPr>
          <p:cNvPr id="5" name="Text Box 3"/>
          <p:cNvSpPr txBox="1">
            <a:spLocks noChangeArrowheads="1"/>
          </p:cNvSpPr>
          <p:nvPr/>
        </p:nvSpPr>
        <p:spPr bwMode="auto">
          <a:xfrm>
            <a:off x="648604" y="1402861"/>
            <a:ext cx="10032504" cy="3447932"/>
          </a:xfrm>
          <a:prstGeom prst="rect">
            <a:avLst/>
          </a:prstGeom>
          <a:noFill/>
          <a:ln w="9525">
            <a:noFill/>
            <a:miter lim="800000"/>
            <a:headEnd/>
            <a:tailEnd/>
          </a:ln>
        </p:spPr>
        <p:txBody>
          <a:bodyPr wrap="square" lIns="122745" tIns="61373" rIns="122745" bIns="61373">
            <a:spAutoFit/>
          </a:bodyPr>
          <a:lstStyle/>
          <a:p>
            <a:pPr>
              <a:buFont typeface="Arial" pitchFamily="34" charset="0"/>
              <a:buChar char="•"/>
            </a:pPr>
            <a:r>
              <a:rPr lang="cs-CZ" sz="2700" b="1" dirty="0" smtClean="0">
                <a:solidFill>
                  <a:schemeClr val="bg1"/>
                </a:solidFill>
              </a:rPr>
              <a:t>Obrana do hloubky</a:t>
            </a:r>
          </a:p>
          <a:p>
            <a:pPr lvl="1">
              <a:buFont typeface="Arial" pitchFamily="34" charset="0"/>
              <a:buChar char="•"/>
            </a:pPr>
            <a:endParaRPr lang="cs-CZ" sz="2700" b="1" dirty="0" smtClean="0">
              <a:solidFill>
                <a:schemeClr val="bg1"/>
              </a:solidFill>
            </a:endParaRPr>
          </a:p>
          <a:p>
            <a:pPr>
              <a:buFont typeface="Arial" pitchFamily="34" charset="0"/>
              <a:buChar char="•"/>
            </a:pPr>
            <a:r>
              <a:rPr lang="cs-CZ" sz="2700" b="1" dirty="0" smtClean="0">
                <a:solidFill>
                  <a:schemeClr val="bg1"/>
                </a:solidFill>
              </a:rPr>
              <a:t>Nejméně práv a oddělení pravomocí</a:t>
            </a:r>
          </a:p>
          <a:p>
            <a:pPr lvl="1">
              <a:buFont typeface="Arial" pitchFamily="34" charset="0"/>
              <a:buChar char="•"/>
            </a:pPr>
            <a:endParaRPr lang="cs-CZ" sz="2700" b="1" dirty="0" smtClean="0">
              <a:solidFill>
                <a:schemeClr val="bg1"/>
              </a:solidFill>
            </a:endParaRPr>
          </a:p>
          <a:p>
            <a:pPr>
              <a:buFont typeface="Arial" pitchFamily="34" charset="0"/>
              <a:buChar char="•"/>
            </a:pPr>
            <a:r>
              <a:rPr lang="cs-CZ" sz="2700" b="1" dirty="0" smtClean="0">
                <a:solidFill>
                  <a:schemeClr val="bg1"/>
                </a:solidFill>
              </a:rPr>
              <a:t>Bezpečnost jako služba</a:t>
            </a:r>
          </a:p>
          <a:p>
            <a:pPr lvl="1">
              <a:buFont typeface="Arial" pitchFamily="34" charset="0"/>
              <a:buChar char="•"/>
            </a:pPr>
            <a:endParaRPr lang="cs-CZ" sz="2700" b="1" dirty="0" smtClean="0">
              <a:solidFill>
                <a:schemeClr val="bg1"/>
              </a:solidFill>
            </a:endParaRPr>
          </a:p>
          <a:p>
            <a:endParaRPr lang="cs-CZ" sz="2700" b="1" dirty="0" smtClean="0">
              <a:solidFill>
                <a:schemeClr val="bg1"/>
              </a:solidFill>
            </a:endParaRPr>
          </a:p>
          <a:p>
            <a:endParaRPr lang="cs-CZ" sz="2700" b="1" dirty="0" smtClean="0">
              <a:solidFill>
                <a:schemeClr val="bg1"/>
              </a:solidFill>
            </a:endParaRPr>
          </a:p>
        </p:txBody>
      </p:sp>
      <p:pic>
        <p:nvPicPr>
          <p:cNvPr id="6" name="Picture 5" descr="data-ctr-security-ts-100566109-primary.idge.jpg"/>
          <p:cNvPicPr>
            <a:picLocks noChangeAspect="1"/>
          </p:cNvPicPr>
          <p:nvPr/>
        </p:nvPicPr>
        <p:blipFill>
          <a:blip r:embed="rId3" cstate="print"/>
          <a:stretch>
            <a:fillRect/>
          </a:stretch>
        </p:blipFill>
        <p:spPr>
          <a:xfrm>
            <a:off x="6962567" y="3051835"/>
            <a:ext cx="4971930" cy="3311947"/>
          </a:xfrm>
          <a:prstGeom prst="rect">
            <a:avLst/>
          </a:prstGeom>
        </p:spPr>
      </p:pic>
    </p:spTree>
    <p:extLst>
      <p:ext uri="{BB962C8B-B14F-4D97-AF65-F5344CB8AC3E}">
        <p14:creationId xmlns="" xmlns:p14="http://schemas.microsoft.com/office/powerpoint/2010/main" val="325885243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srgbClr val="5F5F5F"/>
                </a:solidFill>
              </a:rPr>
              <a:t>Oracle Public</a:t>
            </a:r>
            <a:endParaRPr lang="en-US" dirty="0">
              <a:solidFill>
                <a:srgbClr val="5F5F5F"/>
              </a:solidFill>
            </a:endParaRPr>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14</a:t>
            </a:fld>
            <a:endParaRPr lang="en-US" dirty="0">
              <a:solidFill>
                <a:srgbClr val="5F5F5F"/>
              </a:solidFill>
            </a:endParaRPr>
          </a:p>
        </p:txBody>
      </p:sp>
      <p:grpSp>
        <p:nvGrpSpPr>
          <p:cNvPr id="2" name="ouitside grey"/>
          <p:cNvGrpSpPr/>
          <p:nvPr/>
        </p:nvGrpSpPr>
        <p:grpSpPr>
          <a:xfrm>
            <a:off x="109296" y="-290650"/>
            <a:ext cx="7656512" cy="7658507"/>
            <a:chOff x="3626862" y="645382"/>
            <a:chExt cx="2873830" cy="2873830"/>
          </a:xfrm>
        </p:grpSpPr>
        <p:sp>
          <p:nvSpPr>
            <p:cNvPr id="7" name="grey arc"/>
            <p:cNvSpPr/>
            <p:nvPr/>
          </p:nvSpPr>
          <p:spPr>
            <a:xfrm>
              <a:off x="3765176" y="783696"/>
              <a:ext cx="2597202" cy="2597202"/>
            </a:xfrm>
            <a:prstGeom prst="arc">
              <a:avLst>
                <a:gd name="adj1" fmla="val 7746386"/>
                <a:gd name="adj2" fmla="val 18412192"/>
              </a:avLst>
            </a:prstGeom>
            <a:ln w="174625">
              <a:solidFill>
                <a:schemeClr val="tx2">
                  <a:lumMod val="60000"/>
                  <a:lumOff val="40000"/>
                </a:schemeClr>
              </a:solidFill>
            </a:ln>
            <a:effectLst>
              <a:outerShdw blurRad="63500" sx="102000" sy="102000" algn="ctr" rotWithShape="0">
                <a:prstClr val="black">
                  <a:alpha val="16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sp>
          <p:nvSpPr>
            <p:cNvPr id="8" name="hidden_circle"/>
            <p:cNvSpPr/>
            <p:nvPr/>
          </p:nvSpPr>
          <p:spPr>
            <a:xfrm>
              <a:off x="3626862" y="645382"/>
              <a:ext cx="2873830" cy="287383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grpSp>
      <p:grpSp>
        <p:nvGrpSpPr>
          <p:cNvPr id="3" name="red cobm"/>
          <p:cNvGrpSpPr/>
          <p:nvPr/>
        </p:nvGrpSpPr>
        <p:grpSpPr>
          <a:xfrm>
            <a:off x="1132938" y="733260"/>
            <a:ext cx="5609227" cy="5610688"/>
            <a:chOff x="5670050" y="1690751"/>
            <a:chExt cx="2745990" cy="2745990"/>
          </a:xfrm>
        </p:grpSpPr>
        <p:grpSp>
          <p:nvGrpSpPr>
            <p:cNvPr id="6" name="comb"/>
            <p:cNvGrpSpPr/>
            <p:nvPr/>
          </p:nvGrpSpPr>
          <p:grpSpPr>
            <a:xfrm>
              <a:off x="5670050" y="1690751"/>
              <a:ext cx="2745990" cy="2745990"/>
              <a:chOff x="690282" y="-1951"/>
              <a:chExt cx="4850345" cy="4850345"/>
            </a:xfrm>
            <a:blipFill>
              <a:blip r:embed="rId3"/>
              <a:stretch>
                <a:fillRect/>
              </a:stretch>
            </a:blipFill>
          </p:grpSpPr>
          <p:sp>
            <p:nvSpPr>
              <p:cNvPr id="12" name="hidden_circle"/>
              <p:cNvSpPr/>
              <p:nvPr/>
            </p:nvSpPr>
            <p:spPr>
              <a:xfrm>
                <a:off x="690282" y="-1951"/>
                <a:ext cx="4850345" cy="485034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13" name="Block Arc 12"/>
              <p:cNvSpPr/>
              <p:nvPr/>
            </p:nvSpPr>
            <p:spPr>
              <a:xfrm>
                <a:off x="821681" y="129457"/>
                <a:ext cx="4587546" cy="4587536"/>
              </a:xfrm>
              <a:prstGeom prst="blockArc">
                <a:avLst>
                  <a:gd name="adj1" fmla="val 13872695"/>
                  <a:gd name="adj2" fmla="val 2182364"/>
                  <a:gd name="adj3" fmla="val 5277"/>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0000"/>
                  </a:solidFill>
                  <a:latin typeface="Arial"/>
                </a:endParaRPr>
              </a:p>
            </p:txBody>
          </p:sp>
        </p:grpSp>
        <p:sp>
          <p:nvSpPr>
            <p:cNvPr id="11" name="grey arc"/>
            <p:cNvSpPr/>
            <p:nvPr/>
          </p:nvSpPr>
          <p:spPr>
            <a:xfrm>
              <a:off x="5747020" y="1765146"/>
              <a:ext cx="2597202" cy="2597202"/>
            </a:xfrm>
            <a:prstGeom prst="arc">
              <a:avLst>
                <a:gd name="adj1" fmla="val 13874172"/>
                <a:gd name="adj2" fmla="val 2188143"/>
              </a:avLst>
            </a:prstGeom>
            <a:ln w="635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grpSp>
      <p:grpSp>
        <p:nvGrpSpPr>
          <p:cNvPr id="9" name="ouitside white"/>
          <p:cNvGrpSpPr/>
          <p:nvPr/>
        </p:nvGrpSpPr>
        <p:grpSpPr>
          <a:xfrm>
            <a:off x="566974" y="167148"/>
            <a:ext cx="6741156" cy="6742912"/>
            <a:chOff x="3626862" y="645382"/>
            <a:chExt cx="2873830" cy="2873830"/>
          </a:xfrm>
        </p:grpSpPr>
        <p:sp>
          <p:nvSpPr>
            <p:cNvPr id="15" name="grey arc"/>
            <p:cNvSpPr/>
            <p:nvPr/>
          </p:nvSpPr>
          <p:spPr>
            <a:xfrm>
              <a:off x="3765176" y="783696"/>
              <a:ext cx="2597202" cy="2597202"/>
            </a:xfrm>
            <a:prstGeom prst="arc">
              <a:avLst>
                <a:gd name="adj1" fmla="val 18731020"/>
                <a:gd name="adj2" fmla="val 7774743"/>
              </a:avLst>
            </a:prstGeom>
            <a:ln w="127000">
              <a:solidFill>
                <a:schemeClr val="bg1"/>
              </a:solidFill>
            </a:ln>
            <a:effectLst>
              <a:outerShdw blurRad="88900" sx="102000" sy="102000" algn="ctr" rotWithShape="0">
                <a:prstClr val="black">
                  <a:alpha val="31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sp>
          <p:nvSpPr>
            <p:cNvPr id="16" name="hidden_circle"/>
            <p:cNvSpPr/>
            <p:nvPr/>
          </p:nvSpPr>
          <p:spPr>
            <a:xfrm>
              <a:off x="3626862" y="645382"/>
              <a:ext cx="2873830" cy="287383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grpSp>
      <p:grpSp>
        <p:nvGrpSpPr>
          <p:cNvPr id="10" name="grey hash"/>
          <p:cNvGrpSpPr/>
          <p:nvPr/>
        </p:nvGrpSpPr>
        <p:grpSpPr>
          <a:xfrm>
            <a:off x="1132938" y="733260"/>
            <a:ext cx="5609227" cy="5610688"/>
            <a:chOff x="690282" y="-1951"/>
            <a:chExt cx="4850345" cy="4850345"/>
          </a:xfrm>
          <a:blipFill>
            <a:blip r:embed="rId4"/>
            <a:stretch>
              <a:fillRect/>
            </a:stretch>
          </a:blipFill>
        </p:grpSpPr>
        <p:sp>
          <p:nvSpPr>
            <p:cNvPr id="18" name="hidden_circle"/>
            <p:cNvSpPr/>
            <p:nvPr/>
          </p:nvSpPr>
          <p:spPr>
            <a:xfrm>
              <a:off x="690282" y="-1951"/>
              <a:ext cx="4850345" cy="485034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19" name="Block Arc 18"/>
            <p:cNvSpPr/>
            <p:nvPr/>
          </p:nvSpPr>
          <p:spPr>
            <a:xfrm>
              <a:off x="821681" y="129456"/>
              <a:ext cx="4587546" cy="4587535"/>
            </a:xfrm>
            <a:prstGeom prst="blockArc">
              <a:avLst>
                <a:gd name="adj1" fmla="val 6746402"/>
                <a:gd name="adj2" fmla="val 13211688"/>
                <a:gd name="adj3" fmla="val 3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0000"/>
                </a:solidFill>
                <a:latin typeface="Arial"/>
              </a:endParaRPr>
            </a:p>
          </p:txBody>
        </p:sp>
      </p:grpSp>
      <p:grpSp>
        <p:nvGrpSpPr>
          <p:cNvPr id="14" name="Group 30"/>
          <p:cNvGrpSpPr/>
          <p:nvPr/>
        </p:nvGrpSpPr>
        <p:grpSpPr>
          <a:xfrm rot="16200000">
            <a:off x="1632940" y="1234592"/>
            <a:ext cx="4609224" cy="4608024"/>
            <a:chOff x="5670050" y="1690751"/>
            <a:chExt cx="2745990" cy="2745990"/>
          </a:xfrm>
        </p:grpSpPr>
        <p:sp>
          <p:nvSpPr>
            <p:cNvPr id="21" name="hidden_circle"/>
            <p:cNvSpPr/>
            <p:nvPr/>
          </p:nvSpPr>
          <p:spPr>
            <a:xfrm>
              <a:off x="5670050" y="1690751"/>
              <a:ext cx="2745990" cy="274599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22" name="grey arc"/>
            <p:cNvSpPr/>
            <p:nvPr/>
          </p:nvSpPr>
          <p:spPr>
            <a:xfrm>
              <a:off x="5747020" y="1765146"/>
              <a:ext cx="2597201" cy="2597201"/>
            </a:xfrm>
            <a:prstGeom prst="arc">
              <a:avLst>
                <a:gd name="adj1" fmla="val 2504582"/>
                <a:gd name="adj2" fmla="val 13788930"/>
              </a:avLst>
            </a:prstGeom>
            <a:ln w="539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grpSp>
      <p:grpSp>
        <p:nvGrpSpPr>
          <p:cNvPr id="17" name="inner grey"/>
          <p:cNvGrpSpPr/>
          <p:nvPr/>
        </p:nvGrpSpPr>
        <p:grpSpPr>
          <a:xfrm>
            <a:off x="2128416" y="1728998"/>
            <a:ext cx="3618271" cy="3619213"/>
            <a:chOff x="5670050" y="1690751"/>
            <a:chExt cx="2745990" cy="2745990"/>
          </a:xfrm>
        </p:grpSpPr>
        <p:sp>
          <p:nvSpPr>
            <p:cNvPr id="24" name="hidden_circle"/>
            <p:cNvSpPr/>
            <p:nvPr/>
          </p:nvSpPr>
          <p:spPr>
            <a:xfrm>
              <a:off x="5670050" y="1690751"/>
              <a:ext cx="2745990" cy="274599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25" name="grey arc"/>
            <p:cNvSpPr/>
            <p:nvPr/>
          </p:nvSpPr>
          <p:spPr>
            <a:xfrm>
              <a:off x="5747020" y="1765146"/>
              <a:ext cx="2597201" cy="2597201"/>
            </a:xfrm>
            <a:prstGeom prst="arc">
              <a:avLst>
                <a:gd name="adj1" fmla="val 7903589"/>
                <a:gd name="adj2" fmla="val 18313906"/>
              </a:avLst>
            </a:prstGeom>
            <a:ln w="412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grpSp>
      <p:grpSp>
        <p:nvGrpSpPr>
          <p:cNvPr id="20" name="inner charcoal comb"/>
          <p:cNvGrpSpPr/>
          <p:nvPr/>
        </p:nvGrpSpPr>
        <p:grpSpPr>
          <a:xfrm>
            <a:off x="2518751" y="2119434"/>
            <a:ext cx="2837602" cy="2838341"/>
            <a:chOff x="3456015" y="1737907"/>
            <a:chExt cx="1586248" cy="1586248"/>
          </a:xfrm>
        </p:grpSpPr>
        <p:grpSp>
          <p:nvGrpSpPr>
            <p:cNvPr id="23" name="comb"/>
            <p:cNvGrpSpPr/>
            <p:nvPr/>
          </p:nvGrpSpPr>
          <p:grpSpPr>
            <a:xfrm>
              <a:off x="3456015" y="1737907"/>
              <a:ext cx="1586248" cy="1586248"/>
              <a:chOff x="690282" y="-1951"/>
              <a:chExt cx="4850345" cy="4850345"/>
            </a:xfrm>
            <a:blipFill>
              <a:blip r:embed="rId5"/>
              <a:stretch>
                <a:fillRect/>
              </a:stretch>
            </a:blipFill>
          </p:grpSpPr>
          <p:sp>
            <p:nvSpPr>
              <p:cNvPr id="29" name="hidden_circle"/>
              <p:cNvSpPr/>
              <p:nvPr/>
            </p:nvSpPr>
            <p:spPr>
              <a:xfrm>
                <a:off x="690282" y="-1951"/>
                <a:ext cx="4850345" cy="485034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30" name="Block Arc 29"/>
              <p:cNvSpPr/>
              <p:nvPr/>
            </p:nvSpPr>
            <p:spPr>
              <a:xfrm>
                <a:off x="894432" y="202212"/>
                <a:ext cx="4442044" cy="4442026"/>
              </a:xfrm>
              <a:prstGeom prst="blockArc">
                <a:avLst>
                  <a:gd name="adj1" fmla="val 13872695"/>
                  <a:gd name="adj2" fmla="val 2165311"/>
                  <a:gd name="adj3" fmla="val 39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0000"/>
                  </a:solidFill>
                  <a:latin typeface="Arial"/>
                </a:endParaRPr>
              </a:p>
            </p:txBody>
          </p:sp>
        </p:grpSp>
        <p:sp>
          <p:nvSpPr>
            <p:cNvPr id="28" name="grey arc"/>
            <p:cNvSpPr/>
            <p:nvPr/>
          </p:nvSpPr>
          <p:spPr>
            <a:xfrm>
              <a:off x="3500477" y="1780881"/>
              <a:ext cx="1500299" cy="1500299"/>
            </a:xfrm>
            <a:prstGeom prst="arc">
              <a:avLst>
                <a:gd name="adj1" fmla="val 13874172"/>
                <a:gd name="adj2" fmla="val 2188143"/>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grpSp>
      <p:grpSp>
        <p:nvGrpSpPr>
          <p:cNvPr id="26" name="inner charcaol"/>
          <p:cNvGrpSpPr/>
          <p:nvPr/>
        </p:nvGrpSpPr>
        <p:grpSpPr>
          <a:xfrm>
            <a:off x="2311730" y="1912359"/>
            <a:ext cx="3251644" cy="3252491"/>
            <a:chOff x="5670050" y="1690751"/>
            <a:chExt cx="2745990" cy="2745990"/>
          </a:xfrm>
        </p:grpSpPr>
        <p:sp>
          <p:nvSpPr>
            <p:cNvPr id="32" name="hidden_circle"/>
            <p:cNvSpPr/>
            <p:nvPr/>
          </p:nvSpPr>
          <p:spPr>
            <a:xfrm>
              <a:off x="5670050" y="1690751"/>
              <a:ext cx="2745990" cy="274599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33" name="grey arc"/>
            <p:cNvSpPr/>
            <p:nvPr/>
          </p:nvSpPr>
          <p:spPr>
            <a:xfrm>
              <a:off x="5747020" y="1765147"/>
              <a:ext cx="2597202" cy="2597202"/>
            </a:xfrm>
            <a:prstGeom prst="arc">
              <a:avLst>
                <a:gd name="adj1" fmla="val 17841680"/>
                <a:gd name="adj2" fmla="val 7849061"/>
              </a:avLst>
            </a:prstGeom>
            <a:ln w="412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grpSp>
      <p:sp>
        <p:nvSpPr>
          <p:cNvPr id="34" name="Rectangle 33"/>
          <p:cNvSpPr/>
          <p:nvPr/>
        </p:nvSpPr>
        <p:spPr>
          <a:xfrm>
            <a:off x="2476320" y="3046825"/>
            <a:ext cx="2870346" cy="1225954"/>
          </a:xfrm>
          <a:prstGeom prst="rect">
            <a:avLst/>
          </a:prstGeom>
        </p:spPr>
        <p:txBody>
          <a:bodyPr wrap="square" lIns="121899" tIns="60949" rIns="0" bIns="60949">
            <a:spAutoFit/>
          </a:bodyPr>
          <a:lstStyle/>
          <a:p>
            <a:pPr algn="ctr">
              <a:lnSpc>
                <a:spcPts val="2666"/>
              </a:lnSpc>
              <a:spcAft>
                <a:spcPts val="533"/>
              </a:spcAft>
            </a:pPr>
            <a:r>
              <a:rPr lang="en-US" sz="2400" b="1" dirty="0" smtClean="0">
                <a:solidFill>
                  <a:srgbClr val="FF1414"/>
                </a:solidFill>
                <a:latin typeface="Arial"/>
              </a:rPr>
              <a:t>DATABASE</a:t>
            </a:r>
            <a:br>
              <a:rPr lang="en-US" sz="2400" b="1" dirty="0" smtClean="0">
                <a:solidFill>
                  <a:srgbClr val="FF1414"/>
                </a:solidFill>
                <a:latin typeface="Arial"/>
              </a:rPr>
            </a:br>
            <a:r>
              <a:rPr lang="en-US" sz="2400" b="1" dirty="0" smtClean="0">
                <a:solidFill>
                  <a:srgbClr val="FF0000"/>
                </a:solidFill>
                <a:latin typeface="Arial"/>
              </a:rPr>
              <a:t>SECURITY</a:t>
            </a:r>
            <a:endParaRPr lang="en-US" sz="2400" dirty="0" smtClean="0">
              <a:solidFill>
                <a:srgbClr val="000000"/>
              </a:solidFill>
              <a:latin typeface="Arial"/>
            </a:endParaRPr>
          </a:p>
          <a:p>
            <a:pPr algn="ctr">
              <a:lnSpc>
                <a:spcPts val="2666"/>
              </a:lnSpc>
              <a:spcAft>
                <a:spcPts val="533"/>
              </a:spcAft>
            </a:pPr>
            <a:r>
              <a:rPr lang="en-US" sz="2200" b="1" dirty="0" smtClean="0">
                <a:solidFill>
                  <a:srgbClr val="000000"/>
                </a:solidFill>
                <a:latin typeface="Arial"/>
              </a:rPr>
              <a:t>STRATEGY</a:t>
            </a:r>
            <a:endParaRPr lang="en-US" sz="2200" b="1" dirty="0">
              <a:solidFill>
                <a:srgbClr val="000000"/>
              </a:solidFill>
              <a:latin typeface="Arial"/>
            </a:endParaRPr>
          </a:p>
        </p:txBody>
      </p:sp>
      <p:grpSp>
        <p:nvGrpSpPr>
          <p:cNvPr id="27" name="Group 80"/>
          <p:cNvGrpSpPr/>
          <p:nvPr/>
        </p:nvGrpSpPr>
        <p:grpSpPr>
          <a:xfrm>
            <a:off x="3956291" y="1202148"/>
            <a:ext cx="5468930" cy="1235129"/>
            <a:chOff x="4755471" y="1290581"/>
            <a:chExt cx="5325665" cy="926347"/>
          </a:xfrm>
        </p:grpSpPr>
        <p:sp>
          <p:nvSpPr>
            <p:cNvPr id="39" name="Isosceles Triangle 38"/>
            <p:cNvSpPr/>
            <p:nvPr/>
          </p:nvSpPr>
          <p:spPr>
            <a:xfrm rot="13500000" flipH="1">
              <a:off x="4649589" y="1450595"/>
              <a:ext cx="872215" cy="660452"/>
            </a:xfrm>
            <a:prstGeom prst="triangle">
              <a:avLst>
                <a:gd name="adj" fmla="val 49552"/>
              </a:avLst>
            </a:prstGeom>
            <a:gradFill flip="none" rotWithShape="1">
              <a:gsLst>
                <a:gs pos="0">
                  <a:schemeClr val="accent1"/>
                </a:gs>
                <a:gs pos="79000">
                  <a:srgbClr val="C00000">
                    <a:lumMod val="9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40" name="Rectangle 39"/>
            <p:cNvSpPr/>
            <p:nvPr/>
          </p:nvSpPr>
          <p:spPr>
            <a:xfrm>
              <a:off x="5099130" y="1290581"/>
              <a:ext cx="4982006" cy="557784"/>
            </a:xfrm>
            <a:prstGeom prst="rect">
              <a:avLst/>
            </a:prstGeom>
            <a:gradFill>
              <a:gsLst>
                <a:gs pos="0">
                  <a:schemeClr val="accent1"/>
                </a:gs>
                <a:gs pos="100000">
                  <a:srgbClr val="C00000"/>
                </a:gs>
              </a:gsLst>
              <a:lin ang="5400000" scaled="0"/>
            </a:gradFill>
            <a:ln>
              <a:noFill/>
            </a:ln>
            <a:effectLst>
              <a:outerShdw blurRad="1524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419" algn="r" fontAlgn="base">
                <a:spcAft>
                  <a:spcPts val="800"/>
                </a:spcAft>
                <a:buClr>
                  <a:srgbClr val="FF0000"/>
                </a:buClr>
                <a:buSzPct val="85000"/>
              </a:pPr>
              <a:r>
                <a:rPr lang="cs-CZ" sz="2900" b="1" dirty="0" smtClean="0">
                  <a:ln w="3175">
                    <a:noFill/>
                  </a:ln>
                  <a:solidFill>
                    <a:prstClr val="white"/>
                  </a:solidFill>
                  <a:latin typeface="Arial" pitchFamily="34" charset="0"/>
                  <a:cs typeface="Arial" pitchFamily="34" charset="0"/>
                </a:rPr>
                <a:t>PREVENTIVNÍ</a:t>
              </a:r>
              <a:endParaRPr lang="en-US" sz="2900" b="1" dirty="0">
                <a:ln w="3175">
                  <a:noFill/>
                </a:ln>
                <a:solidFill>
                  <a:prstClr val="white"/>
                </a:solidFill>
                <a:latin typeface="Arial" pitchFamily="34" charset="0"/>
                <a:cs typeface="Arial" pitchFamily="34" charset="0"/>
              </a:endParaRPr>
            </a:p>
          </p:txBody>
        </p:sp>
      </p:grpSp>
      <p:grpSp>
        <p:nvGrpSpPr>
          <p:cNvPr id="31" name="Group 83"/>
          <p:cNvGrpSpPr/>
          <p:nvPr/>
        </p:nvGrpSpPr>
        <p:grpSpPr>
          <a:xfrm>
            <a:off x="6148940" y="4490416"/>
            <a:ext cx="5834031" cy="1199182"/>
            <a:chOff x="4823162" y="2536229"/>
            <a:chExt cx="4829244" cy="899387"/>
          </a:xfrm>
        </p:grpSpPr>
        <p:sp>
          <p:nvSpPr>
            <p:cNvPr id="42" name="Rectangle 41"/>
            <p:cNvSpPr/>
            <p:nvPr/>
          </p:nvSpPr>
          <p:spPr>
            <a:xfrm flipH="1">
              <a:off x="5178047" y="2740291"/>
              <a:ext cx="4474359" cy="695325"/>
            </a:xfrm>
            <a:prstGeom prst="rect">
              <a:avLst/>
            </a:prstGeom>
            <a:gradFill>
              <a:gsLst>
                <a:gs pos="0">
                  <a:schemeClr val="accent1"/>
                </a:gs>
                <a:gs pos="100000">
                  <a:srgbClr val="C00000"/>
                </a:gs>
              </a:gsLst>
              <a:lin ang="5400000" scaled="0"/>
            </a:gra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419" algn="r" fontAlgn="base">
                <a:spcAft>
                  <a:spcPts val="800"/>
                </a:spcAft>
                <a:buClr>
                  <a:srgbClr val="FF0000"/>
                </a:buClr>
                <a:buSzPct val="85000"/>
              </a:pPr>
              <a:r>
                <a:rPr lang="cs-CZ" sz="2900" b="1" dirty="0" smtClean="0">
                  <a:ln w="3175">
                    <a:noFill/>
                  </a:ln>
                  <a:solidFill>
                    <a:prstClr val="white"/>
                  </a:solidFill>
                  <a:latin typeface="Arial" pitchFamily="34" charset="0"/>
                  <a:cs typeface="Arial" pitchFamily="34" charset="0"/>
                </a:rPr>
                <a:t>ADMINISTRATIVNÍ</a:t>
              </a:r>
              <a:endParaRPr lang="en-US" sz="2900" b="1" dirty="0" smtClean="0">
                <a:ln w="3175">
                  <a:noFill/>
                </a:ln>
                <a:solidFill>
                  <a:prstClr val="white"/>
                </a:solidFill>
                <a:latin typeface="Arial" pitchFamily="34" charset="0"/>
                <a:cs typeface="Arial" pitchFamily="34" charset="0"/>
              </a:endParaRPr>
            </a:p>
            <a:p>
              <a:pPr marL="80419" algn="r" fontAlgn="base">
                <a:spcAft>
                  <a:spcPts val="800"/>
                </a:spcAft>
                <a:buClr>
                  <a:srgbClr val="FF0000"/>
                </a:buClr>
                <a:buSzPct val="85000"/>
              </a:pPr>
              <a:r>
                <a:rPr lang="en-US" sz="2900" b="1" dirty="0" smtClean="0">
                  <a:ln w="3175">
                    <a:noFill/>
                  </a:ln>
                  <a:solidFill>
                    <a:prstClr val="white"/>
                  </a:solidFill>
                  <a:latin typeface="Arial" pitchFamily="34" charset="0"/>
                  <a:cs typeface="Arial" pitchFamily="34" charset="0"/>
                </a:rPr>
                <a:t>p</a:t>
              </a:r>
              <a:r>
                <a:rPr lang="cs-CZ" sz="2900" b="1" dirty="0" smtClean="0">
                  <a:ln w="3175">
                    <a:noFill/>
                  </a:ln>
                  <a:solidFill>
                    <a:prstClr val="white"/>
                  </a:solidFill>
                  <a:latin typeface="Arial" pitchFamily="34" charset="0"/>
                  <a:cs typeface="Arial" pitchFamily="34" charset="0"/>
                </a:rPr>
                <a:t>řístup</a:t>
              </a:r>
              <a:r>
                <a:rPr lang="en-US" sz="2900" b="1" dirty="0" smtClean="0">
                  <a:ln w="3175">
                    <a:noFill/>
                  </a:ln>
                  <a:solidFill>
                    <a:prstClr val="white"/>
                  </a:solidFill>
                  <a:latin typeface="Arial" pitchFamily="34" charset="0"/>
                  <a:cs typeface="Arial" pitchFamily="34" charset="0"/>
                </a:rPr>
                <a:t>y</a:t>
              </a:r>
              <a:endParaRPr lang="en-US" sz="2900" b="1" dirty="0">
                <a:ln w="3175">
                  <a:noFill/>
                </a:ln>
                <a:solidFill>
                  <a:prstClr val="white"/>
                </a:solidFill>
                <a:latin typeface="Arial" pitchFamily="34" charset="0"/>
                <a:cs typeface="Arial" pitchFamily="34" charset="0"/>
              </a:endParaRPr>
            </a:p>
          </p:txBody>
        </p:sp>
        <p:sp>
          <p:nvSpPr>
            <p:cNvPr id="43" name="Isosceles Triangle 42"/>
            <p:cNvSpPr/>
            <p:nvPr/>
          </p:nvSpPr>
          <p:spPr>
            <a:xfrm rot="18900000" flipH="1">
              <a:off x="4823162" y="2536229"/>
              <a:ext cx="782151" cy="674270"/>
            </a:xfrm>
            <a:prstGeom prst="triangle">
              <a:avLst>
                <a:gd name="adj" fmla="val 49552"/>
              </a:avLst>
            </a:prstGeom>
            <a:gradFill flip="none" rotWithShape="1">
              <a:gsLst>
                <a:gs pos="0">
                  <a:schemeClr val="accent1"/>
                </a:gs>
                <a:gs pos="79000">
                  <a:srgbClr val="C00000">
                    <a:lumMod val="93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a:endParaRPr>
            </a:p>
          </p:txBody>
        </p:sp>
      </p:grpSp>
      <p:grpSp>
        <p:nvGrpSpPr>
          <p:cNvPr id="35" name="Group 86"/>
          <p:cNvGrpSpPr/>
          <p:nvPr/>
        </p:nvGrpSpPr>
        <p:grpSpPr>
          <a:xfrm>
            <a:off x="5478686" y="3022600"/>
            <a:ext cx="4839578" cy="901700"/>
            <a:chOff x="4829096" y="1260386"/>
            <a:chExt cx="5152248" cy="676275"/>
          </a:xfrm>
        </p:grpSpPr>
        <p:sp>
          <p:nvSpPr>
            <p:cNvPr id="45" name="Rectangle 44"/>
            <p:cNvSpPr/>
            <p:nvPr/>
          </p:nvSpPr>
          <p:spPr>
            <a:xfrm>
              <a:off x="5099130" y="1260386"/>
              <a:ext cx="4882214" cy="676275"/>
            </a:xfrm>
            <a:prstGeom prst="rect">
              <a:avLst/>
            </a:prstGeom>
            <a:gradFill>
              <a:gsLst>
                <a:gs pos="0">
                  <a:schemeClr val="accent1"/>
                </a:gs>
                <a:gs pos="100000">
                  <a:srgbClr val="C00000"/>
                </a:gs>
              </a:gsLst>
              <a:lin ang="5400000" scaled="0"/>
            </a:gradFill>
            <a:ln>
              <a:noFill/>
            </a:ln>
            <a:effectLst>
              <a:outerShdw blurRad="1524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419" algn="r" fontAlgn="base">
                <a:spcAft>
                  <a:spcPts val="800"/>
                </a:spcAft>
                <a:buClr>
                  <a:srgbClr val="FF0000"/>
                </a:buClr>
                <a:buSzPct val="85000"/>
              </a:pPr>
              <a:r>
                <a:rPr lang="cs-CZ" sz="2900" b="1" dirty="0" smtClean="0">
                  <a:ln w="3175">
                    <a:noFill/>
                  </a:ln>
                  <a:solidFill>
                    <a:prstClr val="white"/>
                  </a:solidFill>
                  <a:latin typeface="Arial" pitchFamily="34" charset="0"/>
                  <a:cs typeface="Arial" pitchFamily="34" charset="0"/>
                </a:rPr>
                <a:t>DETEKTIVNÍ</a:t>
              </a:r>
              <a:endParaRPr lang="en-US" sz="2900" b="1" dirty="0" smtClean="0">
                <a:ln w="3175">
                  <a:noFill/>
                </a:ln>
                <a:solidFill>
                  <a:prstClr val="white"/>
                </a:solidFill>
                <a:latin typeface="Arial" pitchFamily="34" charset="0"/>
                <a:cs typeface="Arial" pitchFamily="34" charset="0"/>
              </a:endParaRPr>
            </a:p>
            <a:p>
              <a:pPr marL="80419" algn="r" fontAlgn="base">
                <a:spcAft>
                  <a:spcPts val="800"/>
                </a:spcAft>
                <a:buClr>
                  <a:srgbClr val="FF0000"/>
                </a:buClr>
                <a:buSzPct val="85000"/>
              </a:pPr>
              <a:r>
                <a:rPr lang="cs-CZ" sz="2900" b="1" dirty="0" smtClean="0">
                  <a:ln w="3175">
                    <a:noFill/>
                  </a:ln>
                  <a:solidFill>
                    <a:prstClr val="white"/>
                  </a:solidFill>
                  <a:latin typeface="Arial" pitchFamily="34" charset="0"/>
                  <a:cs typeface="Arial" pitchFamily="34" charset="0"/>
                </a:rPr>
                <a:t>m</a:t>
              </a:r>
              <a:r>
                <a:rPr lang="en-US" sz="2900" b="1" dirty="0" err="1" smtClean="0">
                  <a:ln w="3175">
                    <a:noFill/>
                  </a:ln>
                  <a:solidFill>
                    <a:prstClr val="white"/>
                  </a:solidFill>
                  <a:latin typeface="Arial" pitchFamily="34" charset="0"/>
                  <a:cs typeface="Arial" pitchFamily="34" charset="0"/>
                </a:rPr>
                <a:t>onitoring</a:t>
              </a:r>
              <a:r>
                <a:rPr lang="en-US" sz="2900" b="1" dirty="0" smtClean="0">
                  <a:ln w="3175">
                    <a:noFill/>
                  </a:ln>
                  <a:solidFill>
                    <a:prstClr val="white"/>
                  </a:solidFill>
                  <a:latin typeface="Arial" pitchFamily="34" charset="0"/>
                  <a:cs typeface="Arial" pitchFamily="34" charset="0"/>
                </a:rPr>
                <a:t>, audit</a:t>
              </a:r>
              <a:endParaRPr lang="en-US" sz="2900" b="1" dirty="0">
                <a:ln w="3175">
                  <a:noFill/>
                </a:ln>
                <a:solidFill>
                  <a:prstClr val="white"/>
                </a:solidFill>
                <a:latin typeface="Arial" pitchFamily="34" charset="0"/>
                <a:cs typeface="Arial" pitchFamily="34" charset="0"/>
              </a:endParaRPr>
            </a:p>
          </p:txBody>
        </p:sp>
        <p:sp>
          <p:nvSpPr>
            <p:cNvPr id="46" name="Isosceles Triangle 45"/>
            <p:cNvSpPr/>
            <p:nvPr/>
          </p:nvSpPr>
          <p:spPr>
            <a:xfrm rot="16200000" flipH="1">
              <a:off x="4688217" y="1433367"/>
              <a:ext cx="551092" cy="269334"/>
            </a:xfrm>
            <a:prstGeom prst="triangle">
              <a:avLst>
                <a:gd name="adj" fmla="val 49552"/>
              </a:avLst>
            </a:prstGeom>
            <a:gradFill>
              <a:gsLst>
                <a:gs pos="0">
                  <a:schemeClr val="accent1"/>
                </a:gs>
                <a:gs pos="79000">
                  <a:srgbClr val="C00000">
                    <a:lumMod val="93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a:endParaRPr>
            </a:p>
          </p:txBody>
        </p:sp>
      </p:grpSp>
      <p:pic>
        <p:nvPicPr>
          <p:cNvPr id="47" name="Picture 46" descr="Oracle logo in white on red staging background"/>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bwMode="ltGray">
          <a:xfrm>
            <a:off x="531812" y="6248400"/>
            <a:ext cx="1622861" cy="594360"/>
          </a:xfrm>
          <a:prstGeom prst="rect">
            <a:avLst/>
          </a:prstGeom>
        </p:spPr>
      </p:pic>
      <p:sp>
        <p:nvSpPr>
          <p:cNvPr id="48" name="Rectangle 47"/>
          <p:cNvSpPr/>
          <p:nvPr/>
        </p:nvSpPr>
        <p:spPr bwMode="gray">
          <a:xfrm>
            <a:off x="11287" y="11308"/>
            <a:ext cx="193962" cy="6858000"/>
          </a:xfrm>
          <a:prstGeom prst="rect">
            <a:avLst/>
          </a:prstGeom>
          <a:solidFill>
            <a:srgbClr val="DCE3E4"/>
          </a:solidFill>
          <a:ln w="9525" cap="flat" cmpd="sng" algn="ctr">
            <a:noFill/>
            <a:prstDash val="solid"/>
          </a:ln>
          <a:effectLst/>
        </p:spPr>
        <p:txBody>
          <a:bodyPr rtlCol="0" anchor="ctr"/>
          <a:lstStyle/>
          <a:p>
            <a:pPr algn="ctr">
              <a:defRPr/>
            </a:pPr>
            <a:endParaRPr kern="0" dirty="0">
              <a:solidFill>
                <a:srgbClr val="FFFFFF"/>
              </a:solidFill>
            </a:endParaRPr>
          </a:p>
        </p:txBody>
      </p:sp>
      <p:sp>
        <p:nvSpPr>
          <p:cNvPr id="49" name="Rectangle 48"/>
          <p:cNvSpPr/>
          <p:nvPr/>
        </p:nvSpPr>
        <p:spPr bwMode="gray">
          <a:xfrm>
            <a:off x="11287" y="6412108"/>
            <a:ext cx="12189396" cy="457200"/>
          </a:xfrm>
          <a:prstGeom prst="rect">
            <a:avLst/>
          </a:prstGeom>
          <a:solidFill>
            <a:srgbClr val="DCE3E4"/>
          </a:solidFill>
          <a:ln w="9525" cap="flat" cmpd="sng" algn="ctr">
            <a:noFill/>
            <a:prstDash val="solid"/>
          </a:ln>
          <a:effectLst/>
        </p:spPr>
        <p:txBody>
          <a:bodyPr rtlCol="0" anchor="ctr"/>
          <a:lstStyle/>
          <a:p>
            <a:pPr algn="ctr">
              <a:defRPr/>
            </a:pPr>
            <a:endParaRPr kern="0" dirty="0">
              <a:solidFill>
                <a:srgbClr val="FFFFFF"/>
              </a:solidFill>
            </a:endParaRPr>
          </a:p>
        </p:txBody>
      </p:sp>
      <p:sp>
        <p:nvSpPr>
          <p:cNvPr id="50" name="Rectangle 49"/>
          <p:cNvSpPr/>
          <p:nvPr/>
        </p:nvSpPr>
        <p:spPr bwMode="gray">
          <a:xfrm>
            <a:off x="12006438" y="11308"/>
            <a:ext cx="193960" cy="6858000"/>
          </a:xfrm>
          <a:prstGeom prst="rect">
            <a:avLst/>
          </a:prstGeom>
          <a:solidFill>
            <a:srgbClr val="DCE3E4"/>
          </a:solidFill>
          <a:ln w="9525" cap="flat" cmpd="sng" algn="ctr">
            <a:noFill/>
            <a:prstDash val="solid"/>
          </a:ln>
          <a:effectLst/>
        </p:spPr>
        <p:txBody>
          <a:bodyPr rtlCol="0" anchor="ctr"/>
          <a:lstStyle/>
          <a:p>
            <a:pPr algn="ctr">
              <a:defRPr/>
            </a:pPr>
            <a:endParaRPr kern="0" dirty="0">
              <a:solidFill>
                <a:srgbClr val="FFFFFF"/>
              </a:solidFill>
            </a:endParaRPr>
          </a:p>
        </p:txBody>
      </p:sp>
      <p:sp>
        <p:nvSpPr>
          <p:cNvPr id="51" name="Rectangle 50"/>
          <p:cNvSpPr/>
          <p:nvPr/>
        </p:nvSpPr>
        <p:spPr bwMode="gray">
          <a:xfrm>
            <a:off x="11287" y="11308"/>
            <a:ext cx="12189398" cy="192024"/>
          </a:xfrm>
          <a:prstGeom prst="rect">
            <a:avLst/>
          </a:prstGeom>
          <a:solidFill>
            <a:srgbClr val="DCE3E4"/>
          </a:solidFill>
          <a:ln w="9525" cap="flat" cmpd="sng" algn="ctr">
            <a:noFill/>
            <a:prstDash val="solid"/>
          </a:ln>
          <a:effectLst/>
        </p:spPr>
        <p:txBody>
          <a:bodyPr rtlCol="0" anchor="ctr"/>
          <a:lstStyle/>
          <a:p>
            <a:pPr algn="ctr">
              <a:defRPr/>
            </a:pPr>
            <a:endParaRPr kern="0" dirty="0">
              <a:solidFill>
                <a:srgbClr val="FFFFFF"/>
              </a:solidFill>
            </a:endParaRPr>
          </a:p>
        </p:txBody>
      </p:sp>
      <p:pic>
        <p:nvPicPr>
          <p:cNvPr id="52" name="Picture 51" descr="Oracle logo in white on red staging background"/>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bwMode="ltGray">
          <a:xfrm>
            <a:off x="543099" y="6259708"/>
            <a:ext cx="1622861" cy="594360"/>
          </a:xfrm>
          <a:prstGeom prst="rect">
            <a:avLst/>
          </a:prstGeom>
        </p:spPr>
      </p:pic>
      <p:sp>
        <p:nvSpPr>
          <p:cNvPr id="53" name="TextBox 52"/>
          <p:cNvSpPr txBox="1"/>
          <p:nvPr/>
        </p:nvSpPr>
        <p:spPr>
          <a:xfrm>
            <a:off x="5624192" y="6594978"/>
            <a:ext cx="2962405" cy="137786"/>
          </a:xfrm>
          <a:prstGeom prst="rect">
            <a:avLst/>
          </a:prstGeom>
          <a:noFill/>
        </p:spPr>
        <p:txBody>
          <a:bodyPr wrap="square" lIns="0" tIns="0" rIns="0" bIns="0" rtlCol="0">
            <a:noAutofit/>
          </a:bodyPr>
          <a:lstStyle/>
          <a:p>
            <a:pPr>
              <a:lnSpc>
                <a:spcPct val="90000"/>
              </a:lnSpc>
            </a:pPr>
            <a:r>
              <a:rPr lang="en-US" sz="850" dirty="0" smtClean="0">
                <a:solidFill>
                  <a:srgbClr val="5F5F5F"/>
                </a:solidFill>
              </a:rPr>
              <a:t>Copyright © 2014, Oracle and/or its affiliates. All rights reserved.  |</a:t>
            </a:r>
          </a:p>
          <a:p>
            <a:pPr>
              <a:lnSpc>
                <a:spcPct val="90000"/>
              </a:lnSpc>
            </a:pPr>
            <a:endParaRPr lang="en-US" sz="850" dirty="0" smtClean="0">
              <a:solidFill>
                <a:srgbClr val="5F5F5F"/>
              </a:solidFill>
            </a:endParaRPr>
          </a:p>
        </p:txBody>
      </p:sp>
      <p:sp>
        <p:nvSpPr>
          <p:cNvPr id="55" name="Footer Placeholder 1"/>
          <p:cNvSpPr txBox="1">
            <a:spLocks/>
          </p:cNvSpPr>
          <p:nvPr/>
        </p:nvSpPr>
        <p:spPr>
          <a:xfrm>
            <a:off x="8532591" y="6537059"/>
            <a:ext cx="2498725" cy="182563"/>
          </a:xfrm>
          <a:prstGeom prst="rect">
            <a:avLst/>
          </a:prstGeom>
        </p:spPr>
        <p:txBody>
          <a:bodyPr/>
          <a:lstStyle/>
          <a:p>
            <a:pPr>
              <a:defRPr/>
            </a:pPr>
            <a:r>
              <a:rPr lang="en-US" sz="850" smtClean="0">
                <a:solidFill>
                  <a:srgbClr val="5F5F5F"/>
                </a:solidFill>
              </a:rPr>
              <a:t>Oracle Public</a:t>
            </a:r>
            <a:endParaRPr lang="en-US" sz="850" dirty="0">
              <a:solidFill>
                <a:srgbClr val="5F5F5F"/>
              </a:solidFill>
            </a:endParaRPr>
          </a:p>
        </p:txBody>
      </p:sp>
      <p:sp>
        <p:nvSpPr>
          <p:cNvPr id="56" name="Slide Number Placeholder 148"/>
          <p:cNvSpPr txBox="1">
            <a:spLocks/>
          </p:cNvSpPr>
          <p:nvPr/>
        </p:nvSpPr>
        <p:spPr>
          <a:xfrm>
            <a:off x="11293183" y="6547662"/>
            <a:ext cx="381661" cy="182880"/>
          </a:xfrm>
          <a:prstGeom prst="rect">
            <a:avLst/>
          </a:prstGeom>
        </p:spPr>
        <p:txBody>
          <a:bodyPr vert="horz" wrap="none" lIns="0" tIns="0" rIns="0" bIns="0" rtlCol="0" anchor="ctr" anchorCtr="0">
            <a:noAutofit/>
          </a:bodyPr>
          <a:lstStyle/>
          <a:p>
            <a:pPr algn="r">
              <a:defRPr/>
            </a:pPr>
            <a:fld id="{C51EAA63-D034-42AE-91FA-B13B9518C7BE}" type="slidenum">
              <a:rPr lang="en-US" sz="850" smtClean="0">
                <a:solidFill>
                  <a:srgbClr val="5F5F5F"/>
                </a:solidFill>
              </a:rPr>
              <a:pPr algn="r">
                <a:defRPr/>
              </a:pPr>
              <a:t>14</a:t>
            </a:fld>
            <a:endParaRPr lang="en-US" sz="850" dirty="0">
              <a:solidFill>
                <a:srgbClr val="5F5F5F"/>
              </a:solidFill>
            </a:endParaRPr>
          </a:p>
        </p:txBody>
      </p:sp>
    </p:spTree>
    <p:extLst>
      <p:ext uri="{BB962C8B-B14F-4D97-AF65-F5344CB8AC3E}">
        <p14:creationId xmlns="" xmlns:p14="http://schemas.microsoft.com/office/powerpoint/2010/main" val="42693514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1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gs>
            <a:gs pos="50000">
              <a:schemeClr val="bg2">
                <a:lumMod val="50000"/>
              </a:schemeClr>
            </a:gs>
            <a:gs pos="100000">
              <a:schemeClr val="bg2">
                <a:lumMod val="10000"/>
              </a:schemeClr>
            </a:gs>
          </a:gsLst>
          <a:lin ang="13500000" scaled="1"/>
          <a:tileRect/>
        </a:gradFill>
        <a:effectLst/>
      </p:bgPr>
    </p:bg>
    <p:spTree>
      <p:nvGrpSpPr>
        <p:cNvPr id="1" name=""/>
        <p:cNvGrpSpPr/>
        <p:nvPr/>
      </p:nvGrpSpPr>
      <p:grpSpPr>
        <a:xfrm>
          <a:off x="0" y="0"/>
          <a:ext cx="0" cy="0"/>
          <a:chOff x="0" y="0"/>
          <a:chExt cx="0" cy="0"/>
        </a:xfrm>
      </p:grpSpPr>
      <p:grpSp>
        <p:nvGrpSpPr>
          <p:cNvPr id="58" name="Group 57"/>
          <p:cNvGrpSpPr/>
          <p:nvPr/>
        </p:nvGrpSpPr>
        <p:grpSpPr>
          <a:xfrm>
            <a:off x="398460" y="1417637"/>
            <a:ext cx="4613807" cy="2334761"/>
            <a:chOff x="398460" y="1417637"/>
            <a:chExt cx="4613807" cy="2334761"/>
          </a:xfrm>
        </p:grpSpPr>
        <p:grpSp>
          <p:nvGrpSpPr>
            <p:cNvPr id="4" name="Group 149"/>
            <p:cNvGrpSpPr/>
            <p:nvPr/>
          </p:nvGrpSpPr>
          <p:grpSpPr>
            <a:xfrm>
              <a:off x="507793" y="1693017"/>
              <a:ext cx="4504474" cy="2059381"/>
              <a:chOff x="507793" y="1693017"/>
              <a:chExt cx="4504474" cy="2059381"/>
            </a:xfrm>
          </p:grpSpPr>
          <p:sp>
            <p:nvSpPr>
              <p:cNvPr id="52" name="Isosceles Triangle 51"/>
              <p:cNvSpPr/>
              <p:nvPr/>
            </p:nvSpPr>
            <p:spPr>
              <a:xfrm rot="5400000">
                <a:off x="3247679" y="1528133"/>
                <a:ext cx="1560736" cy="1968440"/>
              </a:xfrm>
              <a:prstGeom prst="triangle">
                <a:avLst>
                  <a:gd name="adj" fmla="val 100000"/>
                </a:avLst>
              </a:prstGeom>
              <a:gradFill flip="none" rotWithShape="1">
                <a:gsLst>
                  <a:gs pos="0">
                    <a:schemeClr val="accent4"/>
                  </a:gs>
                  <a:gs pos="0">
                    <a:schemeClr val="accent4">
                      <a:alpha val="96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a:endParaRPr>
              </a:p>
            </p:txBody>
          </p:sp>
          <p:sp>
            <p:nvSpPr>
              <p:cNvPr id="57" name="Oval 56"/>
              <p:cNvSpPr/>
              <p:nvPr/>
            </p:nvSpPr>
            <p:spPr bwMode="auto">
              <a:xfrm>
                <a:off x="1845234" y="1693017"/>
                <a:ext cx="1690540" cy="1690803"/>
              </a:xfrm>
              <a:prstGeom prst="ellipse">
                <a:avLst/>
              </a:prstGeom>
              <a:gradFill>
                <a:gsLst>
                  <a:gs pos="0">
                    <a:schemeClr val="tx2"/>
                  </a:gs>
                  <a:gs pos="99000">
                    <a:schemeClr val="tx2">
                      <a:lumMod val="50000"/>
                    </a:schemeClr>
                  </a:gs>
                </a:gsLst>
                <a:lin ang="5400000" scaled="0"/>
              </a:gradFill>
              <a:ln w="41275" cap="flat" cmpd="sng" algn="ctr">
                <a:solidFill>
                  <a:schemeClr val="accent1"/>
                </a:solidFill>
                <a:prstDash val="solid"/>
                <a:round/>
                <a:headEnd type="none" w="med" len="med"/>
                <a:tailEnd type="none" w="med" len="med"/>
              </a:ln>
              <a:effectLst/>
            </p:spPr>
            <p:txBody>
              <a:bodyPr wrap="none" lIns="92075" tIns="46038" rIns="92075" bIns="46038" anchor="ctr"/>
              <a:lstStyle/>
              <a:p>
                <a:pPr algn="ctr">
                  <a:lnSpc>
                    <a:spcPct val="90000"/>
                  </a:lnSpc>
                  <a:spcBef>
                    <a:spcPct val="50000"/>
                  </a:spcBef>
                  <a:buClr>
                    <a:srgbClr val="667263"/>
                  </a:buClr>
                  <a:defRPr/>
                </a:pPr>
                <a:endParaRPr lang="en-US" sz="2700" kern="0" dirty="0">
                  <a:solidFill>
                    <a:prstClr val="white"/>
                  </a:solidFill>
                  <a:latin typeface="Arial" pitchFamily="-106" charset="0"/>
                  <a:ea typeface="ＭＳ Ｐゴシック" pitchFamily="16" charset="-128"/>
                </a:endParaRPr>
              </a:p>
            </p:txBody>
          </p:sp>
          <p:sp>
            <p:nvSpPr>
              <p:cNvPr id="54" name="TextBox 53"/>
              <p:cNvSpPr txBox="1"/>
              <p:nvPr/>
            </p:nvSpPr>
            <p:spPr>
              <a:xfrm>
                <a:off x="1966047" y="1758713"/>
                <a:ext cx="1436034" cy="757130"/>
              </a:xfrm>
              <a:prstGeom prst="rect">
                <a:avLst/>
              </a:prstGeom>
              <a:noFill/>
            </p:spPr>
            <p:txBody>
              <a:bodyPr wrap="none" rtlCol="0">
                <a:spAutoFit/>
              </a:bodyPr>
              <a:lstStyle/>
              <a:p>
                <a:pPr algn="ctr">
                  <a:lnSpc>
                    <a:spcPct val="90000"/>
                  </a:lnSpc>
                </a:pPr>
                <a:r>
                  <a:rPr lang="en-US" sz="2400" dirty="0" smtClean="0">
                    <a:solidFill>
                      <a:srgbClr val="FFFFFF"/>
                    </a:solidFill>
                  </a:rPr>
                  <a:t>Data</a:t>
                </a:r>
              </a:p>
              <a:p>
                <a:pPr algn="ctr">
                  <a:lnSpc>
                    <a:spcPct val="90000"/>
                  </a:lnSpc>
                </a:pPr>
                <a:r>
                  <a:rPr lang="en-US" sz="2400" dirty="0" smtClean="0">
                    <a:solidFill>
                      <a:srgbClr val="FFFFFF"/>
                    </a:solidFill>
                  </a:rPr>
                  <a:t>Redaction</a:t>
                </a:r>
              </a:p>
            </p:txBody>
          </p:sp>
          <p:sp>
            <p:nvSpPr>
              <p:cNvPr id="55" name="TextBox 54"/>
              <p:cNvSpPr txBox="1"/>
              <p:nvPr/>
            </p:nvSpPr>
            <p:spPr>
              <a:xfrm>
                <a:off x="1954411" y="2538667"/>
                <a:ext cx="1478290" cy="523220"/>
              </a:xfrm>
              <a:prstGeom prst="rect">
                <a:avLst/>
              </a:prstGeom>
              <a:noFill/>
            </p:spPr>
            <p:txBody>
              <a:bodyPr wrap="none" rtlCol="0">
                <a:spAutoFit/>
              </a:bodyPr>
              <a:lstStyle/>
              <a:p>
                <a:pPr algn="ctr"/>
                <a:r>
                  <a:rPr lang="en-US" sz="1400" dirty="0">
                    <a:solidFill>
                      <a:prstClr val="white"/>
                    </a:solidFill>
                    <a:latin typeface="Arial"/>
                  </a:rPr>
                  <a:t>s</a:t>
                </a:r>
                <a:r>
                  <a:rPr lang="en-US" sz="1400" dirty="0" smtClean="0">
                    <a:solidFill>
                      <a:prstClr val="white"/>
                    </a:solidFill>
                    <a:latin typeface="Arial"/>
                  </a:rPr>
                  <a:t>sn:xxx-xx-4321</a:t>
                </a:r>
              </a:p>
              <a:p>
                <a:pPr algn="ctr"/>
                <a:r>
                  <a:rPr lang="en-US" sz="1400" dirty="0" err="1" smtClean="0">
                    <a:solidFill>
                      <a:prstClr val="white"/>
                    </a:solidFill>
                    <a:latin typeface="Arial"/>
                  </a:rPr>
                  <a:t>dob:xx</a:t>
                </a:r>
                <a:r>
                  <a:rPr lang="en-US" sz="1400" dirty="0" smtClean="0">
                    <a:solidFill>
                      <a:prstClr val="white"/>
                    </a:solidFill>
                    <a:latin typeface="Arial"/>
                  </a:rPr>
                  <a:t>/xx/</a:t>
                </a:r>
                <a:r>
                  <a:rPr lang="en-US" sz="1400" dirty="0" err="1" smtClean="0">
                    <a:solidFill>
                      <a:prstClr val="white"/>
                    </a:solidFill>
                    <a:latin typeface="Arial"/>
                  </a:rPr>
                  <a:t>xxxx</a:t>
                </a:r>
                <a:endParaRPr lang="en-US" sz="1400" dirty="0" smtClean="0">
                  <a:solidFill>
                    <a:prstClr val="white"/>
                  </a:solidFill>
                  <a:latin typeface="Arial"/>
                </a:endParaRPr>
              </a:p>
            </p:txBody>
          </p:sp>
          <p:pic>
            <p:nvPicPr>
              <p:cNvPr id="130" name="Picture 129" descr="ic-Laptop-gray.png"/>
              <p:cNvPicPr>
                <a:picLocks noChangeAspect="1"/>
              </p:cNvPicPr>
              <p:nvPr/>
            </p:nvPicPr>
            <p:blipFill>
              <a:blip r:embed="rId3" cstate="print">
                <a:lum bright="95000" contrast="-2000"/>
              </a:blip>
              <a:stretch>
                <a:fillRect/>
              </a:stretch>
            </p:blipFill>
            <p:spPr>
              <a:xfrm>
                <a:off x="673426" y="2678338"/>
                <a:ext cx="902827" cy="903062"/>
              </a:xfrm>
              <a:prstGeom prst="rect">
                <a:avLst/>
              </a:prstGeom>
              <a:effectLst>
                <a:outerShdw blurRad="50800" dist="38100" dir="13500000" algn="br" rotWithShape="0">
                  <a:prstClr val="black">
                    <a:alpha val="40000"/>
                  </a:prstClr>
                </a:outerShdw>
              </a:effectLst>
            </p:spPr>
          </p:pic>
          <p:sp>
            <p:nvSpPr>
              <p:cNvPr id="131" name="Text Box 11"/>
              <p:cNvSpPr txBox="1">
                <a:spLocks noChangeArrowheads="1"/>
              </p:cNvSpPr>
              <p:nvPr/>
            </p:nvSpPr>
            <p:spPr bwMode="auto">
              <a:xfrm>
                <a:off x="507793" y="3435414"/>
                <a:ext cx="1143912" cy="316984"/>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121893" tIns="60947" rIns="121893" bIns="60947">
                <a:spAutoFit/>
              </a:bodyPr>
              <a:lstStyle/>
              <a:p>
                <a:pPr algn="ctr">
                  <a:lnSpc>
                    <a:spcPct val="90000"/>
                  </a:lnSpc>
                  <a:defRPr/>
                </a:pPr>
                <a:r>
                  <a:rPr lang="en-US" sz="1400" dirty="0" smtClean="0">
                    <a:solidFill>
                      <a:srgbClr val="FFFFFF"/>
                    </a:solidFill>
                    <a:cs typeface="Arial"/>
                  </a:rPr>
                  <a:t>Applications</a:t>
                </a:r>
                <a:endParaRPr lang="en-US" sz="1400" dirty="0">
                  <a:solidFill>
                    <a:srgbClr val="FFFFFF"/>
                  </a:solidFill>
                  <a:cs typeface="Arial"/>
                </a:endParaRPr>
              </a:p>
            </p:txBody>
          </p:sp>
          <p:sp>
            <p:nvSpPr>
              <p:cNvPr id="132" name="Text Box 12"/>
              <p:cNvSpPr txBox="1">
                <a:spLocks noChangeArrowheads="1"/>
              </p:cNvSpPr>
              <p:nvPr/>
            </p:nvSpPr>
            <p:spPr bwMode="auto">
              <a:xfrm>
                <a:off x="761452" y="2428451"/>
                <a:ext cx="651854" cy="338528"/>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121893" tIns="60947" rIns="121893" bIns="60947">
                <a:spAutoFit/>
              </a:bodyPr>
              <a:lstStyle/>
              <a:p>
                <a:pPr algn="ctr">
                  <a:defRPr/>
                </a:pPr>
                <a:r>
                  <a:rPr lang="en-US" sz="1400" dirty="0" smtClean="0">
                    <a:solidFill>
                      <a:srgbClr val="FFFFFF"/>
                    </a:solidFill>
                    <a:cs typeface="Arial"/>
                  </a:rPr>
                  <a:t>Users</a:t>
                </a:r>
                <a:endParaRPr lang="en-US" sz="1400" dirty="0">
                  <a:solidFill>
                    <a:srgbClr val="FFFFFF"/>
                  </a:solidFill>
                  <a:cs typeface="Arial"/>
                </a:endParaRPr>
              </a:p>
            </p:txBody>
          </p:sp>
        </p:grpSp>
        <p:pic>
          <p:nvPicPr>
            <p:cNvPr id="53" name="Picture 52" descr="ic-Resources-wht.png"/>
            <p:cNvPicPr>
              <a:picLocks noChangeAspect="1"/>
            </p:cNvPicPr>
            <p:nvPr/>
          </p:nvPicPr>
          <p:blipFill>
            <a:blip r:embed="rId4" cstate="print"/>
            <a:stretch>
              <a:fillRect/>
            </a:stretch>
          </p:blipFill>
          <p:spPr>
            <a:xfrm>
              <a:off x="398460" y="1417637"/>
              <a:ext cx="1344615" cy="1344615"/>
            </a:xfrm>
            <a:prstGeom prst="rect">
              <a:avLst/>
            </a:prstGeom>
          </p:spPr>
        </p:pic>
      </p:grpSp>
      <p:grpSp>
        <p:nvGrpSpPr>
          <p:cNvPr id="2" name="Group 146"/>
          <p:cNvGrpSpPr/>
          <p:nvPr/>
        </p:nvGrpSpPr>
        <p:grpSpPr>
          <a:xfrm>
            <a:off x="3926540" y="2714150"/>
            <a:ext cx="2990626" cy="4306634"/>
            <a:chOff x="3926540" y="2714150"/>
            <a:chExt cx="2990626" cy="4306634"/>
          </a:xfrm>
        </p:grpSpPr>
        <p:sp>
          <p:nvSpPr>
            <p:cNvPr id="39" name="Freeform 77"/>
            <p:cNvSpPr>
              <a:spLocks/>
            </p:cNvSpPr>
            <p:nvPr/>
          </p:nvSpPr>
          <p:spPr bwMode="ltGray">
            <a:xfrm>
              <a:off x="3926540" y="2714150"/>
              <a:ext cx="2990626" cy="4306634"/>
            </a:xfrm>
            <a:custGeom>
              <a:avLst/>
              <a:gdLst>
                <a:gd name="T0" fmla="*/ 0 w 1021"/>
                <a:gd name="T1" fmla="*/ 1505 h 1505"/>
                <a:gd name="T2" fmla="*/ 1021 w 1021"/>
                <a:gd name="T3" fmla="*/ 1505 h 1505"/>
                <a:gd name="T4" fmla="*/ 504 w 1021"/>
                <a:gd name="T5" fmla="*/ 0 h 1505"/>
                <a:gd name="T6" fmla="*/ 0 w 1021"/>
                <a:gd name="T7" fmla="*/ 1505 h 1505"/>
                <a:gd name="T8" fmla="*/ 0 60000 65536"/>
                <a:gd name="T9" fmla="*/ 0 60000 65536"/>
                <a:gd name="T10" fmla="*/ 0 60000 65536"/>
                <a:gd name="T11" fmla="*/ 0 60000 65536"/>
                <a:gd name="T12" fmla="*/ 0 w 1021"/>
                <a:gd name="T13" fmla="*/ 0 h 1505"/>
                <a:gd name="T14" fmla="*/ 1021 w 1021"/>
                <a:gd name="T15" fmla="*/ 1505 h 1505"/>
              </a:gdLst>
              <a:ahLst/>
              <a:cxnLst>
                <a:cxn ang="T8">
                  <a:pos x="T0" y="T1"/>
                </a:cxn>
                <a:cxn ang="T9">
                  <a:pos x="T2" y="T3"/>
                </a:cxn>
                <a:cxn ang="T10">
                  <a:pos x="T4" y="T5"/>
                </a:cxn>
                <a:cxn ang="T11">
                  <a:pos x="T6" y="T7"/>
                </a:cxn>
              </a:cxnLst>
              <a:rect l="T12" t="T13" r="T14" b="T15"/>
              <a:pathLst>
                <a:path w="1021" h="1505">
                  <a:moveTo>
                    <a:pt x="0" y="1505"/>
                  </a:moveTo>
                  <a:lnTo>
                    <a:pt x="1021" y="1505"/>
                  </a:lnTo>
                  <a:lnTo>
                    <a:pt x="504" y="0"/>
                  </a:lnTo>
                  <a:lnTo>
                    <a:pt x="0" y="1505"/>
                  </a:lnTo>
                  <a:close/>
                </a:path>
              </a:pathLst>
            </a:custGeom>
            <a:gradFill rotWithShape="1">
              <a:gsLst>
                <a:gs pos="0">
                  <a:schemeClr val="accent4"/>
                </a:gs>
                <a:gs pos="67000">
                  <a:schemeClr val="accent4">
                    <a:alpha val="0"/>
                  </a:schemeClr>
                </a:gs>
              </a:gsLst>
              <a:lin ang="5400000"/>
            </a:gradFill>
            <a:ln w="19050">
              <a:noFill/>
              <a:round/>
              <a:headEnd/>
              <a:tailEnd/>
            </a:ln>
          </p:spPr>
          <p:txBody>
            <a:bodyPr anchor="ctr"/>
            <a:lstStyle/>
            <a:p>
              <a:endParaRPr lang="en-US">
                <a:solidFill>
                  <a:srgbClr val="000000"/>
                </a:solidFill>
                <a:latin typeface="Arial"/>
              </a:endParaRPr>
            </a:p>
          </p:txBody>
        </p:sp>
        <p:sp>
          <p:nvSpPr>
            <p:cNvPr id="48" name="Oval 47"/>
            <p:cNvSpPr/>
            <p:nvPr/>
          </p:nvSpPr>
          <p:spPr bwMode="auto">
            <a:xfrm>
              <a:off x="4566669" y="4457721"/>
              <a:ext cx="1690540" cy="1690803"/>
            </a:xfrm>
            <a:prstGeom prst="ellipse">
              <a:avLst/>
            </a:prstGeom>
            <a:gradFill>
              <a:gsLst>
                <a:gs pos="0">
                  <a:schemeClr val="tx2"/>
                </a:gs>
                <a:gs pos="99000">
                  <a:schemeClr val="tx2">
                    <a:lumMod val="50000"/>
                  </a:schemeClr>
                </a:gs>
              </a:gsLst>
              <a:lin ang="5400000" scaled="0"/>
            </a:gradFill>
            <a:ln w="41275" cap="flat" cmpd="sng" algn="ctr">
              <a:solidFill>
                <a:schemeClr val="accent1"/>
              </a:solidFill>
              <a:prstDash val="solid"/>
              <a:round/>
              <a:headEnd type="none" w="med" len="med"/>
              <a:tailEnd type="none" w="med" len="med"/>
            </a:ln>
            <a:effectLst/>
          </p:spPr>
          <p:txBody>
            <a:bodyPr wrap="none" lIns="92075" tIns="46038" rIns="92075" bIns="46038" anchor="ctr"/>
            <a:lstStyle/>
            <a:p>
              <a:pPr algn="ctr">
                <a:lnSpc>
                  <a:spcPct val="90000"/>
                </a:lnSpc>
                <a:spcBef>
                  <a:spcPct val="50000"/>
                </a:spcBef>
                <a:buClr>
                  <a:srgbClr val="667263"/>
                </a:buClr>
                <a:defRPr/>
              </a:pPr>
              <a:endParaRPr lang="en-US" sz="2700" kern="0" dirty="0">
                <a:solidFill>
                  <a:prstClr val="white"/>
                </a:solidFill>
                <a:latin typeface="Arial" pitchFamily="-106" charset="0"/>
                <a:ea typeface="ＭＳ Ｐゴシック" pitchFamily="16" charset="-128"/>
              </a:endParaRPr>
            </a:p>
          </p:txBody>
        </p:sp>
        <p:sp>
          <p:nvSpPr>
            <p:cNvPr id="44" name="TextBox 43"/>
            <p:cNvSpPr txBox="1"/>
            <p:nvPr/>
          </p:nvSpPr>
          <p:spPr>
            <a:xfrm>
              <a:off x="4684021" y="5341679"/>
              <a:ext cx="1454244" cy="523220"/>
            </a:xfrm>
            <a:prstGeom prst="rect">
              <a:avLst/>
            </a:prstGeom>
            <a:noFill/>
          </p:spPr>
          <p:txBody>
            <a:bodyPr wrap="none" rtlCol="0">
              <a:spAutoFit/>
            </a:bodyPr>
            <a:lstStyle/>
            <a:p>
              <a:pPr algn="ctr"/>
              <a:r>
                <a:rPr lang="en-US" sz="1400" dirty="0" smtClean="0">
                  <a:solidFill>
                    <a:prstClr val="white"/>
                  </a:solidFill>
                  <a:latin typeface="Arial"/>
                </a:rPr>
                <a:t>*7#$%!!@!%</a:t>
              </a:r>
              <a:r>
                <a:rPr lang="en-US" sz="1400" dirty="0" err="1" smtClean="0">
                  <a:solidFill>
                    <a:prstClr val="white"/>
                  </a:solidFill>
                  <a:latin typeface="Arial"/>
                </a:rPr>
                <a:t>afb</a:t>
              </a:r>
              <a:endParaRPr lang="en-US" sz="1400" dirty="0" smtClean="0">
                <a:solidFill>
                  <a:prstClr val="white"/>
                </a:solidFill>
                <a:latin typeface="Arial"/>
              </a:endParaRPr>
            </a:p>
            <a:p>
              <a:pPr algn="ctr"/>
              <a:r>
                <a:rPr lang="en-US" sz="1400" dirty="0" smtClean="0">
                  <a:solidFill>
                    <a:prstClr val="white"/>
                  </a:solidFill>
                  <a:latin typeface="Arial"/>
                </a:rPr>
                <a:t>##&lt;&gt;*$#@34</a:t>
              </a:r>
            </a:p>
          </p:txBody>
        </p:sp>
        <p:sp>
          <p:nvSpPr>
            <p:cNvPr id="42" name="TextBox 41"/>
            <p:cNvSpPr txBox="1"/>
            <p:nvPr/>
          </p:nvSpPr>
          <p:spPr>
            <a:xfrm>
              <a:off x="4645313" y="4498561"/>
              <a:ext cx="1532919" cy="757130"/>
            </a:xfrm>
            <a:prstGeom prst="rect">
              <a:avLst/>
            </a:prstGeom>
            <a:noFill/>
          </p:spPr>
          <p:txBody>
            <a:bodyPr wrap="none" rtlCol="0">
              <a:spAutoFit/>
            </a:bodyPr>
            <a:lstStyle/>
            <a:p>
              <a:pPr algn="ctr">
                <a:lnSpc>
                  <a:spcPct val="90000"/>
                </a:lnSpc>
              </a:pPr>
              <a:r>
                <a:rPr lang="en-US" sz="2400" dirty="0" smtClean="0">
                  <a:solidFill>
                    <a:srgbClr val="FFFFFF"/>
                  </a:solidFill>
                </a:rPr>
                <a:t>Data</a:t>
              </a:r>
            </a:p>
            <a:p>
              <a:pPr algn="ctr">
                <a:lnSpc>
                  <a:spcPct val="90000"/>
                </a:lnSpc>
              </a:pPr>
              <a:r>
                <a:rPr lang="en-US" sz="2400" dirty="0" smtClean="0">
                  <a:solidFill>
                    <a:srgbClr val="FFFFFF"/>
                  </a:solidFill>
                </a:rPr>
                <a:t>Encryption</a:t>
              </a:r>
            </a:p>
          </p:txBody>
        </p:sp>
      </p:grpSp>
      <p:pic>
        <p:nvPicPr>
          <p:cNvPr id="127" name="Picture 126" descr="ic-KeyVault-wht.png"/>
          <p:cNvPicPr>
            <a:picLocks noChangeAspect="1"/>
          </p:cNvPicPr>
          <p:nvPr/>
        </p:nvPicPr>
        <p:blipFill>
          <a:blip r:embed="rId5" cstate="print"/>
          <a:stretch>
            <a:fillRect/>
          </a:stretch>
        </p:blipFill>
        <p:spPr>
          <a:xfrm>
            <a:off x="3813890" y="4981574"/>
            <a:ext cx="657921" cy="657921"/>
          </a:xfrm>
          <a:prstGeom prst="rect">
            <a:avLst/>
          </a:prstGeom>
          <a:ln>
            <a:noFill/>
          </a:ln>
          <a:effectLst>
            <a:outerShdw blurRad="50800" dist="38100" dir="13500000" algn="br" rotWithShape="0">
              <a:prstClr val="black">
                <a:alpha val="40000"/>
              </a:prstClr>
            </a:outerShdw>
          </a:effectLst>
        </p:spPr>
      </p:pic>
      <p:sp>
        <p:nvSpPr>
          <p:cNvPr id="37" name="Footer Placeholder 36"/>
          <p:cNvSpPr>
            <a:spLocks noGrp="1"/>
          </p:cNvSpPr>
          <p:nvPr>
            <p:ph type="ftr" sz="quarter" idx="11"/>
          </p:nvPr>
        </p:nvSpPr>
        <p:spPr/>
        <p:txBody>
          <a:bodyPr/>
          <a:lstStyle/>
          <a:p>
            <a:r>
              <a:rPr lang="en-US" smtClean="0">
                <a:solidFill>
                  <a:srgbClr val="5F5F5F"/>
                </a:solidFill>
              </a:rPr>
              <a:t>Oracle Public</a:t>
            </a:r>
            <a:endParaRPr lang="en-US" dirty="0">
              <a:solidFill>
                <a:srgbClr val="5F5F5F"/>
              </a:solidFill>
            </a:endParaRPr>
          </a:p>
        </p:txBody>
      </p:sp>
      <p:sp>
        <p:nvSpPr>
          <p:cNvPr id="3" name="Slide Number Placeholder 2"/>
          <p:cNvSpPr>
            <a:spLocks noGrp="1"/>
          </p:cNvSpPr>
          <p:nvPr>
            <p:ph type="sldNum" sz="quarter" idx="12"/>
          </p:nvPr>
        </p:nvSpPr>
        <p:spPr/>
        <p:txBody>
          <a:bodyPr/>
          <a:lstStyle/>
          <a:p>
            <a:fld id="{C51EAA63-D034-42AE-91FA-B13B9518C7BE}" type="slidenum">
              <a:rPr lang="en-US" smtClean="0">
                <a:solidFill>
                  <a:srgbClr val="5F5F5F"/>
                </a:solidFill>
              </a:rPr>
              <a:pPr/>
              <a:t>15</a:t>
            </a:fld>
            <a:endParaRPr lang="en-US" dirty="0">
              <a:solidFill>
                <a:srgbClr val="5F5F5F"/>
              </a:solidFill>
            </a:endParaRPr>
          </a:p>
        </p:txBody>
      </p:sp>
      <p:sp>
        <p:nvSpPr>
          <p:cNvPr id="36" name="Title 26"/>
          <p:cNvSpPr txBox="1">
            <a:spLocks/>
          </p:cNvSpPr>
          <p:nvPr/>
        </p:nvSpPr>
        <p:spPr>
          <a:xfrm>
            <a:off x="804345" y="535224"/>
            <a:ext cx="11384479" cy="509050"/>
          </a:xfrm>
          <a:prstGeom prst="rect">
            <a:avLst/>
          </a:prstGeom>
        </p:spPr>
        <p:txBody>
          <a:bodyPr wrap="square" anchor="b">
            <a:spAutoFit/>
          </a:bodyPr>
          <a:lstStyle>
            <a:lvl1pPr algn="l" rtl="0" eaLnBrk="1" fontAlgn="base" hangingPunct="1">
              <a:lnSpc>
                <a:spcPct val="90000"/>
              </a:lnSpc>
              <a:spcBef>
                <a:spcPct val="0"/>
              </a:spcBef>
              <a:spcAft>
                <a:spcPct val="0"/>
              </a:spcAft>
              <a:defRPr sz="2800" b="1" kern="1200">
                <a:solidFill>
                  <a:schemeClr val="tx1"/>
                </a:solidFill>
                <a:latin typeface="Arial" pitchFamily="34" charset="0"/>
                <a:ea typeface="ＭＳ Ｐゴシック" charset="0"/>
                <a:cs typeface="Arial" pitchFamily="34" charset="0"/>
              </a:defRPr>
            </a:lvl1pPr>
            <a:lvl2pPr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2pPr>
            <a:lvl3pPr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3pPr>
            <a:lvl4pPr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4pPr>
            <a:lvl5pPr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5pPr>
            <a:lvl6pPr marL="457200"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6pPr>
            <a:lvl7pPr marL="914400"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7pPr>
            <a:lvl8pPr marL="1371600"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8pPr>
            <a:lvl9pPr marL="1828800"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9pPr>
          </a:lstStyle>
          <a:p>
            <a:pPr>
              <a:lnSpc>
                <a:spcPct val="75000"/>
              </a:lnSpc>
              <a:defRPr/>
            </a:pPr>
            <a:r>
              <a:rPr lang="cs-CZ" sz="3600" dirty="0" smtClean="0">
                <a:ln w="6350">
                  <a:noFill/>
                </a:ln>
                <a:solidFill>
                  <a:srgbClr val="FFFFFF"/>
                </a:solidFill>
                <a:effectLst>
                  <a:outerShdw blurRad="50800" dist="38100" dir="5400000" algn="t" rotWithShape="0">
                    <a:prstClr val="black">
                      <a:alpha val="40000"/>
                    </a:prstClr>
                  </a:outerShdw>
                </a:effectLst>
              </a:rPr>
              <a:t>PREVENTIVNÍ</a:t>
            </a:r>
            <a:r>
              <a:rPr lang="en-US" sz="3600" dirty="0" smtClean="0">
                <a:ln w="6350">
                  <a:noFill/>
                </a:ln>
                <a:solidFill>
                  <a:srgbClr val="000000"/>
                </a:solidFill>
                <a:effectLst>
                  <a:outerShdw blurRad="50800" dist="38100" dir="5400000" algn="t" rotWithShape="0">
                    <a:prstClr val="black">
                      <a:alpha val="40000"/>
                    </a:prstClr>
                  </a:outerShdw>
                </a:effectLst>
              </a:rPr>
              <a:t> </a:t>
            </a:r>
            <a:r>
              <a:rPr lang="cs-CZ" sz="3600" dirty="0" smtClean="0">
                <a:ln w="6350">
                  <a:noFill/>
                </a:ln>
                <a:solidFill>
                  <a:srgbClr val="FF0000"/>
                </a:solidFill>
                <a:effectLst>
                  <a:outerShdw blurRad="50800" dist="38100" dir="5400000" algn="t" rotWithShape="0">
                    <a:prstClr val="black">
                      <a:alpha val="40000"/>
                    </a:prstClr>
                  </a:outerShdw>
                </a:effectLst>
              </a:rPr>
              <a:t>ŘÍZENÍ BEZPEČNOSTI</a:t>
            </a:r>
            <a:endParaRPr lang="en-US" sz="3600" dirty="0" smtClean="0">
              <a:ln w="6350">
                <a:noFill/>
              </a:ln>
              <a:solidFill>
                <a:srgbClr val="000000"/>
              </a:solidFill>
              <a:effectLst>
                <a:outerShdw blurRad="50800" dist="38100" dir="5400000" algn="t" rotWithShape="0">
                  <a:prstClr val="black">
                    <a:alpha val="40000"/>
                  </a:prstClr>
                </a:outerShdw>
              </a:effectLst>
            </a:endParaRPr>
          </a:p>
        </p:txBody>
      </p:sp>
      <p:pic>
        <p:nvPicPr>
          <p:cNvPr id="124" name="Picture 123" descr="Oracle logo in white on red staging background"/>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bwMode="ltGray">
          <a:xfrm>
            <a:off x="531812" y="6248400"/>
            <a:ext cx="1622861" cy="594360"/>
          </a:xfrm>
          <a:prstGeom prst="rect">
            <a:avLst/>
          </a:prstGeom>
        </p:spPr>
      </p:pic>
      <p:sp>
        <p:nvSpPr>
          <p:cNvPr id="128" name="TextBox 127"/>
          <p:cNvSpPr txBox="1"/>
          <p:nvPr/>
        </p:nvSpPr>
        <p:spPr>
          <a:xfrm>
            <a:off x="3381726" y="5576254"/>
            <a:ext cx="1429744" cy="484909"/>
          </a:xfrm>
          <a:prstGeom prst="rect">
            <a:avLst/>
          </a:prstGeom>
          <a:noFill/>
        </p:spPr>
        <p:txBody>
          <a:bodyPr wrap="square" lIns="0" tIns="0" rIns="0" bIns="0" rtlCol="0">
            <a:noAutofit/>
          </a:bodyPr>
          <a:lstStyle/>
          <a:p>
            <a:pPr algn="ctr">
              <a:lnSpc>
                <a:spcPct val="90000"/>
              </a:lnSpc>
            </a:pPr>
            <a:r>
              <a:rPr lang="en-US" sz="2000" dirty="0" smtClean="0">
                <a:solidFill>
                  <a:srgbClr val="FFFFFF"/>
                </a:solidFill>
              </a:rPr>
              <a:t>Key Vault</a:t>
            </a:r>
          </a:p>
        </p:txBody>
      </p:sp>
      <p:grpSp>
        <p:nvGrpSpPr>
          <p:cNvPr id="5" name="Group 148"/>
          <p:cNvGrpSpPr/>
          <p:nvPr/>
        </p:nvGrpSpPr>
        <p:grpSpPr>
          <a:xfrm>
            <a:off x="1019998" y="2972116"/>
            <a:ext cx="4156124" cy="2453137"/>
            <a:chOff x="1019998" y="2972116"/>
            <a:chExt cx="4156124" cy="2453137"/>
          </a:xfrm>
        </p:grpSpPr>
        <p:grpSp>
          <p:nvGrpSpPr>
            <p:cNvPr id="6" name="Group 147"/>
            <p:cNvGrpSpPr/>
            <p:nvPr/>
          </p:nvGrpSpPr>
          <p:grpSpPr>
            <a:xfrm>
              <a:off x="1438275" y="2972116"/>
              <a:ext cx="3737847" cy="2282475"/>
              <a:chOff x="1438275" y="2972116"/>
              <a:chExt cx="3737847" cy="2282475"/>
            </a:xfrm>
          </p:grpSpPr>
          <p:sp>
            <p:nvSpPr>
              <p:cNvPr id="68" name="Isosceles Triangle 67"/>
              <p:cNvSpPr/>
              <p:nvPr/>
            </p:nvSpPr>
            <p:spPr>
              <a:xfrm rot="3330227">
                <a:off x="3513006" y="2768981"/>
                <a:ext cx="1459982" cy="1866251"/>
              </a:xfrm>
              <a:prstGeom prst="triangle">
                <a:avLst>
                  <a:gd name="adj" fmla="val 64538"/>
                </a:avLst>
              </a:prstGeom>
              <a:gradFill flip="none" rotWithShape="1">
                <a:gsLst>
                  <a:gs pos="76000">
                    <a:schemeClr val="accent4">
                      <a:alpha val="65000"/>
                    </a:schemeClr>
                  </a:gs>
                  <a:gs pos="0">
                    <a:schemeClr val="accent4">
                      <a:alpha val="6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a:endParaRPr>
              </a:p>
            </p:txBody>
          </p:sp>
          <p:sp>
            <p:nvSpPr>
              <p:cNvPr id="72" name="Oval 71"/>
              <p:cNvSpPr/>
              <p:nvPr/>
            </p:nvSpPr>
            <p:spPr bwMode="auto">
              <a:xfrm>
                <a:off x="2401102" y="3563788"/>
                <a:ext cx="1690540" cy="1690803"/>
              </a:xfrm>
              <a:prstGeom prst="ellipse">
                <a:avLst/>
              </a:prstGeom>
              <a:gradFill>
                <a:gsLst>
                  <a:gs pos="0">
                    <a:schemeClr val="tx2"/>
                  </a:gs>
                  <a:gs pos="99000">
                    <a:schemeClr val="tx2">
                      <a:lumMod val="50000"/>
                    </a:schemeClr>
                  </a:gs>
                </a:gsLst>
                <a:lin ang="5400000" scaled="0"/>
              </a:gradFill>
              <a:ln w="41275" cap="flat" cmpd="sng" algn="ctr">
                <a:solidFill>
                  <a:schemeClr val="accent1"/>
                </a:solidFill>
                <a:prstDash val="solid"/>
                <a:round/>
                <a:headEnd type="none" w="med" len="med"/>
                <a:tailEnd type="none" w="med" len="med"/>
              </a:ln>
              <a:effectLst/>
            </p:spPr>
            <p:txBody>
              <a:bodyPr wrap="none" lIns="92075" tIns="46038" rIns="92075" bIns="46038" anchor="ctr"/>
              <a:lstStyle/>
              <a:p>
                <a:pPr algn="ctr">
                  <a:lnSpc>
                    <a:spcPct val="90000"/>
                  </a:lnSpc>
                  <a:spcBef>
                    <a:spcPct val="50000"/>
                  </a:spcBef>
                  <a:buClr>
                    <a:srgbClr val="667263"/>
                  </a:buClr>
                  <a:defRPr/>
                </a:pPr>
                <a:endParaRPr lang="en-US" sz="2700" kern="0" dirty="0">
                  <a:solidFill>
                    <a:prstClr val="white"/>
                  </a:solidFill>
                  <a:latin typeface="Arial" pitchFamily="-106" charset="0"/>
                  <a:ea typeface="ＭＳ Ｐゴシック" pitchFamily="16" charset="-128"/>
                </a:endParaRPr>
              </a:p>
            </p:txBody>
          </p:sp>
          <p:sp>
            <p:nvSpPr>
              <p:cNvPr id="73" name="TextBox 72"/>
              <p:cNvSpPr txBox="1"/>
              <p:nvPr/>
            </p:nvSpPr>
            <p:spPr>
              <a:xfrm>
                <a:off x="2641601" y="3586731"/>
                <a:ext cx="1230489" cy="757130"/>
              </a:xfrm>
              <a:prstGeom prst="rect">
                <a:avLst/>
              </a:prstGeom>
              <a:noFill/>
            </p:spPr>
            <p:txBody>
              <a:bodyPr wrap="square" rtlCol="0">
                <a:spAutoFit/>
              </a:bodyPr>
              <a:lstStyle/>
              <a:p>
                <a:pPr algn="ctr">
                  <a:lnSpc>
                    <a:spcPct val="90000"/>
                  </a:lnSpc>
                </a:pPr>
                <a:r>
                  <a:rPr lang="en-US" sz="2400" dirty="0" smtClean="0">
                    <a:solidFill>
                      <a:srgbClr val="FFFFFF"/>
                    </a:solidFill>
                  </a:rPr>
                  <a:t>DB</a:t>
                </a:r>
                <a:br>
                  <a:rPr lang="en-US" sz="2400" dirty="0" smtClean="0">
                    <a:solidFill>
                      <a:srgbClr val="FFFFFF"/>
                    </a:solidFill>
                  </a:rPr>
                </a:br>
                <a:r>
                  <a:rPr lang="en-US" sz="2400" dirty="0" smtClean="0">
                    <a:solidFill>
                      <a:srgbClr val="FFFFFF"/>
                    </a:solidFill>
                  </a:rPr>
                  <a:t>Controls</a:t>
                </a:r>
              </a:p>
            </p:txBody>
          </p:sp>
          <p:sp>
            <p:nvSpPr>
              <p:cNvPr id="76" name="Rectangle 75"/>
              <p:cNvSpPr/>
              <p:nvPr/>
            </p:nvSpPr>
            <p:spPr bwMode="auto">
              <a:xfrm>
                <a:off x="2489350" y="4329396"/>
                <a:ext cx="1494520" cy="236352"/>
              </a:xfrm>
              <a:prstGeom prst="rect">
                <a:avLst/>
              </a:prstGeom>
              <a:solidFill>
                <a:schemeClr val="bg1"/>
              </a:solidFill>
              <a:ln>
                <a:solidFill>
                  <a:srgbClr val="F3F3F3"/>
                </a:solidFill>
              </a:ln>
              <a:effectLst>
                <a:innerShdw blurRad="63500">
                  <a:prstClr val="black"/>
                </a:innerShdw>
              </a:effectLst>
            </p:spPr>
            <p:txBody>
              <a:bodyPr/>
              <a:lstStyle/>
              <a:p>
                <a:pPr algn="ctr">
                  <a:defRPr/>
                </a:pPr>
                <a:endParaRPr lang="en-US">
                  <a:solidFill>
                    <a:srgbClr val="000000"/>
                  </a:solidFill>
                  <a:latin typeface="Arial"/>
                </a:endParaRPr>
              </a:p>
            </p:txBody>
          </p:sp>
          <p:sp>
            <p:nvSpPr>
              <p:cNvPr id="81" name="TextBox 69"/>
              <p:cNvSpPr txBox="1">
                <a:spLocks noChangeArrowheads="1"/>
              </p:cNvSpPr>
              <p:nvPr/>
            </p:nvSpPr>
            <p:spPr bwMode="auto">
              <a:xfrm>
                <a:off x="2408723" y="4300316"/>
                <a:ext cx="167608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ea typeface="ＭＳ Ｐゴシック" charset="0"/>
                    <a:cs typeface="Arial" charset="0"/>
                  </a:defRPr>
                </a:lvl1pPr>
                <a:lvl2pPr marL="37931725" indent="-37474525" eaLnBrk="0" hangingPunct="0">
                  <a:defRPr sz="3600">
                    <a:solidFill>
                      <a:schemeClr val="tx1"/>
                    </a:solidFill>
                    <a:latin typeface="Arial" charset="0"/>
                    <a:ea typeface="Arial" charset="0"/>
                    <a:cs typeface="Arial" charset="0"/>
                  </a:defRPr>
                </a:lvl2pPr>
                <a:lvl3pPr eaLnBrk="0" hangingPunct="0">
                  <a:defRPr sz="3600">
                    <a:solidFill>
                      <a:schemeClr val="tx1"/>
                    </a:solidFill>
                    <a:latin typeface="Arial" charset="0"/>
                    <a:ea typeface="Arial" charset="0"/>
                    <a:cs typeface="Arial" charset="0"/>
                  </a:defRPr>
                </a:lvl3pPr>
                <a:lvl4pPr eaLnBrk="0" hangingPunct="0">
                  <a:defRPr sz="3600">
                    <a:solidFill>
                      <a:schemeClr val="tx1"/>
                    </a:solidFill>
                    <a:latin typeface="Arial" charset="0"/>
                    <a:ea typeface="Arial" charset="0"/>
                    <a:cs typeface="Arial" charset="0"/>
                  </a:defRPr>
                </a:lvl4pPr>
                <a:lvl5pPr eaLnBrk="0" hangingPunct="0">
                  <a:defRPr sz="3600">
                    <a:solidFill>
                      <a:schemeClr val="tx1"/>
                    </a:solidFill>
                    <a:latin typeface="Arial" charset="0"/>
                    <a:ea typeface="Arial" charset="0"/>
                    <a:cs typeface="Arial" charset="0"/>
                  </a:defRPr>
                </a:lvl5pPr>
                <a:lvl6pPr marL="457200" eaLnBrk="0" fontAlgn="base" hangingPunct="0">
                  <a:spcBef>
                    <a:spcPct val="0"/>
                  </a:spcBef>
                  <a:spcAft>
                    <a:spcPct val="0"/>
                  </a:spcAft>
                  <a:defRPr sz="3600">
                    <a:solidFill>
                      <a:schemeClr val="tx1"/>
                    </a:solidFill>
                    <a:latin typeface="Arial" charset="0"/>
                    <a:ea typeface="Arial" charset="0"/>
                    <a:cs typeface="Arial" charset="0"/>
                  </a:defRPr>
                </a:lvl6pPr>
                <a:lvl7pPr marL="914400" eaLnBrk="0" fontAlgn="base" hangingPunct="0">
                  <a:spcBef>
                    <a:spcPct val="0"/>
                  </a:spcBef>
                  <a:spcAft>
                    <a:spcPct val="0"/>
                  </a:spcAft>
                  <a:defRPr sz="3600">
                    <a:solidFill>
                      <a:schemeClr val="tx1"/>
                    </a:solidFill>
                    <a:latin typeface="Arial" charset="0"/>
                    <a:ea typeface="Arial" charset="0"/>
                    <a:cs typeface="Arial" charset="0"/>
                  </a:defRPr>
                </a:lvl7pPr>
                <a:lvl8pPr marL="1371600" eaLnBrk="0" fontAlgn="base" hangingPunct="0">
                  <a:spcBef>
                    <a:spcPct val="0"/>
                  </a:spcBef>
                  <a:spcAft>
                    <a:spcPct val="0"/>
                  </a:spcAft>
                  <a:defRPr sz="3600">
                    <a:solidFill>
                      <a:schemeClr val="tx1"/>
                    </a:solidFill>
                    <a:latin typeface="Arial" charset="0"/>
                    <a:ea typeface="Arial" charset="0"/>
                    <a:cs typeface="Arial" charset="0"/>
                  </a:defRPr>
                </a:lvl8pPr>
                <a:lvl9pPr marL="1828800" eaLnBrk="0" fontAlgn="base" hangingPunct="0">
                  <a:spcBef>
                    <a:spcPct val="0"/>
                  </a:spcBef>
                  <a:spcAft>
                    <a:spcPct val="0"/>
                  </a:spcAft>
                  <a:defRPr sz="3600">
                    <a:solidFill>
                      <a:schemeClr val="tx1"/>
                    </a:solidFill>
                    <a:latin typeface="Arial" charset="0"/>
                    <a:ea typeface="Arial" charset="0"/>
                    <a:cs typeface="Arial" charset="0"/>
                  </a:defRPr>
                </a:lvl9pPr>
              </a:lstStyle>
              <a:p>
                <a:pPr algn="ctr" eaLnBrk="1" hangingPunct="1"/>
                <a:r>
                  <a:rPr lang="en-US" sz="1400" dirty="0" smtClean="0">
                    <a:solidFill>
                      <a:srgbClr val="000000"/>
                    </a:solidFill>
                    <a:latin typeface="Courier New" pitchFamily="49" charset="0"/>
                    <a:cs typeface="Courier New" pitchFamily="49" charset="0"/>
                  </a:rPr>
                  <a:t>Access denied</a:t>
                </a:r>
              </a:p>
            </p:txBody>
          </p:sp>
          <p:sp>
            <p:nvSpPr>
              <p:cNvPr id="82" name="TextBox 81"/>
              <p:cNvSpPr txBox="1"/>
              <p:nvPr/>
            </p:nvSpPr>
            <p:spPr>
              <a:xfrm>
                <a:off x="2585383" y="4568707"/>
                <a:ext cx="1303037" cy="523220"/>
              </a:xfrm>
              <a:prstGeom prst="rect">
                <a:avLst/>
              </a:prstGeom>
              <a:noFill/>
            </p:spPr>
            <p:txBody>
              <a:bodyPr wrap="square" rtlCol="0">
                <a:spAutoFit/>
              </a:bodyPr>
              <a:lstStyle/>
              <a:p>
                <a:pPr algn="ctr"/>
                <a:r>
                  <a:rPr lang="en-US" sz="1400" dirty="0" smtClean="0">
                    <a:solidFill>
                      <a:prstClr val="white"/>
                    </a:solidFill>
                    <a:latin typeface="Arial"/>
                  </a:rPr>
                  <a:t>“Insufficient Privilege”</a:t>
                </a:r>
              </a:p>
            </p:txBody>
          </p:sp>
          <p:pic>
            <p:nvPicPr>
              <p:cNvPr id="133" name="Picture 132" descr="ic-DatabaseAdministrator_Male-wht.png"/>
              <p:cNvPicPr>
                <a:picLocks noChangeAspect="1"/>
              </p:cNvPicPr>
              <p:nvPr/>
            </p:nvPicPr>
            <p:blipFill>
              <a:blip r:embed="rId7" cstate="print"/>
              <a:stretch>
                <a:fillRect/>
              </a:stretch>
            </p:blipFill>
            <p:spPr>
              <a:xfrm>
                <a:off x="1438275" y="4312786"/>
                <a:ext cx="867128" cy="867128"/>
              </a:xfrm>
              <a:prstGeom prst="rect">
                <a:avLst/>
              </a:prstGeom>
              <a:ln>
                <a:noFill/>
              </a:ln>
              <a:effectLst>
                <a:outerShdw blurRad="50800" dist="38100" dir="13500000" algn="br" rotWithShape="0">
                  <a:prstClr val="black">
                    <a:alpha val="40000"/>
                  </a:prstClr>
                </a:outerShdw>
              </a:effectLst>
            </p:spPr>
          </p:pic>
        </p:grpSp>
        <p:sp>
          <p:nvSpPr>
            <p:cNvPr id="134" name="Text Box 11"/>
            <p:cNvSpPr txBox="1">
              <a:spLocks noChangeArrowheads="1"/>
            </p:cNvSpPr>
            <p:nvPr/>
          </p:nvSpPr>
          <p:spPr bwMode="auto">
            <a:xfrm>
              <a:off x="1019998" y="5080570"/>
              <a:ext cx="1573005" cy="344683"/>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121893" tIns="60947" rIns="121893" bIns="60947">
              <a:spAutoFit/>
            </a:bodyPr>
            <a:lstStyle/>
            <a:p>
              <a:pPr algn="r">
                <a:lnSpc>
                  <a:spcPct val="90000"/>
                </a:lnSpc>
                <a:defRPr/>
              </a:pPr>
              <a:r>
                <a:rPr lang="en-US" sz="1600" dirty="0" smtClean="0">
                  <a:solidFill>
                    <a:srgbClr val="FFFFFF"/>
                  </a:solidFill>
                  <a:cs typeface="Arial"/>
                </a:rPr>
                <a:t>Privileged Users</a:t>
              </a:r>
              <a:endParaRPr lang="en-US" sz="1600" dirty="0">
                <a:solidFill>
                  <a:srgbClr val="FFFFFF"/>
                </a:solidFill>
                <a:cs typeface="Arial"/>
              </a:endParaRPr>
            </a:p>
          </p:txBody>
        </p:sp>
      </p:grpSp>
      <p:grpSp>
        <p:nvGrpSpPr>
          <p:cNvPr id="7" name="Group 150"/>
          <p:cNvGrpSpPr/>
          <p:nvPr/>
        </p:nvGrpSpPr>
        <p:grpSpPr>
          <a:xfrm>
            <a:off x="6096000" y="2286000"/>
            <a:ext cx="2779060" cy="3862524"/>
            <a:chOff x="5943600" y="2286000"/>
            <a:chExt cx="2779060" cy="3862524"/>
          </a:xfrm>
        </p:grpSpPr>
        <p:sp>
          <p:nvSpPr>
            <p:cNvPr id="138" name="Freeform 77"/>
            <p:cNvSpPr>
              <a:spLocks/>
            </p:cNvSpPr>
            <p:nvPr/>
          </p:nvSpPr>
          <p:spPr bwMode="ltGray">
            <a:xfrm>
              <a:off x="6767153" y="3523314"/>
              <a:ext cx="1955507" cy="1771180"/>
            </a:xfrm>
            <a:custGeom>
              <a:avLst/>
              <a:gdLst>
                <a:gd name="T0" fmla="*/ 0 w 1021"/>
                <a:gd name="T1" fmla="*/ 1505 h 1505"/>
                <a:gd name="T2" fmla="*/ 1021 w 1021"/>
                <a:gd name="T3" fmla="*/ 1505 h 1505"/>
                <a:gd name="T4" fmla="*/ 504 w 1021"/>
                <a:gd name="T5" fmla="*/ 0 h 1505"/>
                <a:gd name="T6" fmla="*/ 0 w 1021"/>
                <a:gd name="T7" fmla="*/ 1505 h 1505"/>
                <a:gd name="T8" fmla="*/ 0 60000 65536"/>
                <a:gd name="T9" fmla="*/ 0 60000 65536"/>
                <a:gd name="T10" fmla="*/ 0 60000 65536"/>
                <a:gd name="T11" fmla="*/ 0 60000 65536"/>
                <a:gd name="T12" fmla="*/ 0 w 1021"/>
                <a:gd name="T13" fmla="*/ 0 h 1505"/>
                <a:gd name="T14" fmla="*/ 1021 w 1021"/>
                <a:gd name="T15" fmla="*/ 1505 h 1505"/>
              </a:gdLst>
              <a:ahLst/>
              <a:cxnLst>
                <a:cxn ang="T8">
                  <a:pos x="T0" y="T1"/>
                </a:cxn>
                <a:cxn ang="T9">
                  <a:pos x="T2" y="T3"/>
                </a:cxn>
                <a:cxn ang="T10">
                  <a:pos x="T4" y="T5"/>
                </a:cxn>
                <a:cxn ang="T11">
                  <a:pos x="T6" y="T7"/>
                </a:cxn>
              </a:cxnLst>
              <a:rect l="T12" t="T13" r="T14" b="T15"/>
              <a:pathLst>
                <a:path w="1021" h="1505">
                  <a:moveTo>
                    <a:pt x="0" y="1505"/>
                  </a:moveTo>
                  <a:lnTo>
                    <a:pt x="1021" y="1505"/>
                  </a:lnTo>
                  <a:lnTo>
                    <a:pt x="504" y="0"/>
                  </a:lnTo>
                  <a:lnTo>
                    <a:pt x="0" y="1505"/>
                  </a:lnTo>
                  <a:close/>
                </a:path>
              </a:pathLst>
            </a:custGeom>
            <a:gradFill rotWithShape="1">
              <a:gsLst>
                <a:gs pos="0">
                  <a:schemeClr val="accent4"/>
                </a:gs>
                <a:gs pos="100000">
                  <a:schemeClr val="accent2">
                    <a:alpha val="0"/>
                  </a:schemeClr>
                </a:gs>
              </a:gsLst>
              <a:lin ang="5400000"/>
            </a:gradFill>
            <a:ln w="19050">
              <a:noFill/>
              <a:round/>
              <a:headEnd/>
              <a:tailEnd/>
            </a:ln>
          </p:spPr>
          <p:txBody>
            <a:bodyPr anchor="ctr"/>
            <a:lstStyle/>
            <a:p>
              <a:endParaRPr lang="en-US">
                <a:solidFill>
                  <a:srgbClr val="000000"/>
                </a:solidFill>
                <a:latin typeface="Arial"/>
              </a:endParaRPr>
            </a:p>
          </p:txBody>
        </p:sp>
        <p:sp>
          <p:nvSpPr>
            <p:cNvPr id="117" name="Oval 116"/>
            <p:cNvSpPr/>
            <p:nvPr/>
          </p:nvSpPr>
          <p:spPr bwMode="auto">
            <a:xfrm>
              <a:off x="6899835" y="4457721"/>
              <a:ext cx="1690539" cy="1690803"/>
            </a:xfrm>
            <a:prstGeom prst="ellipse">
              <a:avLst/>
            </a:prstGeom>
            <a:gradFill>
              <a:gsLst>
                <a:gs pos="0">
                  <a:schemeClr val="tx2"/>
                </a:gs>
                <a:gs pos="99000">
                  <a:schemeClr val="tx2">
                    <a:lumMod val="50000"/>
                  </a:schemeClr>
                </a:gs>
              </a:gsLst>
              <a:lin ang="5400000" scaled="0"/>
            </a:gradFill>
            <a:ln w="41275" cap="flat" cmpd="sng" algn="ctr">
              <a:solidFill>
                <a:schemeClr val="accent1"/>
              </a:solidFill>
              <a:prstDash val="solid"/>
              <a:round/>
              <a:headEnd type="none" w="med" len="med"/>
              <a:tailEnd type="none" w="med" len="med"/>
            </a:ln>
            <a:effectLst/>
          </p:spPr>
          <p:txBody>
            <a:bodyPr wrap="none" lIns="92075" tIns="46038" rIns="92075" bIns="46038" anchor="ctr"/>
            <a:lstStyle/>
            <a:p>
              <a:pPr algn="ctr">
                <a:lnSpc>
                  <a:spcPct val="90000"/>
                </a:lnSpc>
                <a:spcBef>
                  <a:spcPct val="50000"/>
                </a:spcBef>
                <a:buClr>
                  <a:srgbClr val="667263"/>
                </a:buClr>
                <a:defRPr/>
              </a:pPr>
              <a:endParaRPr lang="en-US" sz="2700" kern="0" dirty="0">
                <a:solidFill>
                  <a:prstClr val="white"/>
                </a:solidFill>
                <a:latin typeface="Arial" pitchFamily="-106" charset="0"/>
                <a:ea typeface="ＭＳ Ｐゴシック" pitchFamily="16" charset="-128"/>
              </a:endParaRPr>
            </a:p>
          </p:txBody>
        </p:sp>
        <p:sp>
          <p:nvSpPr>
            <p:cNvPr id="115" name="TextBox 114"/>
            <p:cNvSpPr txBox="1"/>
            <p:nvPr/>
          </p:nvSpPr>
          <p:spPr>
            <a:xfrm>
              <a:off x="7116594" y="5341679"/>
              <a:ext cx="1210075" cy="523220"/>
            </a:xfrm>
            <a:prstGeom prst="rect">
              <a:avLst/>
            </a:prstGeom>
            <a:noFill/>
          </p:spPr>
          <p:txBody>
            <a:bodyPr wrap="none" rtlCol="0">
              <a:spAutoFit/>
            </a:bodyPr>
            <a:lstStyle/>
            <a:p>
              <a:pPr algn="ctr"/>
              <a:r>
                <a:rPr lang="en-US" sz="1400" dirty="0" smtClean="0">
                  <a:solidFill>
                    <a:prstClr val="white"/>
                  </a:solidFill>
                  <a:latin typeface="Arial"/>
                </a:rPr>
                <a:t>Region, Year</a:t>
              </a:r>
            </a:p>
            <a:p>
              <a:pPr algn="ctr"/>
              <a:r>
                <a:rPr lang="en-US" sz="1400" dirty="0" smtClean="0">
                  <a:solidFill>
                    <a:prstClr val="white"/>
                  </a:solidFill>
                  <a:latin typeface="Arial"/>
                </a:rPr>
                <a:t>Size-based</a:t>
              </a:r>
            </a:p>
          </p:txBody>
        </p:sp>
        <p:sp>
          <p:nvSpPr>
            <p:cNvPr id="113" name="TextBox 112"/>
            <p:cNvSpPr txBox="1"/>
            <p:nvPr/>
          </p:nvSpPr>
          <p:spPr>
            <a:xfrm>
              <a:off x="7011239" y="4498561"/>
              <a:ext cx="1498039" cy="757130"/>
            </a:xfrm>
            <a:prstGeom prst="rect">
              <a:avLst/>
            </a:prstGeom>
            <a:noFill/>
          </p:spPr>
          <p:txBody>
            <a:bodyPr wrap="none" rtlCol="0">
              <a:spAutoFit/>
            </a:bodyPr>
            <a:lstStyle/>
            <a:p>
              <a:pPr algn="ctr">
                <a:lnSpc>
                  <a:spcPct val="90000"/>
                </a:lnSpc>
              </a:pPr>
              <a:r>
                <a:rPr lang="en-US" sz="2400" dirty="0" smtClean="0">
                  <a:solidFill>
                    <a:srgbClr val="FFFFFF"/>
                  </a:solidFill>
                </a:rPr>
                <a:t>Data</a:t>
              </a:r>
              <a:br>
                <a:rPr lang="en-US" sz="2400" dirty="0" smtClean="0">
                  <a:solidFill>
                    <a:srgbClr val="FFFFFF"/>
                  </a:solidFill>
                </a:rPr>
              </a:br>
              <a:r>
                <a:rPr lang="en-US" sz="2400" dirty="0" smtClean="0">
                  <a:solidFill>
                    <a:srgbClr val="FFFFFF"/>
                  </a:solidFill>
                </a:rPr>
                <a:t>Subsetting</a:t>
              </a:r>
            </a:p>
          </p:txBody>
        </p:sp>
        <p:cxnSp>
          <p:nvCxnSpPr>
            <p:cNvPr id="110" name="Straight Connector 109"/>
            <p:cNvCxnSpPr/>
            <p:nvPr/>
          </p:nvCxnSpPr>
          <p:spPr>
            <a:xfrm>
              <a:off x="5943600" y="2286000"/>
              <a:ext cx="1450622" cy="942626"/>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5943600" y="3467100"/>
              <a:ext cx="1473200" cy="416282"/>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135" name="Picture 134" descr="ic-Database-wht.png"/>
            <p:cNvPicPr>
              <a:picLocks noChangeAspect="1"/>
            </p:cNvPicPr>
            <p:nvPr/>
          </p:nvPicPr>
          <p:blipFill>
            <a:blip r:embed="rId8" cstate="print"/>
            <a:stretch>
              <a:fillRect/>
            </a:stretch>
          </p:blipFill>
          <p:spPr>
            <a:xfrm>
              <a:off x="7138038" y="2954171"/>
              <a:ext cx="1170583" cy="1170583"/>
            </a:xfrm>
            <a:prstGeom prst="rect">
              <a:avLst/>
            </a:prstGeom>
            <a:ln>
              <a:noFill/>
            </a:ln>
            <a:effectLst>
              <a:outerShdw blurRad="50800" dist="38100" dir="13500000" algn="br" rotWithShape="0">
                <a:prstClr val="black">
                  <a:alpha val="40000"/>
                </a:prstClr>
              </a:outerShdw>
            </a:effectLst>
          </p:spPr>
        </p:pic>
      </p:grpSp>
      <p:pic>
        <p:nvPicPr>
          <p:cNvPr id="153" name="Picture 152" descr="ic-Database-wht.png"/>
          <p:cNvPicPr>
            <a:picLocks noChangeAspect="1"/>
          </p:cNvPicPr>
          <p:nvPr/>
        </p:nvPicPr>
        <p:blipFill>
          <a:blip r:embed="rId8" cstate="print"/>
          <a:stretch>
            <a:fillRect/>
          </a:stretch>
        </p:blipFill>
        <p:spPr>
          <a:xfrm>
            <a:off x="4332750" y="1783646"/>
            <a:ext cx="2171777" cy="2171777"/>
          </a:xfrm>
          <a:prstGeom prst="rect">
            <a:avLst/>
          </a:prstGeom>
          <a:ln>
            <a:noFill/>
          </a:ln>
          <a:effectLst>
            <a:outerShdw blurRad="50800" dist="38100" dir="13500000" algn="br" rotWithShape="0">
              <a:prstClr val="black">
                <a:alpha val="40000"/>
              </a:prstClr>
            </a:outerShdw>
          </a:effectLst>
        </p:spPr>
      </p:pic>
      <p:grpSp>
        <p:nvGrpSpPr>
          <p:cNvPr id="8" name="Group 59"/>
          <p:cNvGrpSpPr/>
          <p:nvPr/>
        </p:nvGrpSpPr>
        <p:grpSpPr>
          <a:xfrm>
            <a:off x="8213416" y="2989341"/>
            <a:ext cx="2956934" cy="3151091"/>
            <a:chOff x="8213416" y="2989341"/>
            <a:chExt cx="2956934" cy="3151091"/>
          </a:xfrm>
        </p:grpSpPr>
        <p:grpSp>
          <p:nvGrpSpPr>
            <p:cNvPr id="9" name="Group 151"/>
            <p:cNvGrpSpPr/>
            <p:nvPr/>
          </p:nvGrpSpPr>
          <p:grpSpPr>
            <a:xfrm>
              <a:off x="8336821" y="2989341"/>
              <a:ext cx="2833529" cy="3151091"/>
              <a:chOff x="8336821" y="2997433"/>
              <a:chExt cx="2833529" cy="3151091"/>
            </a:xfrm>
          </p:grpSpPr>
          <p:sp>
            <p:nvSpPr>
              <p:cNvPr id="139" name="Freeform 77"/>
              <p:cNvSpPr>
                <a:spLocks/>
              </p:cNvSpPr>
              <p:nvPr/>
            </p:nvSpPr>
            <p:spPr bwMode="ltGray">
              <a:xfrm>
                <a:off x="9001482" y="3607983"/>
                <a:ext cx="2168868" cy="1771180"/>
              </a:xfrm>
              <a:custGeom>
                <a:avLst/>
                <a:gdLst>
                  <a:gd name="T0" fmla="*/ 0 w 1021"/>
                  <a:gd name="T1" fmla="*/ 1505 h 1505"/>
                  <a:gd name="T2" fmla="*/ 1021 w 1021"/>
                  <a:gd name="T3" fmla="*/ 1505 h 1505"/>
                  <a:gd name="T4" fmla="*/ 504 w 1021"/>
                  <a:gd name="T5" fmla="*/ 0 h 1505"/>
                  <a:gd name="T6" fmla="*/ 0 w 1021"/>
                  <a:gd name="T7" fmla="*/ 1505 h 1505"/>
                  <a:gd name="T8" fmla="*/ 0 60000 65536"/>
                  <a:gd name="T9" fmla="*/ 0 60000 65536"/>
                  <a:gd name="T10" fmla="*/ 0 60000 65536"/>
                  <a:gd name="T11" fmla="*/ 0 60000 65536"/>
                  <a:gd name="T12" fmla="*/ 0 w 1021"/>
                  <a:gd name="T13" fmla="*/ 0 h 1505"/>
                  <a:gd name="T14" fmla="*/ 1021 w 1021"/>
                  <a:gd name="T15" fmla="*/ 1505 h 1505"/>
                </a:gdLst>
                <a:ahLst/>
                <a:cxnLst>
                  <a:cxn ang="T8">
                    <a:pos x="T0" y="T1"/>
                  </a:cxn>
                  <a:cxn ang="T9">
                    <a:pos x="T2" y="T3"/>
                  </a:cxn>
                  <a:cxn ang="T10">
                    <a:pos x="T4" y="T5"/>
                  </a:cxn>
                  <a:cxn ang="T11">
                    <a:pos x="T6" y="T7"/>
                  </a:cxn>
                </a:cxnLst>
                <a:rect l="T12" t="T13" r="T14" b="T15"/>
                <a:pathLst>
                  <a:path w="1021" h="1505">
                    <a:moveTo>
                      <a:pt x="0" y="1505"/>
                    </a:moveTo>
                    <a:lnTo>
                      <a:pt x="1021" y="1505"/>
                    </a:lnTo>
                    <a:lnTo>
                      <a:pt x="504" y="0"/>
                    </a:lnTo>
                    <a:lnTo>
                      <a:pt x="0" y="1505"/>
                    </a:lnTo>
                    <a:close/>
                  </a:path>
                </a:pathLst>
              </a:custGeom>
              <a:gradFill rotWithShape="1">
                <a:gsLst>
                  <a:gs pos="0">
                    <a:schemeClr val="accent4"/>
                  </a:gs>
                  <a:gs pos="100000">
                    <a:schemeClr val="accent2">
                      <a:alpha val="0"/>
                    </a:schemeClr>
                  </a:gs>
                </a:gsLst>
                <a:lin ang="5400000"/>
              </a:gradFill>
              <a:ln w="19050">
                <a:noFill/>
                <a:round/>
                <a:headEnd/>
                <a:tailEnd/>
              </a:ln>
            </p:spPr>
            <p:txBody>
              <a:bodyPr anchor="ctr"/>
              <a:lstStyle/>
              <a:p>
                <a:endParaRPr lang="en-US" dirty="0">
                  <a:solidFill>
                    <a:srgbClr val="000000"/>
                  </a:solidFill>
                  <a:latin typeface="Arial"/>
                </a:endParaRPr>
              </a:p>
            </p:txBody>
          </p:sp>
          <p:sp>
            <p:nvSpPr>
              <p:cNvPr id="93" name="TextBox 92"/>
              <p:cNvSpPr txBox="1"/>
              <p:nvPr/>
            </p:nvSpPr>
            <p:spPr>
              <a:xfrm>
                <a:off x="8336821" y="3257358"/>
                <a:ext cx="1262590" cy="646331"/>
              </a:xfrm>
              <a:prstGeom prst="rect">
                <a:avLst/>
              </a:prstGeom>
              <a:noFill/>
            </p:spPr>
            <p:txBody>
              <a:bodyPr wrap="none" rtlCol="0">
                <a:spAutoFit/>
              </a:bodyPr>
              <a:lstStyle/>
              <a:p>
                <a:pPr>
                  <a:tabLst>
                    <a:tab pos="739775" algn="l"/>
                  </a:tabLst>
                </a:pPr>
                <a:r>
                  <a:rPr lang="en-US" dirty="0" smtClean="0">
                    <a:solidFill>
                      <a:srgbClr val="FFFFFF"/>
                    </a:solidFill>
                  </a:rPr>
                  <a:t>Dev/Test</a:t>
                </a:r>
              </a:p>
              <a:p>
                <a:pPr>
                  <a:tabLst>
                    <a:tab pos="739775" algn="l"/>
                  </a:tabLst>
                </a:pPr>
                <a:r>
                  <a:rPr lang="en-US" dirty="0" smtClean="0">
                    <a:solidFill>
                      <a:srgbClr val="FFFFFF"/>
                    </a:solidFill>
                  </a:rPr>
                  <a:t>Partners, BI</a:t>
                </a:r>
              </a:p>
            </p:txBody>
          </p:sp>
          <p:pic>
            <p:nvPicPr>
              <p:cNvPr id="136" name="Picture 135" descr="ic-Database-wht.png"/>
              <p:cNvPicPr>
                <a:picLocks noChangeAspect="1"/>
              </p:cNvPicPr>
              <p:nvPr/>
            </p:nvPicPr>
            <p:blipFill>
              <a:blip r:embed="rId8" cstate="print"/>
              <a:stretch>
                <a:fillRect/>
              </a:stretch>
            </p:blipFill>
            <p:spPr>
              <a:xfrm>
                <a:off x="9469190" y="2997433"/>
                <a:ext cx="1170583" cy="1170583"/>
              </a:xfrm>
              <a:prstGeom prst="rect">
                <a:avLst/>
              </a:prstGeom>
              <a:ln>
                <a:noFill/>
              </a:ln>
              <a:effectLst>
                <a:outerShdw blurRad="50800" dist="38100" dir="13500000" algn="br" rotWithShape="0">
                  <a:prstClr val="black">
                    <a:alpha val="40000"/>
                  </a:prstClr>
                </a:outerShdw>
              </a:effectLst>
            </p:spPr>
          </p:pic>
          <p:sp>
            <p:nvSpPr>
              <p:cNvPr id="102" name="Oval 101"/>
              <p:cNvSpPr/>
              <p:nvPr/>
            </p:nvSpPr>
            <p:spPr bwMode="auto">
              <a:xfrm>
                <a:off x="9232999" y="4457721"/>
                <a:ext cx="1690540" cy="1690803"/>
              </a:xfrm>
              <a:prstGeom prst="ellipse">
                <a:avLst/>
              </a:prstGeom>
              <a:gradFill>
                <a:gsLst>
                  <a:gs pos="0">
                    <a:schemeClr val="tx2"/>
                  </a:gs>
                  <a:gs pos="99000">
                    <a:schemeClr val="tx2">
                      <a:lumMod val="50000"/>
                    </a:schemeClr>
                  </a:gs>
                </a:gsLst>
                <a:lin ang="5400000" scaled="0"/>
              </a:gradFill>
              <a:ln w="41275" cap="flat" cmpd="sng" algn="ctr">
                <a:solidFill>
                  <a:schemeClr val="accent1"/>
                </a:solidFill>
                <a:prstDash val="solid"/>
                <a:round/>
                <a:headEnd type="none" w="med" len="med"/>
                <a:tailEnd type="none" w="med" len="med"/>
              </a:ln>
              <a:effectLst/>
            </p:spPr>
            <p:txBody>
              <a:bodyPr wrap="none" lIns="92075" tIns="46038" rIns="92075" bIns="46038" anchor="ctr"/>
              <a:lstStyle/>
              <a:p>
                <a:pPr algn="ctr">
                  <a:lnSpc>
                    <a:spcPct val="90000"/>
                  </a:lnSpc>
                  <a:spcBef>
                    <a:spcPct val="50000"/>
                  </a:spcBef>
                  <a:buClr>
                    <a:srgbClr val="667263"/>
                  </a:buClr>
                  <a:defRPr/>
                </a:pPr>
                <a:endParaRPr lang="en-US" sz="2700" kern="0" dirty="0">
                  <a:solidFill>
                    <a:prstClr val="white"/>
                  </a:solidFill>
                  <a:latin typeface="Arial" pitchFamily="-106" charset="0"/>
                  <a:ea typeface="ＭＳ Ｐゴシック" pitchFamily="16" charset="-128"/>
                </a:endParaRPr>
              </a:p>
            </p:txBody>
          </p:sp>
          <p:sp>
            <p:nvSpPr>
              <p:cNvPr id="100" name="TextBox 99"/>
              <p:cNvSpPr txBox="1"/>
              <p:nvPr/>
            </p:nvSpPr>
            <p:spPr>
              <a:xfrm>
                <a:off x="9341737" y="5341679"/>
                <a:ext cx="1526380" cy="523220"/>
              </a:xfrm>
              <a:prstGeom prst="rect">
                <a:avLst/>
              </a:prstGeom>
              <a:noFill/>
            </p:spPr>
            <p:txBody>
              <a:bodyPr wrap="none" rtlCol="0">
                <a:spAutoFit/>
              </a:bodyPr>
              <a:lstStyle/>
              <a:p>
                <a:pPr algn="ctr"/>
                <a:r>
                  <a:rPr lang="en-US" sz="1400" dirty="0" smtClean="0">
                    <a:solidFill>
                      <a:prstClr val="white"/>
                    </a:solidFill>
                    <a:latin typeface="Arial"/>
                  </a:rPr>
                  <a:t>ssn:423-55-3571</a:t>
                </a:r>
              </a:p>
              <a:p>
                <a:pPr algn="ctr"/>
                <a:r>
                  <a:rPr lang="en-US" sz="1400" dirty="0" smtClean="0">
                    <a:solidFill>
                      <a:prstClr val="white"/>
                    </a:solidFill>
                    <a:latin typeface="Arial"/>
                  </a:rPr>
                  <a:t>dob: 12/01/1987</a:t>
                </a:r>
              </a:p>
            </p:txBody>
          </p:sp>
          <p:sp>
            <p:nvSpPr>
              <p:cNvPr id="98" name="TextBox 97"/>
              <p:cNvSpPr txBox="1"/>
              <p:nvPr/>
            </p:nvSpPr>
            <p:spPr>
              <a:xfrm>
                <a:off x="9500330" y="4498561"/>
                <a:ext cx="1231426" cy="757130"/>
              </a:xfrm>
              <a:prstGeom prst="rect">
                <a:avLst/>
              </a:prstGeom>
              <a:noFill/>
            </p:spPr>
            <p:txBody>
              <a:bodyPr wrap="none" rtlCol="0">
                <a:spAutoFit/>
              </a:bodyPr>
              <a:lstStyle/>
              <a:p>
                <a:pPr algn="ctr">
                  <a:lnSpc>
                    <a:spcPct val="90000"/>
                  </a:lnSpc>
                </a:pPr>
                <a:r>
                  <a:rPr lang="en-US" sz="2400" dirty="0" smtClean="0">
                    <a:solidFill>
                      <a:srgbClr val="FFFFFF"/>
                    </a:solidFill>
                  </a:rPr>
                  <a:t>Data</a:t>
                </a:r>
              </a:p>
              <a:p>
                <a:pPr algn="ctr">
                  <a:lnSpc>
                    <a:spcPct val="90000"/>
                  </a:lnSpc>
                </a:pPr>
                <a:r>
                  <a:rPr lang="en-US" sz="2400" dirty="0" smtClean="0">
                    <a:solidFill>
                      <a:srgbClr val="FFFFFF"/>
                    </a:solidFill>
                  </a:rPr>
                  <a:t>Masking</a:t>
                </a:r>
              </a:p>
            </p:txBody>
          </p:sp>
          <p:pic>
            <p:nvPicPr>
              <p:cNvPr id="141" name="Picture 140" descr="ic-MagnifyingGlass-red.png"/>
              <p:cNvPicPr>
                <a:picLocks noChangeAspect="1"/>
              </p:cNvPicPr>
              <p:nvPr/>
            </p:nvPicPr>
            <p:blipFill>
              <a:blip r:embed="rId9" cstate="print"/>
              <a:stretch>
                <a:fillRect/>
              </a:stretch>
            </p:blipFill>
            <p:spPr>
              <a:xfrm rot="20097880">
                <a:off x="9612133" y="3587045"/>
                <a:ext cx="1165582" cy="1165582"/>
              </a:xfrm>
              <a:prstGeom prst="rect">
                <a:avLst/>
              </a:prstGeom>
            </p:spPr>
          </p:pic>
        </p:grpSp>
        <p:cxnSp>
          <p:nvCxnSpPr>
            <p:cNvPr id="51" name="Straight Connector 50"/>
            <p:cNvCxnSpPr/>
            <p:nvPr/>
          </p:nvCxnSpPr>
          <p:spPr>
            <a:xfrm flipH="1">
              <a:off x="8244840" y="3244907"/>
              <a:ext cx="1461792" cy="121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8213416" y="3877096"/>
              <a:ext cx="1460174" cy="12914"/>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7"/>
                                        </p:tgtEl>
                                        <p:attrNameLst>
                                          <p:attrName>style.visibility</p:attrName>
                                        </p:attrNameLst>
                                      </p:cBhvr>
                                      <p:to>
                                        <p:strVal val="visible"/>
                                      </p:to>
                                    </p:set>
                                    <p:animEffect transition="in" filter="fade">
                                      <p:cBhvr>
                                        <p:cTn id="10" dur="2000"/>
                                        <p:tgtEl>
                                          <p:spTgt spid="1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fade">
                                      <p:cBhvr>
                                        <p:cTn id="13" dur="2000"/>
                                        <p:tgtEl>
                                          <p:spTgt spid="1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right)">
                                      <p:cBhvr>
                                        <p:cTn id="23" dur="1000"/>
                                        <p:tgtEl>
                                          <p:spTgt spid="5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1000"/>
                                        <p:tgtEl>
                                          <p:spTgt spid="7"/>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 name="Rectangle 58"/>
          <p:cNvSpPr/>
          <p:nvPr/>
        </p:nvSpPr>
        <p:spPr>
          <a:xfrm>
            <a:off x="228600" y="203200"/>
            <a:ext cx="11760200" cy="6197600"/>
          </a:xfrm>
          <a:prstGeom prst="rect">
            <a:avLst/>
          </a:prstGeom>
          <a:solidFill>
            <a:schemeClr val="bg2">
              <a:lumMod val="75000"/>
            </a:schemeClr>
          </a:solidFill>
          <a:ln w="19050">
            <a:no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 name="Footer Placeholder 3"/>
          <p:cNvSpPr>
            <a:spLocks noGrp="1"/>
          </p:cNvSpPr>
          <p:nvPr>
            <p:ph type="ftr" sz="quarter" idx="11"/>
          </p:nvPr>
        </p:nvSpPr>
        <p:spPr/>
        <p:txBody>
          <a:bodyPr/>
          <a:lstStyle/>
          <a:p>
            <a:r>
              <a:rPr lang="en-US" smtClean="0">
                <a:solidFill>
                  <a:srgbClr val="5F5F5F"/>
                </a:solidFill>
              </a:rPr>
              <a:t>Oracle Public</a:t>
            </a:r>
            <a:endParaRPr lang="en-US" dirty="0">
              <a:solidFill>
                <a:srgbClr val="5F5F5F"/>
              </a:solidFill>
            </a:endParaRPr>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16</a:t>
            </a:fld>
            <a:endParaRPr lang="en-US" dirty="0">
              <a:solidFill>
                <a:srgbClr val="5F5F5F"/>
              </a:solidFill>
            </a:endParaRPr>
          </a:p>
        </p:txBody>
      </p:sp>
      <p:grpSp>
        <p:nvGrpSpPr>
          <p:cNvPr id="2" name="ouitside grey"/>
          <p:cNvGrpSpPr/>
          <p:nvPr/>
        </p:nvGrpSpPr>
        <p:grpSpPr>
          <a:xfrm>
            <a:off x="109296" y="-290650"/>
            <a:ext cx="7656512" cy="7658507"/>
            <a:chOff x="3626862" y="645382"/>
            <a:chExt cx="2873830" cy="2873830"/>
          </a:xfrm>
        </p:grpSpPr>
        <p:sp>
          <p:nvSpPr>
            <p:cNvPr id="7" name="grey arc"/>
            <p:cNvSpPr/>
            <p:nvPr/>
          </p:nvSpPr>
          <p:spPr>
            <a:xfrm>
              <a:off x="3765176" y="783696"/>
              <a:ext cx="2597202" cy="2597202"/>
            </a:xfrm>
            <a:prstGeom prst="arc">
              <a:avLst>
                <a:gd name="adj1" fmla="val 7746386"/>
                <a:gd name="adj2" fmla="val 18412192"/>
              </a:avLst>
            </a:prstGeom>
            <a:ln w="174625">
              <a:solidFill>
                <a:schemeClr val="tx2">
                  <a:lumMod val="60000"/>
                  <a:lumOff val="40000"/>
                </a:schemeClr>
              </a:solidFill>
            </a:ln>
            <a:effectLst>
              <a:outerShdw blurRad="63500" sx="102000" sy="102000" algn="ctr" rotWithShape="0">
                <a:prstClr val="black">
                  <a:alpha val="16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sp>
          <p:nvSpPr>
            <p:cNvPr id="8" name="hidden_circle"/>
            <p:cNvSpPr/>
            <p:nvPr/>
          </p:nvSpPr>
          <p:spPr>
            <a:xfrm>
              <a:off x="3626862" y="645382"/>
              <a:ext cx="2873830" cy="287383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grpSp>
      <p:grpSp>
        <p:nvGrpSpPr>
          <p:cNvPr id="3" name="red cobm"/>
          <p:cNvGrpSpPr/>
          <p:nvPr/>
        </p:nvGrpSpPr>
        <p:grpSpPr>
          <a:xfrm>
            <a:off x="1132938" y="733260"/>
            <a:ext cx="5609227" cy="5610688"/>
            <a:chOff x="5670050" y="1690751"/>
            <a:chExt cx="2745990" cy="2745990"/>
          </a:xfrm>
        </p:grpSpPr>
        <p:grpSp>
          <p:nvGrpSpPr>
            <p:cNvPr id="6" name="comb"/>
            <p:cNvGrpSpPr/>
            <p:nvPr/>
          </p:nvGrpSpPr>
          <p:grpSpPr>
            <a:xfrm>
              <a:off x="5670050" y="1690751"/>
              <a:ext cx="2745990" cy="2745990"/>
              <a:chOff x="690282" y="-1951"/>
              <a:chExt cx="4850345" cy="4850345"/>
            </a:xfrm>
            <a:blipFill>
              <a:blip r:embed="rId3"/>
              <a:stretch>
                <a:fillRect/>
              </a:stretch>
            </a:blipFill>
          </p:grpSpPr>
          <p:sp>
            <p:nvSpPr>
              <p:cNvPr id="12" name="hidden_circle"/>
              <p:cNvSpPr/>
              <p:nvPr/>
            </p:nvSpPr>
            <p:spPr>
              <a:xfrm>
                <a:off x="690282" y="-1951"/>
                <a:ext cx="4850345" cy="485034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13" name="Block Arc 12"/>
              <p:cNvSpPr/>
              <p:nvPr/>
            </p:nvSpPr>
            <p:spPr>
              <a:xfrm>
                <a:off x="821681" y="129457"/>
                <a:ext cx="4587546" cy="4587536"/>
              </a:xfrm>
              <a:prstGeom prst="blockArc">
                <a:avLst>
                  <a:gd name="adj1" fmla="val 13872695"/>
                  <a:gd name="adj2" fmla="val 2182364"/>
                  <a:gd name="adj3" fmla="val 5277"/>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0000"/>
                  </a:solidFill>
                  <a:latin typeface="Arial"/>
                </a:endParaRPr>
              </a:p>
            </p:txBody>
          </p:sp>
        </p:grpSp>
        <p:sp>
          <p:nvSpPr>
            <p:cNvPr id="11" name="grey arc"/>
            <p:cNvSpPr/>
            <p:nvPr/>
          </p:nvSpPr>
          <p:spPr>
            <a:xfrm>
              <a:off x="5747020" y="1765146"/>
              <a:ext cx="2597202" cy="2597202"/>
            </a:xfrm>
            <a:prstGeom prst="arc">
              <a:avLst>
                <a:gd name="adj1" fmla="val 13874172"/>
                <a:gd name="adj2" fmla="val 2188143"/>
              </a:avLst>
            </a:prstGeom>
            <a:ln w="635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grpSp>
      <p:grpSp>
        <p:nvGrpSpPr>
          <p:cNvPr id="9" name="ouitside white"/>
          <p:cNvGrpSpPr/>
          <p:nvPr/>
        </p:nvGrpSpPr>
        <p:grpSpPr>
          <a:xfrm>
            <a:off x="566974" y="167148"/>
            <a:ext cx="6741156" cy="6742912"/>
            <a:chOff x="3626862" y="645382"/>
            <a:chExt cx="2873830" cy="2873830"/>
          </a:xfrm>
        </p:grpSpPr>
        <p:sp>
          <p:nvSpPr>
            <p:cNvPr id="15" name="grey arc"/>
            <p:cNvSpPr/>
            <p:nvPr/>
          </p:nvSpPr>
          <p:spPr>
            <a:xfrm>
              <a:off x="3765176" y="783696"/>
              <a:ext cx="2597202" cy="2597202"/>
            </a:xfrm>
            <a:prstGeom prst="arc">
              <a:avLst>
                <a:gd name="adj1" fmla="val 18731020"/>
                <a:gd name="adj2" fmla="val 7774743"/>
              </a:avLst>
            </a:prstGeom>
            <a:ln w="127000">
              <a:solidFill>
                <a:schemeClr val="bg1"/>
              </a:solidFill>
            </a:ln>
            <a:effectLst>
              <a:outerShdw blurRad="88900" sx="102000" sy="102000" algn="ctr" rotWithShape="0">
                <a:prstClr val="black">
                  <a:alpha val="31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sp>
          <p:nvSpPr>
            <p:cNvPr id="16" name="hidden_circle"/>
            <p:cNvSpPr/>
            <p:nvPr/>
          </p:nvSpPr>
          <p:spPr>
            <a:xfrm>
              <a:off x="3626862" y="645382"/>
              <a:ext cx="2873830" cy="287383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grpSp>
      <p:grpSp>
        <p:nvGrpSpPr>
          <p:cNvPr id="10" name="grey hash"/>
          <p:cNvGrpSpPr/>
          <p:nvPr/>
        </p:nvGrpSpPr>
        <p:grpSpPr>
          <a:xfrm>
            <a:off x="1132938" y="733260"/>
            <a:ext cx="5609227" cy="5610688"/>
            <a:chOff x="690282" y="-1951"/>
            <a:chExt cx="4850345" cy="4850345"/>
          </a:xfrm>
          <a:blipFill>
            <a:blip r:embed="rId4"/>
            <a:stretch>
              <a:fillRect/>
            </a:stretch>
          </a:blipFill>
        </p:grpSpPr>
        <p:sp>
          <p:nvSpPr>
            <p:cNvPr id="18" name="hidden_circle"/>
            <p:cNvSpPr/>
            <p:nvPr/>
          </p:nvSpPr>
          <p:spPr>
            <a:xfrm>
              <a:off x="690282" y="-1951"/>
              <a:ext cx="4850345" cy="485034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19" name="Block Arc 18"/>
            <p:cNvSpPr/>
            <p:nvPr/>
          </p:nvSpPr>
          <p:spPr>
            <a:xfrm>
              <a:off x="821681" y="129456"/>
              <a:ext cx="4587546" cy="4587535"/>
            </a:xfrm>
            <a:prstGeom prst="blockArc">
              <a:avLst>
                <a:gd name="adj1" fmla="val 6746402"/>
                <a:gd name="adj2" fmla="val 13211688"/>
                <a:gd name="adj3" fmla="val 3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0000"/>
                </a:solidFill>
                <a:latin typeface="Arial"/>
              </a:endParaRPr>
            </a:p>
          </p:txBody>
        </p:sp>
      </p:grpSp>
      <p:grpSp>
        <p:nvGrpSpPr>
          <p:cNvPr id="14" name="Group 30"/>
          <p:cNvGrpSpPr/>
          <p:nvPr/>
        </p:nvGrpSpPr>
        <p:grpSpPr>
          <a:xfrm rot="16200000">
            <a:off x="1632940" y="1234592"/>
            <a:ext cx="4609224" cy="4608024"/>
            <a:chOff x="5670050" y="1690751"/>
            <a:chExt cx="2745990" cy="2745990"/>
          </a:xfrm>
        </p:grpSpPr>
        <p:sp>
          <p:nvSpPr>
            <p:cNvPr id="21" name="hidden_circle"/>
            <p:cNvSpPr/>
            <p:nvPr/>
          </p:nvSpPr>
          <p:spPr>
            <a:xfrm>
              <a:off x="5670050" y="1690751"/>
              <a:ext cx="2745990" cy="274599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22" name="grey arc"/>
            <p:cNvSpPr/>
            <p:nvPr/>
          </p:nvSpPr>
          <p:spPr>
            <a:xfrm>
              <a:off x="5747020" y="1765146"/>
              <a:ext cx="2597201" cy="2597201"/>
            </a:xfrm>
            <a:prstGeom prst="arc">
              <a:avLst>
                <a:gd name="adj1" fmla="val 2504582"/>
                <a:gd name="adj2" fmla="val 13788930"/>
              </a:avLst>
            </a:prstGeom>
            <a:ln w="539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grpSp>
      <p:grpSp>
        <p:nvGrpSpPr>
          <p:cNvPr id="17" name="inner grey"/>
          <p:cNvGrpSpPr/>
          <p:nvPr/>
        </p:nvGrpSpPr>
        <p:grpSpPr>
          <a:xfrm>
            <a:off x="2128416" y="1728998"/>
            <a:ext cx="3618271" cy="3619213"/>
            <a:chOff x="5670050" y="1690751"/>
            <a:chExt cx="2745990" cy="2745990"/>
          </a:xfrm>
        </p:grpSpPr>
        <p:sp>
          <p:nvSpPr>
            <p:cNvPr id="24" name="hidden_circle"/>
            <p:cNvSpPr/>
            <p:nvPr/>
          </p:nvSpPr>
          <p:spPr>
            <a:xfrm>
              <a:off x="5670050" y="1690751"/>
              <a:ext cx="2745990" cy="274599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25" name="grey arc"/>
            <p:cNvSpPr/>
            <p:nvPr/>
          </p:nvSpPr>
          <p:spPr>
            <a:xfrm>
              <a:off x="5747020" y="1765146"/>
              <a:ext cx="2597201" cy="2597201"/>
            </a:xfrm>
            <a:prstGeom prst="arc">
              <a:avLst>
                <a:gd name="adj1" fmla="val 7903589"/>
                <a:gd name="adj2" fmla="val 18313906"/>
              </a:avLst>
            </a:prstGeom>
            <a:ln w="412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grpSp>
      <p:grpSp>
        <p:nvGrpSpPr>
          <p:cNvPr id="20" name="inner charcoal comb"/>
          <p:cNvGrpSpPr/>
          <p:nvPr/>
        </p:nvGrpSpPr>
        <p:grpSpPr>
          <a:xfrm>
            <a:off x="2518751" y="2119434"/>
            <a:ext cx="2837602" cy="2838341"/>
            <a:chOff x="3456015" y="1737907"/>
            <a:chExt cx="1586248" cy="1586248"/>
          </a:xfrm>
        </p:grpSpPr>
        <p:grpSp>
          <p:nvGrpSpPr>
            <p:cNvPr id="23" name="comb"/>
            <p:cNvGrpSpPr/>
            <p:nvPr/>
          </p:nvGrpSpPr>
          <p:grpSpPr>
            <a:xfrm>
              <a:off x="3456015" y="1737907"/>
              <a:ext cx="1586248" cy="1586248"/>
              <a:chOff x="690282" y="-1951"/>
              <a:chExt cx="4850345" cy="4850345"/>
            </a:xfrm>
            <a:blipFill>
              <a:blip r:embed="rId5"/>
              <a:stretch>
                <a:fillRect/>
              </a:stretch>
            </a:blipFill>
          </p:grpSpPr>
          <p:sp>
            <p:nvSpPr>
              <p:cNvPr id="29" name="hidden_circle"/>
              <p:cNvSpPr/>
              <p:nvPr/>
            </p:nvSpPr>
            <p:spPr>
              <a:xfrm>
                <a:off x="690282" y="-1951"/>
                <a:ext cx="4850345" cy="485034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30" name="Block Arc 29"/>
              <p:cNvSpPr/>
              <p:nvPr/>
            </p:nvSpPr>
            <p:spPr>
              <a:xfrm>
                <a:off x="894432" y="202212"/>
                <a:ext cx="4442044" cy="4442026"/>
              </a:xfrm>
              <a:prstGeom prst="blockArc">
                <a:avLst>
                  <a:gd name="adj1" fmla="val 13872695"/>
                  <a:gd name="adj2" fmla="val 2165311"/>
                  <a:gd name="adj3" fmla="val 39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0000"/>
                  </a:solidFill>
                  <a:latin typeface="Arial"/>
                </a:endParaRPr>
              </a:p>
            </p:txBody>
          </p:sp>
        </p:grpSp>
        <p:sp>
          <p:nvSpPr>
            <p:cNvPr id="28" name="grey arc"/>
            <p:cNvSpPr/>
            <p:nvPr/>
          </p:nvSpPr>
          <p:spPr>
            <a:xfrm>
              <a:off x="3500477" y="1780881"/>
              <a:ext cx="1500299" cy="1500299"/>
            </a:xfrm>
            <a:prstGeom prst="arc">
              <a:avLst>
                <a:gd name="adj1" fmla="val 13874172"/>
                <a:gd name="adj2" fmla="val 2188143"/>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grpSp>
      <p:grpSp>
        <p:nvGrpSpPr>
          <p:cNvPr id="26" name="inner charcaol"/>
          <p:cNvGrpSpPr/>
          <p:nvPr/>
        </p:nvGrpSpPr>
        <p:grpSpPr>
          <a:xfrm>
            <a:off x="2311730" y="1912359"/>
            <a:ext cx="3251644" cy="3252491"/>
            <a:chOff x="5670050" y="1690751"/>
            <a:chExt cx="2745990" cy="2745990"/>
          </a:xfrm>
        </p:grpSpPr>
        <p:sp>
          <p:nvSpPr>
            <p:cNvPr id="32" name="hidden_circle"/>
            <p:cNvSpPr/>
            <p:nvPr/>
          </p:nvSpPr>
          <p:spPr>
            <a:xfrm>
              <a:off x="5670050" y="1690751"/>
              <a:ext cx="2745990" cy="274599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33" name="grey arc"/>
            <p:cNvSpPr/>
            <p:nvPr/>
          </p:nvSpPr>
          <p:spPr>
            <a:xfrm>
              <a:off x="5747020" y="1765147"/>
              <a:ext cx="2597202" cy="2597202"/>
            </a:xfrm>
            <a:prstGeom prst="arc">
              <a:avLst>
                <a:gd name="adj1" fmla="val 17841680"/>
                <a:gd name="adj2" fmla="val 7849061"/>
              </a:avLst>
            </a:prstGeom>
            <a:ln w="412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grpSp>
      <p:sp>
        <p:nvSpPr>
          <p:cNvPr id="34" name="Rectangle 33"/>
          <p:cNvSpPr/>
          <p:nvPr/>
        </p:nvSpPr>
        <p:spPr>
          <a:xfrm>
            <a:off x="2476320" y="3046825"/>
            <a:ext cx="2870346" cy="1225954"/>
          </a:xfrm>
          <a:prstGeom prst="rect">
            <a:avLst/>
          </a:prstGeom>
        </p:spPr>
        <p:txBody>
          <a:bodyPr wrap="square" lIns="121899" tIns="60949" rIns="0" bIns="60949">
            <a:spAutoFit/>
          </a:bodyPr>
          <a:lstStyle/>
          <a:p>
            <a:pPr algn="ctr">
              <a:lnSpc>
                <a:spcPts val="2666"/>
              </a:lnSpc>
              <a:spcAft>
                <a:spcPts val="533"/>
              </a:spcAft>
            </a:pPr>
            <a:r>
              <a:rPr lang="en-US" sz="2400" b="1" dirty="0" smtClean="0">
                <a:solidFill>
                  <a:srgbClr val="FF1414"/>
                </a:solidFill>
                <a:latin typeface="Arial"/>
              </a:rPr>
              <a:t>DATABASE</a:t>
            </a:r>
            <a:br>
              <a:rPr lang="en-US" sz="2400" b="1" dirty="0" smtClean="0">
                <a:solidFill>
                  <a:srgbClr val="FF1414"/>
                </a:solidFill>
                <a:latin typeface="Arial"/>
              </a:rPr>
            </a:br>
            <a:r>
              <a:rPr lang="en-US" sz="2400" b="1" dirty="0" smtClean="0">
                <a:solidFill>
                  <a:srgbClr val="FF0000"/>
                </a:solidFill>
                <a:latin typeface="Arial"/>
              </a:rPr>
              <a:t>SECURITY</a:t>
            </a:r>
            <a:endParaRPr lang="en-US" sz="2400" dirty="0" smtClean="0">
              <a:solidFill>
                <a:srgbClr val="000000"/>
              </a:solidFill>
              <a:latin typeface="Arial"/>
            </a:endParaRPr>
          </a:p>
          <a:p>
            <a:pPr algn="ctr">
              <a:lnSpc>
                <a:spcPts val="2666"/>
              </a:lnSpc>
              <a:spcAft>
                <a:spcPts val="533"/>
              </a:spcAft>
            </a:pPr>
            <a:r>
              <a:rPr lang="en-US" sz="2200" b="1" dirty="0" smtClean="0">
                <a:solidFill>
                  <a:srgbClr val="000000"/>
                </a:solidFill>
                <a:latin typeface="Arial"/>
              </a:rPr>
              <a:t>STRATEGY</a:t>
            </a:r>
            <a:endParaRPr lang="en-US" sz="2200" b="1" dirty="0">
              <a:solidFill>
                <a:srgbClr val="000000"/>
              </a:solidFill>
              <a:latin typeface="Arial"/>
            </a:endParaRPr>
          </a:p>
        </p:txBody>
      </p:sp>
      <p:pic>
        <p:nvPicPr>
          <p:cNvPr id="47" name="Picture 46" descr="Oracle logo in white on red staging background"/>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bwMode="ltGray">
          <a:xfrm>
            <a:off x="531812" y="6248400"/>
            <a:ext cx="1622861" cy="594360"/>
          </a:xfrm>
          <a:prstGeom prst="rect">
            <a:avLst/>
          </a:prstGeom>
        </p:spPr>
      </p:pic>
      <p:sp>
        <p:nvSpPr>
          <p:cNvPr id="48" name="Rectangle 47"/>
          <p:cNvSpPr/>
          <p:nvPr/>
        </p:nvSpPr>
        <p:spPr bwMode="gray">
          <a:xfrm>
            <a:off x="11287" y="11308"/>
            <a:ext cx="193962" cy="6858000"/>
          </a:xfrm>
          <a:prstGeom prst="rect">
            <a:avLst/>
          </a:prstGeom>
          <a:solidFill>
            <a:srgbClr val="DCE3E4"/>
          </a:solidFill>
          <a:ln w="9525" cap="flat" cmpd="sng" algn="ctr">
            <a:noFill/>
            <a:prstDash val="solid"/>
          </a:ln>
          <a:effectLst/>
        </p:spPr>
        <p:txBody>
          <a:bodyPr rtlCol="0" anchor="ctr"/>
          <a:lstStyle/>
          <a:p>
            <a:pPr algn="ctr">
              <a:defRPr/>
            </a:pPr>
            <a:endParaRPr kern="0" dirty="0">
              <a:solidFill>
                <a:srgbClr val="FFFFFF"/>
              </a:solidFill>
            </a:endParaRPr>
          </a:p>
        </p:txBody>
      </p:sp>
      <p:sp>
        <p:nvSpPr>
          <p:cNvPr id="49" name="Rectangle 48"/>
          <p:cNvSpPr/>
          <p:nvPr/>
        </p:nvSpPr>
        <p:spPr bwMode="gray">
          <a:xfrm>
            <a:off x="11287" y="6412108"/>
            <a:ext cx="12189396" cy="457200"/>
          </a:xfrm>
          <a:prstGeom prst="rect">
            <a:avLst/>
          </a:prstGeom>
          <a:solidFill>
            <a:srgbClr val="DCE3E4"/>
          </a:solidFill>
          <a:ln w="9525" cap="flat" cmpd="sng" algn="ctr">
            <a:noFill/>
            <a:prstDash val="solid"/>
          </a:ln>
          <a:effectLst/>
        </p:spPr>
        <p:txBody>
          <a:bodyPr rtlCol="0" anchor="ctr"/>
          <a:lstStyle/>
          <a:p>
            <a:pPr algn="ctr">
              <a:defRPr/>
            </a:pPr>
            <a:endParaRPr kern="0" dirty="0">
              <a:solidFill>
                <a:srgbClr val="FFFFFF"/>
              </a:solidFill>
            </a:endParaRPr>
          </a:p>
        </p:txBody>
      </p:sp>
      <p:sp>
        <p:nvSpPr>
          <p:cNvPr id="50" name="Rectangle 49"/>
          <p:cNvSpPr/>
          <p:nvPr/>
        </p:nvSpPr>
        <p:spPr bwMode="gray">
          <a:xfrm>
            <a:off x="12006438" y="11308"/>
            <a:ext cx="193960" cy="6858000"/>
          </a:xfrm>
          <a:prstGeom prst="rect">
            <a:avLst/>
          </a:prstGeom>
          <a:solidFill>
            <a:srgbClr val="DCE3E4"/>
          </a:solidFill>
          <a:ln w="9525" cap="flat" cmpd="sng" algn="ctr">
            <a:noFill/>
            <a:prstDash val="solid"/>
          </a:ln>
          <a:effectLst/>
        </p:spPr>
        <p:txBody>
          <a:bodyPr rtlCol="0" anchor="ctr"/>
          <a:lstStyle/>
          <a:p>
            <a:pPr algn="ctr">
              <a:defRPr/>
            </a:pPr>
            <a:endParaRPr kern="0" dirty="0">
              <a:solidFill>
                <a:srgbClr val="FFFFFF"/>
              </a:solidFill>
            </a:endParaRPr>
          </a:p>
        </p:txBody>
      </p:sp>
      <p:sp>
        <p:nvSpPr>
          <p:cNvPr id="51" name="Rectangle 50"/>
          <p:cNvSpPr/>
          <p:nvPr/>
        </p:nvSpPr>
        <p:spPr bwMode="gray">
          <a:xfrm>
            <a:off x="11287" y="11308"/>
            <a:ext cx="12189398" cy="192024"/>
          </a:xfrm>
          <a:prstGeom prst="rect">
            <a:avLst/>
          </a:prstGeom>
          <a:solidFill>
            <a:srgbClr val="DCE3E4"/>
          </a:solidFill>
          <a:ln w="9525" cap="flat" cmpd="sng" algn="ctr">
            <a:noFill/>
            <a:prstDash val="solid"/>
          </a:ln>
          <a:effectLst/>
        </p:spPr>
        <p:txBody>
          <a:bodyPr rtlCol="0" anchor="ctr"/>
          <a:lstStyle/>
          <a:p>
            <a:pPr algn="ctr">
              <a:defRPr/>
            </a:pPr>
            <a:endParaRPr kern="0" dirty="0">
              <a:solidFill>
                <a:srgbClr val="FFFFFF"/>
              </a:solidFill>
            </a:endParaRPr>
          </a:p>
        </p:txBody>
      </p:sp>
      <p:pic>
        <p:nvPicPr>
          <p:cNvPr id="52" name="Picture 51" descr="Oracle logo in white on red staging background"/>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bwMode="ltGray">
          <a:xfrm>
            <a:off x="543099" y="6259708"/>
            <a:ext cx="1622861" cy="594360"/>
          </a:xfrm>
          <a:prstGeom prst="rect">
            <a:avLst/>
          </a:prstGeom>
        </p:spPr>
      </p:pic>
      <p:sp>
        <p:nvSpPr>
          <p:cNvPr id="53" name="TextBox 52"/>
          <p:cNvSpPr txBox="1"/>
          <p:nvPr/>
        </p:nvSpPr>
        <p:spPr>
          <a:xfrm>
            <a:off x="5624192" y="6594978"/>
            <a:ext cx="2962405" cy="137786"/>
          </a:xfrm>
          <a:prstGeom prst="rect">
            <a:avLst/>
          </a:prstGeom>
          <a:noFill/>
        </p:spPr>
        <p:txBody>
          <a:bodyPr wrap="square" lIns="0" tIns="0" rIns="0" bIns="0" rtlCol="0">
            <a:noAutofit/>
          </a:bodyPr>
          <a:lstStyle/>
          <a:p>
            <a:pPr>
              <a:lnSpc>
                <a:spcPct val="90000"/>
              </a:lnSpc>
            </a:pPr>
            <a:r>
              <a:rPr lang="en-US" sz="850" dirty="0" smtClean="0">
                <a:solidFill>
                  <a:srgbClr val="5F5F5F"/>
                </a:solidFill>
              </a:rPr>
              <a:t>Copyright © 2014, Oracle and/or its affiliates. All rights reserved.  |</a:t>
            </a:r>
          </a:p>
          <a:p>
            <a:pPr>
              <a:lnSpc>
                <a:spcPct val="90000"/>
              </a:lnSpc>
            </a:pPr>
            <a:endParaRPr lang="en-US" sz="850" dirty="0" smtClean="0">
              <a:solidFill>
                <a:srgbClr val="5F5F5F"/>
              </a:solidFill>
            </a:endParaRPr>
          </a:p>
        </p:txBody>
      </p:sp>
      <p:sp>
        <p:nvSpPr>
          <p:cNvPr id="55" name="Footer Placeholder 1"/>
          <p:cNvSpPr txBox="1">
            <a:spLocks/>
          </p:cNvSpPr>
          <p:nvPr/>
        </p:nvSpPr>
        <p:spPr>
          <a:xfrm>
            <a:off x="8532591" y="6537059"/>
            <a:ext cx="2498725" cy="182563"/>
          </a:xfrm>
          <a:prstGeom prst="rect">
            <a:avLst/>
          </a:prstGeom>
        </p:spPr>
        <p:txBody>
          <a:bodyPr/>
          <a:lstStyle/>
          <a:p>
            <a:pPr>
              <a:defRPr/>
            </a:pPr>
            <a:r>
              <a:rPr lang="en-US" sz="850" smtClean="0">
                <a:solidFill>
                  <a:srgbClr val="5F5F5F"/>
                </a:solidFill>
              </a:rPr>
              <a:t>Oracle Public</a:t>
            </a:r>
            <a:endParaRPr lang="en-US" sz="850" dirty="0">
              <a:solidFill>
                <a:srgbClr val="5F5F5F"/>
              </a:solidFill>
            </a:endParaRPr>
          </a:p>
        </p:txBody>
      </p:sp>
      <p:sp>
        <p:nvSpPr>
          <p:cNvPr id="56" name="Slide Number Placeholder 148"/>
          <p:cNvSpPr txBox="1">
            <a:spLocks/>
          </p:cNvSpPr>
          <p:nvPr/>
        </p:nvSpPr>
        <p:spPr>
          <a:xfrm>
            <a:off x="11293183" y="6547662"/>
            <a:ext cx="381661" cy="182880"/>
          </a:xfrm>
          <a:prstGeom prst="rect">
            <a:avLst/>
          </a:prstGeom>
        </p:spPr>
        <p:txBody>
          <a:bodyPr vert="horz" wrap="none" lIns="0" tIns="0" rIns="0" bIns="0" rtlCol="0" anchor="ctr" anchorCtr="0">
            <a:noAutofit/>
          </a:bodyPr>
          <a:lstStyle/>
          <a:p>
            <a:pPr algn="r">
              <a:defRPr/>
            </a:pPr>
            <a:fld id="{C51EAA63-D034-42AE-91FA-B13B9518C7BE}" type="slidenum">
              <a:rPr lang="en-US" sz="850" smtClean="0">
                <a:solidFill>
                  <a:srgbClr val="5F5F5F"/>
                </a:solidFill>
              </a:rPr>
              <a:pPr algn="r">
                <a:defRPr/>
              </a:pPr>
              <a:t>16</a:t>
            </a:fld>
            <a:endParaRPr lang="en-US" sz="850" dirty="0">
              <a:solidFill>
                <a:srgbClr val="5F5F5F"/>
              </a:solidFill>
            </a:endParaRPr>
          </a:p>
        </p:txBody>
      </p:sp>
      <p:grpSp>
        <p:nvGrpSpPr>
          <p:cNvPr id="54" name="Group 80"/>
          <p:cNvGrpSpPr/>
          <p:nvPr/>
        </p:nvGrpSpPr>
        <p:grpSpPr>
          <a:xfrm>
            <a:off x="3956291" y="787400"/>
            <a:ext cx="5468930" cy="1649877"/>
            <a:chOff x="4755471" y="979520"/>
            <a:chExt cx="5325665" cy="1237408"/>
          </a:xfrm>
        </p:grpSpPr>
        <p:sp>
          <p:nvSpPr>
            <p:cNvPr id="57" name="Isosceles Triangle 56"/>
            <p:cNvSpPr/>
            <p:nvPr/>
          </p:nvSpPr>
          <p:spPr>
            <a:xfrm rot="13500000" flipH="1">
              <a:off x="4649589" y="1450595"/>
              <a:ext cx="872215" cy="660452"/>
            </a:xfrm>
            <a:prstGeom prst="triangle">
              <a:avLst>
                <a:gd name="adj" fmla="val 49552"/>
              </a:avLst>
            </a:prstGeom>
            <a:gradFill flip="none" rotWithShape="1">
              <a:gsLst>
                <a:gs pos="0">
                  <a:schemeClr val="accent1"/>
                </a:gs>
                <a:gs pos="79000">
                  <a:srgbClr val="C00000">
                    <a:lumMod val="9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8" name="Rectangle 57"/>
            <p:cNvSpPr/>
            <p:nvPr/>
          </p:nvSpPr>
          <p:spPr>
            <a:xfrm>
              <a:off x="5099130" y="979520"/>
              <a:ext cx="4982006" cy="868845"/>
            </a:xfrm>
            <a:prstGeom prst="rect">
              <a:avLst/>
            </a:prstGeom>
            <a:gradFill>
              <a:gsLst>
                <a:gs pos="0">
                  <a:schemeClr val="accent1"/>
                </a:gs>
                <a:gs pos="100000">
                  <a:srgbClr val="C00000"/>
                </a:gs>
              </a:gsLst>
              <a:lin ang="5400000" scaled="0"/>
            </a:gradFill>
            <a:ln>
              <a:noFill/>
            </a:ln>
            <a:effectLst>
              <a:outerShdw blurRad="1524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419" algn="r" fontAlgn="base">
                <a:spcAft>
                  <a:spcPts val="800"/>
                </a:spcAft>
                <a:buClr>
                  <a:srgbClr val="FF0000"/>
                </a:buClr>
                <a:buSzPct val="85000"/>
              </a:pPr>
              <a:r>
                <a:rPr lang="cs-CZ" sz="2900" b="1" dirty="0" smtClean="0">
                  <a:ln w="3175">
                    <a:noFill/>
                  </a:ln>
                  <a:solidFill>
                    <a:prstClr val="white"/>
                  </a:solidFill>
                  <a:latin typeface="Arial" pitchFamily="34" charset="0"/>
                  <a:cs typeface="Arial" pitchFamily="34" charset="0"/>
                </a:rPr>
                <a:t>maskování dat</a:t>
              </a:r>
            </a:p>
            <a:p>
              <a:pPr marL="80419" algn="r" fontAlgn="base">
                <a:spcAft>
                  <a:spcPts val="800"/>
                </a:spcAft>
                <a:buClr>
                  <a:srgbClr val="FF0000"/>
                </a:buClr>
                <a:buSzPct val="85000"/>
              </a:pPr>
              <a:r>
                <a:rPr lang="cs-CZ" sz="2900" b="1" dirty="0" smtClean="0">
                  <a:ln w="3175">
                    <a:noFill/>
                  </a:ln>
                  <a:solidFill>
                    <a:prstClr val="white"/>
                  </a:solidFill>
                  <a:latin typeface="Arial" pitchFamily="34" charset="0"/>
                  <a:cs typeface="Arial" pitchFamily="34" charset="0"/>
                </a:rPr>
                <a:t>testování</a:t>
              </a:r>
              <a:endParaRPr lang="en-US" sz="2900" b="1" dirty="0">
                <a:ln w="3175">
                  <a:noFill/>
                </a:ln>
                <a:solidFill>
                  <a:prstClr val="white"/>
                </a:solidFill>
                <a:latin typeface="Arial" pitchFamily="34" charset="0"/>
                <a:cs typeface="Arial" pitchFamily="34" charset="0"/>
              </a:endParaRPr>
            </a:p>
          </p:txBody>
        </p:sp>
      </p:grpSp>
    </p:spTree>
    <p:extLst>
      <p:ext uri="{BB962C8B-B14F-4D97-AF65-F5344CB8AC3E}">
        <p14:creationId xmlns="" xmlns:p14="http://schemas.microsoft.com/office/powerpoint/2010/main" val="17927860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gradFill>
          <a:gsLst>
            <a:gs pos="0">
              <a:schemeClr val="bg2"/>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657" name="TextShape 1"/>
          <p:cNvSpPr txBox="1"/>
          <p:nvPr/>
        </p:nvSpPr>
        <p:spPr>
          <a:xfrm>
            <a:off x="609441" y="641280"/>
            <a:ext cx="10969463" cy="564480"/>
          </a:xfrm>
          <a:prstGeom prst="rect">
            <a:avLst/>
          </a:prstGeom>
        </p:spPr>
        <p:txBody>
          <a:bodyPr lIns="0" tIns="0" rIns="0" bIns="0"/>
          <a:lstStyle/>
          <a:p>
            <a:pPr>
              <a:lnSpc>
                <a:spcPct val="100000"/>
              </a:lnSpc>
            </a:pPr>
            <a:r>
              <a:rPr lang="en-US" sz="3700" b="1" dirty="0" err="1">
                <a:solidFill>
                  <a:schemeClr val="bg1"/>
                </a:solidFill>
                <a:latin typeface="Arial" pitchFamily="34" charset="0"/>
                <a:cs typeface="Arial" pitchFamily="34" charset="0"/>
              </a:rPr>
              <a:t>Testovací</a:t>
            </a:r>
            <a:r>
              <a:rPr lang="en-US" sz="3700" b="1" dirty="0">
                <a:solidFill>
                  <a:schemeClr val="bg1"/>
                </a:solidFill>
                <a:latin typeface="Arial" pitchFamily="34" charset="0"/>
                <a:cs typeface="Arial" pitchFamily="34" charset="0"/>
              </a:rPr>
              <a:t> </a:t>
            </a:r>
            <a:r>
              <a:rPr lang="en-US" sz="3700" b="1" dirty="0" err="1">
                <a:solidFill>
                  <a:schemeClr val="bg1"/>
                </a:solidFill>
                <a:latin typeface="Arial" pitchFamily="34" charset="0"/>
                <a:cs typeface="Arial" pitchFamily="34" charset="0"/>
              </a:rPr>
              <a:t>proces</a:t>
            </a:r>
            <a:endParaRPr lang="en-US" sz="3700" b="1" dirty="0">
              <a:solidFill>
                <a:schemeClr val="bg1"/>
              </a:solidFill>
              <a:latin typeface="Arial" pitchFamily="34" charset="0"/>
              <a:cs typeface="Arial" pitchFamily="34" charset="0"/>
            </a:endParaRPr>
          </a:p>
        </p:txBody>
      </p:sp>
      <p:sp>
        <p:nvSpPr>
          <p:cNvPr id="658" name="TextShape 2"/>
          <p:cNvSpPr txBox="1"/>
          <p:nvPr/>
        </p:nvSpPr>
        <p:spPr>
          <a:xfrm>
            <a:off x="609441" y="1225440"/>
            <a:ext cx="10969463" cy="406080"/>
          </a:xfrm>
          <a:prstGeom prst="rect">
            <a:avLst/>
          </a:prstGeom>
        </p:spPr>
        <p:txBody>
          <a:bodyPr lIns="0" tIns="0" rIns="0" bIns="0"/>
          <a:lstStyle/>
          <a:p>
            <a:pPr>
              <a:lnSpc>
                <a:spcPct val="100000"/>
              </a:lnSpc>
            </a:pPr>
            <a:r>
              <a:rPr lang="en-US" sz="2700">
                <a:solidFill>
                  <a:srgbClr val="FF1414"/>
                </a:solidFill>
                <a:latin typeface="Arial"/>
              </a:rPr>
              <a:t> </a:t>
            </a:r>
            <a:endParaRPr/>
          </a:p>
        </p:txBody>
      </p:sp>
      <p:sp>
        <p:nvSpPr>
          <p:cNvPr id="670" name="CustomShape 14"/>
          <p:cNvSpPr/>
          <p:nvPr/>
        </p:nvSpPr>
        <p:spPr>
          <a:xfrm>
            <a:off x="609441" y="1219200"/>
            <a:ext cx="10157034" cy="757920"/>
          </a:xfrm>
          <a:prstGeom prst="rect">
            <a:avLst/>
          </a:prstGeom>
        </p:spPr>
        <p:txBody>
          <a:bodyPr lIns="108941" tIns="54231" rIns="108941" bIns="54231"/>
          <a:lstStyle/>
          <a:p>
            <a:pPr>
              <a:lnSpc>
                <a:spcPct val="100000"/>
              </a:lnSpc>
            </a:pPr>
            <a:r>
              <a:rPr lang="en-US" dirty="0" smtClean="0">
                <a:solidFill>
                  <a:schemeClr val="bg1"/>
                </a:solidFill>
              </a:rPr>
              <a:t>D</a:t>
            </a:r>
            <a:r>
              <a:rPr lang="cs-CZ" dirty="0" smtClean="0">
                <a:solidFill>
                  <a:schemeClr val="bg1"/>
                </a:solidFill>
              </a:rPr>
              <a:t>ůvody </a:t>
            </a:r>
            <a:r>
              <a:rPr lang="en-US" dirty="0" smtClean="0">
                <a:solidFill>
                  <a:schemeClr val="bg1"/>
                </a:solidFill>
              </a:rPr>
              <a:t>pro </a:t>
            </a:r>
            <a:r>
              <a:rPr lang="cs-CZ" dirty="0" smtClean="0">
                <a:solidFill>
                  <a:schemeClr val="bg1"/>
                </a:solidFill>
              </a:rPr>
              <a:t>maskování</a:t>
            </a:r>
            <a:endParaRPr dirty="0">
              <a:solidFill>
                <a:schemeClr val="bg1"/>
              </a:solidFill>
            </a:endParaRPr>
          </a:p>
        </p:txBody>
      </p:sp>
      <p:sp>
        <p:nvSpPr>
          <p:cNvPr id="53" name="AutoShape 2"/>
          <p:cNvSpPr>
            <a:spLocks noChangeArrowheads="1"/>
          </p:cNvSpPr>
          <p:nvPr/>
        </p:nvSpPr>
        <p:spPr bwMode="auto">
          <a:xfrm>
            <a:off x="1356431" y="3693284"/>
            <a:ext cx="439791" cy="1126054"/>
          </a:xfrm>
          <a:prstGeom prst="irregularSeal1">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w="3175">
            <a:solidFill>
              <a:schemeClr val="tx1"/>
            </a:solidFill>
            <a:prstDash val="dash"/>
            <a:miter lim="800000"/>
            <a:headEnd/>
            <a:tailEnd/>
          </a:ln>
        </p:spPr>
        <p:txBody>
          <a:bodyPr wrap="none" lIns="122745" tIns="61373" rIns="122745" bIns="61373" anchor="ctr">
            <a:spAutoFit/>
          </a:bodyPr>
          <a:lstStyle/>
          <a:p>
            <a:endParaRPr lang="en-US"/>
          </a:p>
        </p:txBody>
      </p:sp>
      <p:pic>
        <p:nvPicPr>
          <p:cNvPr id="54" name="Picture 4" descr="database_wh"/>
          <p:cNvPicPr>
            <a:picLocks noChangeAspect="1" noChangeArrowheads="1"/>
          </p:cNvPicPr>
          <p:nvPr/>
        </p:nvPicPr>
        <p:blipFill>
          <a:blip r:embed="rId3" cstate="print"/>
          <a:srcRect l="29784" t="12654" r="25386" b="35648"/>
          <a:stretch>
            <a:fillRect/>
          </a:stretch>
        </p:blipFill>
        <p:spPr bwMode="auto">
          <a:xfrm>
            <a:off x="2052632" y="3554635"/>
            <a:ext cx="1229464" cy="1418167"/>
          </a:xfrm>
          <a:prstGeom prst="rect">
            <a:avLst/>
          </a:prstGeom>
          <a:noFill/>
          <a:ln w="9525">
            <a:noFill/>
            <a:miter lim="800000"/>
            <a:headEnd/>
            <a:tailEnd/>
          </a:ln>
        </p:spPr>
      </p:pic>
      <p:sp>
        <p:nvSpPr>
          <p:cNvPr id="55" name="Text Box 5"/>
          <p:cNvSpPr txBox="1">
            <a:spLocks noChangeArrowheads="1"/>
          </p:cNvSpPr>
          <p:nvPr/>
        </p:nvSpPr>
        <p:spPr bwMode="auto">
          <a:xfrm rot="16200000">
            <a:off x="1631285" y="1934510"/>
            <a:ext cx="1841500" cy="708720"/>
          </a:xfrm>
          <a:prstGeom prst="rect">
            <a:avLst/>
          </a:prstGeom>
          <a:noFill/>
          <a:ln w="38100">
            <a:noFill/>
            <a:miter lim="800000"/>
            <a:headEnd/>
            <a:tailEnd/>
          </a:ln>
        </p:spPr>
        <p:txBody>
          <a:bodyPr lIns="122745" tIns="61373" rIns="122745" bIns="61373">
            <a:spAutoFit/>
          </a:bodyPr>
          <a:lstStyle/>
          <a:p>
            <a:pPr marL="10582" indent="-10582"/>
            <a:r>
              <a:rPr lang="cs-CZ" sz="1900" dirty="0">
                <a:solidFill>
                  <a:schemeClr val="bg1"/>
                </a:solidFill>
              </a:rPr>
              <a:t>Čísla</a:t>
            </a:r>
            <a:br>
              <a:rPr lang="cs-CZ" sz="1900" dirty="0">
                <a:solidFill>
                  <a:schemeClr val="bg1"/>
                </a:solidFill>
              </a:rPr>
            </a:br>
            <a:r>
              <a:rPr lang="cs-CZ" sz="1900" dirty="0">
                <a:solidFill>
                  <a:schemeClr val="bg1"/>
                </a:solidFill>
              </a:rPr>
              <a:t>pojištění</a:t>
            </a:r>
            <a:endParaRPr lang="en-US" sz="1900" dirty="0">
              <a:solidFill>
                <a:schemeClr val="bg1"/>
              </a:solidFill>
            </a:endParaRPr>
          </a:p>
        </p:txBody>
      </p:sp>
      <p:sp>
        <p:nvSpPr>
          <p:cNvPr id="56" name="Text Box 6"/>
          <p:cNvSpPr txBox="1">
            <a:spLocks noChangeArrowheads="1"/>
          </p:cNvSpPr>
          <p:nvPr/>
        </p:nvSpPr>
        <p:spPr bwMode="auto">
          <a:xfrm rot="1800000">
            <a:off x="3698971" y="4507136"/>
            <a:ext cx="1705589" cy="639233"/>
          </a:xfrm>
          <a:prstGeom prst="rect">
            <a:avLst/>
          </a:prstGeom>
          <a:noFill/>
          <a:ln w="38100">
            <a:noFill/>
            <a:miter lim="800000"/>
            <a:headEnd/>
            <a:tailEnd/>
          </a:ln>
        </p:spPr>
        <p:txBody>
          <a:bodyPr lIns="122745" tIns="61373" rIns="122745" bIns="61373"/>
          <a:lstStyle/>
          <a:p>
            <a:r>
              <a:rPr lang="cs-CZ" sz="1900" dirty="0">
                <a:solidFill>
                  <a:schemeClr val="bg1"/>
                </a:solidFill>
              </a:rPr>
              <a:t>Data narození</a:t>
            </a:r>
            <a:endParaRPr lang="en-US" sz="1900" dirty="0">
              <a:solidFill>
                <a:schemeClr val="bg1"/>
              </a:solidFill>
            </a:endParaRPr>
          </a:p>
        </p:txBody>
      </p:sp>
      <p:sp>
        <p:nvSpPr>
          <p:cNvPr id="57" name="Text Box 7"/>
          <p:cNvSpPr txBox="1">
            <a:spLocks noChangeArrowheads="1"/>
          </p:cNvSpPr>
          <p:nvPr/>
        </p:nvSpPr>
        <p:spPr bwMode="auto">
          <a:xfrm rot="19800000">
            <a:off x="3514869" y="2642353"/>
            <a:ext cx="1824092" cy="639233"/>
          </a:xfrm>
          <a:prstGeom prst="rect">
            <a:avLst/>
          </a:prstGeom>
          <a:noFill/>
          <a:ln w="38100">
            <a:noFill/>
            <a:miter lim="800000"/>
            <a:headEnd/>
            <a:tailEnd/>
          </a:ln>
        </p:spPr>
        <p:txBody>
          <a:bodyPr lIns="122745" tIns="61373" rIns="122745" bIns="61373"/>
          <a:lstStyle/>
          <a:p>
            <a:r>
              <a:rPr lang="cs-CZ" sz="1900" dirty="0">
                <a:solidFill>
                  <a:schemeClr val="bg1"/>
                </a:solidFill>
              </a:rPr>
              <a:t>Čísla účtů</a:t>
            </a:r>
            <a:endParaRPr lang="en-US" sz="1900" dirty="0">
              <a:solidFill>
                <a:schemeClr val="bg1"/>
              </a:solidFill>
            </a:endParaRPr>
          </a:p>
        </p:txBody>
      </p:sp>
      <p:sp>
        <p:nvSpPr>
          <p:cNvPr id="58" name="Text Box 8"/>
          <p:cNvSpPr txBox="1">
            <a:spLocks noChangeArrowheads="1"/>
          </p:cNvSpPr>
          <p:nvPr/>
        </p:nvSpPr>
        <p:spPr bwMode="auto">
          <a:xfrm rot="5400000">
            <a:off x="1911251" y="5773789"/>
            <a:ext cx="1632547" cy="782665"/>
          </a:xfrm>
          <a:prstGeom prst="rect">
            <a:avLst/>
          </a:prstGeom>
          <a:noFill/>
          <a:ln w="38100">
            <a:noFill/>
            <a:miter lim="800000"/>
            <a:headEnd/>
            <a:tailEnd/>
          </a:ln>
        </p:spPr>
        <p:txBody>
          <a:bodyPr lIns="122745" tIns="61373" rIns="122745" bIns="61373"/>
          <a:lstStyle/>
          <a:p>
            <a:r>
              <a:rPr lang="cs-CZ" sz="1900" dirty="0">
                <a:solidFill>
                  <a:schemeClr val="bg1"/>
                </a:solidFill>
              </a:rPr>
              <a:t>Výše</a:t>
            </a:r>
            <a:br>
              <a:rPr lang="cs-CZ" sz="1900" dirty="0">
                <a:solidFill>
                  <a:schemeClr val="bg1"/>
                </a:solidFill>
              </a:rPr>
            </a:br>
            <a:r>
              <a:rPr lang="cs-CZ" sz="1900" dirty="0" smtClean="0">
                <a:solidFill>
                  <a:schemeClr val="bg1"/>
                </a:solidFill>
              </a:rPr>
              <a:t>příjmů</a:t>
            </a:r>
            <a:endParaRPr lang="en-US" sz="1900" dirty="0">
              <a:solidFill>
                <a:schemeClr val="bg1"/>
              </a:solidFill>
            </a:endParaRPr>
          </a:p>
        </p:txBody>
      </p:sp>
      <p:sp>
        <p:nvSpPr>
          <p:cNvPr id="59" name="Text Box 9"/>
          <p:cNvSpPr txBox="1">
            <a:spLocks noChangeArrowheads="1"/>
          </p:cNvSpPr>
          <p:nvPr/>
        </p:nvSpPr>
        <p:spPr bwMode="auto">
          <a:xfrm rot="1800000">
            <a:off x="105359" y="2664477"/>
            <a:ext cx="1824093" cy="639233"/>
          </a:xfrm>
          <a:prstGeom prst="rect">
            <a:avLst/>
          </a:prstGeom>
          <a:noFill/>
          <a:ln w="38100">
            <a:noFill/>
            <a:miter lim="800000"/>
            <a:headEnd/>
            <a:tailEnd/>
          </a:ln>
        </p:spPr>
        <p:txBody>
          <a:bodyPr lIns="122745" tIns="61373" rIns="122745" bIns="61373"/>
          <a:lstStyle/>
          <a:p>
            <a:r>
              <a:rPr lang="cs-CZ" sz="1900" dirty="0" smtClean="0">
                <a:solidFill>
                  <a:schemeClr val="bg1"/>
                </a:solidFill>
              </a:rPr>
              <a:t>Rodná čísla</a:t>
            </a:r>
            <a:endParaRPr lang="en-US" sz="1900" dirty="0">
              <a:solidFill>
                <a:schemeClr val="bg1"/>
              </a:solidFill>
            </a:endParaRPr>
          </a:p>
        </p:txBody>
      </p:sp>
      <p:sp>
        <p:nvSpPr>
          <p:cNvPr id="60" name="Text Box 10"/>
          <p:cNvSpPr txBox="1">
            <a:spLocks noChangeArrowheads="1"/>
          </p:cNvSpPr>
          <p:nvPr/>
        </p:nvSpPr>
        <p:spPr bwMode="auto">
          <a:xfrm rot="19800000">
            <a:off x="9375" y="4680702"/>
            <a:ext cx="1824092" cy="639233"/>
          </a:xfrm>
          <a:prstGeom prst="rect">
            <a:avLst/>
          </a:prstGeom>
          <a:noFill/>
          <a:ln w="38100">
            <a:noFill/>
            <a:miter lim="800000"/>
            <a:headEnd/>
            <a:tailEnd/>
          </a:ln>
        </p:spPr>
        <p:txBody>
          <a:bodyPr lIns="122745" tIns="61373" rIns="122745" bIns="61373"/>
          <a:lstStyle/>
          <a:p>
            <a:r>
              <a:rPr lang="cs-CZ" sz="1900" dirty="0">
                <a:solidFill>
                  <a:schemeClr val="bg1"/>
                </a:solidFill>
              </a:rPr>
              <a:t>Jména</a:t>
            </a:r>
            <a:br>
              <a:rPr lang="cs-CZ" sz="1900" dirty="0">
                <a:solidFill>
                  <a:schemeClr val="bg1"/>
                </a:solidFill>
              </a:rPr>
            </a:br>
            <a:r>
              <a:rPr lang="cs-CZ" sz="1900" dirty="0">
                <a:solidFill>
                  <a:schemeClr val="bg1"/>
                </a:solidFill>
              </a:rPr>
              <a:t>a adresy</a:t>
            </a:r>
            <a:endParaRPr lang="en-US" sz="1900" dirty="0">
              <a:solidFill>
                <a:schemeClr val="bg1"/>
              </a:solidFill>
            </a:endParaRPr>
          </a:p>
        </p:txBody>
      </p:sp>
      <p:pic>
        <p:nvPicPr>
          <p:cNvPr id="61" name="Picture 11" descr="database_wh"/>
          <p:cNvPicPr>
            <a:picLocks noChangeAspect="1" noChangeArrowheads="1"/>
          </p:cNvPicPr>
          <p:nvPr/>
        </p:nvPicPr>
        <p:blipFill>
          <a:blip r:embed="rId3" cstate="print"/>
          <a:srcRect l="29784" t="12654" r="25386" b="35648"/>
          <a:stretch>
            <a:fillRect/>
          </a:stretch>
        </p:blipFill>
        <p:spPr bwMode="auto">
          <a:xfrm>
            <a:off x="9526752" y="278771"/>
            <a:ext cx="719479" cy="829733"/>
          </a:xfrm>
          <a:prstGeom prst="rect">
            <a:avLst/>
          </a:prstGeom>
          <a:noFill/>
          <a:ln w="9525">
            <a:noFill/>
            <a:miter lim="800000"/>
            <a:headEnd/>
            <a:tailEnd/>
          </a:ln>
        </p:spPr>
      </p:pic>
      <p:sp>
        <p:nvSpPr>
          <p:cNvPr id="62" name="Line 12"/>
          <p:cNvSpPr>
            <a:spLocks noChangeShapeType="1"/>
          </p:cNvSpPr>
          <p:nvPr/>
        </p:nvSpPr>
        <p:spPr bwMode="auto">
          <a:xfrm flipV="1">
            <a:off x="4846600" y="964241"/>
            <a:ext cx="4474890" cy="2272737"/>
          </a:xfrm>
          <a:prstGeom prst="line">
            <a:avLst/>
          </a:prstGeom>
          <a:noFill/>
          <a:ln w="38100">
            <a:solidFill>
              <a:schemeClr val="tx1"/>
            </a:solidFill>
            <a:round/>
            <a:headEnd/>
            <a:tailEnd type="triangle" w="med" len="med"/>
          </a:ln>
        </p:spPr>
        <p:txBody>
          <a:bodyPr wrap="square" lIns="122745" tIns="61373" rIns="122745" bIns="61373">
            <a:spAutoFit/>
          </a:bodyPr>
          <a:lstStyle/>
          <a:p>
            <a:endParaRPr lang="en-US"/>
          </a:p>
        </p:txBody>
      </p:sp>
      <p:pic>
        <p:nvPicPr>
          <p:cNvPr id="63" name="Picture 13" descr="database_wh"/>
          <p:cNvPicPr>
            <a:picLocks noChangeAspect="1" noChangeArrowheads="1"/>
          </p:cNvPicPr>
          <p:nvPr/>
        </p:nvPicPr>
        <p:blipFill>
          <a:blip r:embed="rId3" cstate="print"/>
          <a:srcRect l="29784" t="12654" r="25386" b="35648"/>
          <a:stretch>
            <a:fillRect/>
          </a:stretch>
        </p:blipFill>
        <p:spPr bwMode="auto">
          <a:xfrm>
            <a:off x="9554262" y="1394255"/>
            <a:ext cx="719479" cy="829733"/>
          </a:xfrm>
          <a:prstGeom prst="rect">
            <a:avLst/>
          </a:prstGeom>
          <a:noFill/>
          <a:ln w="9525">
            <a:noFill/>
            <a:miter lim="800000"/>
            <a:headEnd/>
            <a:tailEnd/>
          </a:ln>
        </p:spPr>
      </p:pic>
      <p:sp>
        <p:nvSpPr>
          <p:cNvPr id="64" name="Line 14"/>
          <p:cNvSpPr>
            <a:spLocks noChangeShapeType="1"/>
          </p:cNvSpPr>
          <p:nvPr/>
        </p:nvSpPr>
        <p:spPr bwMode="auto">
          <a:xfrm flipV="1">
            <a:off x="4846599" y="2064907"/>
            <a:ext cx="4658992" cy="1364092"/>
          </a:xfrm>
          <a:prstGeom prst="line">
            <a:avLst/>
          </a:prstGeom>
          <a:noFill/>
          <a:ln w="38100">
            <a:solidFill>
              <a:schemeClr val="tx1"/>
            </a:solidFill>
            <a:round/>
            <a:headEnd/>
            <a:tailEnd type="triangle" w="med" len="med"/>
          </a:ln>
        </p:spPr>
        <p:txBody>
          <a:bodyPr wrap="square" lIns="122745" tIns="61373" rIns="122745" bIns="61373">
            <a:spAutoFit/>
          </a:bodyPr>
          <a:lstStyle/>
          <a:p>
            <a:endParaRPr lang="en-US"/>
          </a:p>
        </p:txBody>
      </p:sp>
      <p:pic>
        <p:nvPicPr>
          <p:cNvPr id="65" name="Picture 15" descr="database_wh"/>
          <p:cNvPicPr>
            <a:picLocks noChangeAspect="1" noChangeArrowheads="1"/>
          </p:cNvPicPr>
          <p:nvPr/>
        </p:nvPicPr>
        <p:blipFill>
          <a:blip r:embed="rId3" cstate="print"/>
          <a:srcRect l="29784" t="12654" r="25386" b="35648"/>
          <a:stretch>
            <a:fillRect/>
          </a:stretch>
        </p:blipFill>
        <p:spPr bwMode="auto">
          <a:xfrm>
            <a:off x="9571191" y="2577471"/>
            <a:ext cx="719479" cy="829733"/>
          </a:xfrm>
          <a:prstGeom prst="rect">
            <a:avLst/>
          </a:prstGeom>
          <a:noFill/>
          <a:ln w="9525">
            <a:noFill/>
            <a:miter lim="800000"/>
            <a:headEnd/>
            <a:tailEnd/>
          </a:ln>
        </p:spPr>
      </p:pic>
      <p:pic>
        <p:nvPicPr>
          <p:cNvPr id="66" name="Picture 16" descr="database_wh"/>
          <p:cNvPicPr>
            <a:picLocks noChangeAspect="1" noChangeArrowheads="1"/>
          </p:cNvPicPr>
          <p:nvPr/>
        </p:nvPicPr>
        <p:blipFill>
          <a:blip r:embed="rId3" cstate="print"/>
          <a:srcRect l="29784" t="12654" r="25386" b="35648"/>
          <a:stretch>
            <a:fillRect/>
          </a:stretch>
        </p:blipFill>
        <p:spPr bwMode="auto">
          <a:xfrm>
            <a:off x="9571191" y="3817838"/>
            <a:ext cx="719479" cy="829733"/>
          </a:xfrm>
          <a:prstGeom prst="rect">
            <a:avLst/>
          </a:prstGeom>
          <a:noFill/>
          <a:ln w="9525">
            <a:noFill/>
            <a:miter lim="800000"/>
            <a:headEnd/>
            <a:tailEnd/>
          </a:ln>
        </p:spPr>
      </p:pic>
      <p:pic>
        <p:nvPicPr>
          <p:cNvPr id="67" name="Picture 17" descr="database_wh"/>
          <p:cNvPicPr>
            <a:picLocks noChangeAspect="1" noChangeArrowheads="1"/>
          </p:cNvPicPr>
          <p:nvPr/>
        </p:nvPicPr>
        <p:blipFill>
          <a:blip r:embed="rId3" cstate="print"/>
          <a:srcRect l="29784" t="12654" r="25386" b="35648"/>
          <a:stretch>
            <a:fillRect/>
          </a:stretch>
        </p:blipFill>
        <p:spPr bwMode="auto">
          <a:xfrm>
            <a:off x="9545798" y="5043388"/>
            <a:ext cx="719479" cy="829733"/>
          </a:xfrm>
          <a:prstGeom prst="rect">
            <a:avLst/>
          </a:prstGeom>
          <a:noFill/>
          <a:ln w="9525">
            <a:noFill/>
            <a:miter lim="800000"/>
            <a:headEnd/>
            <a:tailEnd/>
          </a:ln>
        </p:spPr>
      </p:pic>
      <p:sp>
        <p:nvSpPr>
          <p:cNvPr id="68" name="Line 18"/>
          <p:cNvSpPr>
            <a:spLocks noChangeShapeType="1"/>
          </p:cNvSpPr>
          <p:nvPr/>
        </p:nvSpPr>
        <p:spPr bwMode="auto">
          <a:xfrm flipV="1">
            <a:off x="4846600" y="3220608"/>
            <a:ext cx="4608205" cy="400413"/>
          </a:xfrm>
          <a:prstGeom prst="line">
            <a:avLst/>
          </a:prstGeom>
          <a:noFill/>
          <a:ln w="38100">
            <a:solidFill>
              <a:schemeClr val="tx1"/>
            </a:solidFill>
            <a:round/>
            <a:headEnd/>
            <a:tailEnd type="triangle" w="med" len="med"/>
          </a:ln>
        </p:spPr>
        <p:txBody>
          <a:bodyPr wrap="square" lIns="122745" tIns="61373" rIns="122745" bIns="61373">
            <a:spAutoFit/>
          </a:bodyPr>
          <a:lstStyle/>
          <a:p>
            <a:endParaRPr lang="en-US"/>
          </a:p>
        </p:txBody>
      </p:sp>
      <p:sp>
        <p:nvSpPr>
          <p:cNvPr id="69" name="Line 19"/>
          <p:cNvSpPr>
            <a:spLocks noChangeShapeType="1"/>
          </p:cNvSpPr>
          <p:nvPr/>
        </p:nvSpPr>
        <p:spPr bwMode="auto">
          <a:xfrm>
            <a:off x="4846599" y="3909054"/>
            <a:ext cx="4570115" cy="350837"/>
          </a:xfrm>
          <a:prstGeom prst="line">
            <a:avLst/>
          </a:prstGeom>
          <a:noFill/>
          <a:ln w="38100">
            <a:solidFill>
              <a:schemeClr val="tx1"/>
            </a:solidFill>
            <a:round/>
            <a:headEnd/>
            <a:tailEnd type="triangle" w="med" len="med"/>
          </a:ln>
        </p:spPr>
        <p:txBody>
          <a:bodyPr wrap="square" lIns="122745" tIns="61373" rIns="122745" bIns="61373">
            <a:spAutoFit/>
          </a:bodyPr>
          <a:lstStyle/>
          <a:p>
            <a:endParaRPr lang="en-US"/>
          </a:p>
        </p:txBody>
      </p:sp>
      <p:sp>
        <p:nvSpPr>
          <p:cNvPr id="70" name="Line 20"/>
          <p:cNvSpPr>
            <a:spLocks noChangeShapeType="1"/>
          </p:cNvSpPr>
          <p:nvPr/>
        </p:nvSpPr>
        <p:spPr bwMode="auto">
          <a:xfrm>
            <a:off x="4846600" y="4197085"/>
            <a:ext cx="4561650" cy="1248139"/>
          </a:xfrm>
          <a:prstGeom prst="line">
            <a:avLst/>
          </a:prstGeom>
          <a:noFill/>
          <a:ln w="38100">
            <a:solidFill>
              <a:schemeClr val="tx1"/>
            </a:solidFill>
            <a:round/>
            <a:headEnd/>
            <a:tailEnd type="triangle" w="med" len="med"/>
          </a:ln>
        </p:spPr>
        <p:txBody>
          <a:bodyPr wrap="square" lIns="122745" tIns="61373" rIns="122745" bIns="61373">
            <a:spAutoFit/>
          </a:bodyPr>
          <a:lstStyle/>
          <a:p>
            <a:endParaRPr lang="en-US"/>
          </a:p>
        </p:txBody>
      </p:sp>
      <p:sp>
        <p:nvSpPr>
          <p:cNvPr id="71" name="Text Box 21"/>
          <p:cNvSpPr txBox="1">
            <a:spLocks noChangeArrowheads="1"/>
          </p:cNvSpPr>
          <p:nvPr/>
        </p:nvSpPr>
        <p:spPr bwMode="auto">
          <a:xfrm>
            <a:off x="10320296" y="335922"/>
            <a:ext cx="1629409" cy="645583"/>
          </a:xfrm>
          <a:prstGeom prst="rect">
            <a:avLst/>
          </a:prstGeom>
          <a:noFill/>
          <a:ln w="38100">
            <a:noFill/>
            <a:miter lim="800000"/>
            <a:headEnd/>
            <a:tailEnd/>
          </a:ln>
        </p:spPr>
        <p:txBody>
          <a:bodyPr lIns="121899" tIns="60949" rIns="121899" bIns="60949"/>
          <a:lstStyle/>
          <a:p>
            <a:pPr algn="l"/>
            <a:r>
              <a:rPr lang="cs-CZ" sz="2100" dirty="0">
                <a:solidFill>
                  <a:schemeClr val="bg1"/>
                </a:solidFill>
              </a:rPr>
              <a:t>Aplikační</a:t>
            </a:r>
            <a:br>
              <a:rPr lang="cs-CZ" sz="2100" dirty="0">
                <a:solidFill>
                  <a:schemeClr val="bg1"/>
                </a:solidFill>
              </a:rPr>
            </a:br>
            <a:r>
              <a:rPr lang="cs-CZ" sz="2100" dirty="0">
                <a:solidFill>
                  <a:schemeClr val="bg1"/>
                </a:solidFill>
              </a:rPr>
              <a:t>vývoj</a:t>
            </a:r>
            <a:endParaRPr lang="en-US" sz="2100" dirty="0">
              <a:solidFill>
                <a:schemeClr val="bg1"/>
              </a:solidFill>
            </a:endParaRPr>
          </a:p>
        </p:txBody>
      </p:sp>
      <p:sp>
        <p:nvSpPr>
          <p:cNvPr id="72" name="Text Box 22"/>
          <p:cNvSpPr txBox="1">
            <a:spLocks noChangeArrowheads="1"/>
          </p:cNvSpPr>
          <p:nvPr/>
        </p:nvSpPr>
        <p:spPr bwMode="auto">
          <a:xfrm>
            <a:off x="10311832" y="1362505"/>
            <a:ext cx="1629409" cy="954617"/>
          </a:xfrm>
          <a:prstGeom prst="rect">
            <a:avLst/>
          </a:prstGeom>
          <a:noFill/>
          <a:ln w="38100">
            <a:noFill/>
            <a:miter lim="800000"/>
            <a:headEnd/>
            <a:tailEnd/>
          </a:ln>
        </p:spPr>
        <p:txBody>
          <a:bodyPr lIns="121899" tIns="60949" rIns="121899" bIns="60949"/>
          <a:lstStyle/>
          <a:p>
            <a:pPr algn="l"/>
            <a:r>
              <a:rPr lang="cs-CZ" sz="2100" dirty="0">
                <a:solidFill>
                  <a:schemeClr val="bg1"/>
                </a:solidFill>
              </a:rPr>
              <a:t>Poskytnutí</a:t>
            </a:r>
            <a:br>
              <a:rPr lang="cs-CZ" sz="2100" dirty="0">
                <a:solidFill>
                  <a:schemeClr val="bg1"/>
                </a:solidFill>
              </a:rPr>
            </a:br>
            <a:r>
              <a:rPr lang="cs-CZ" sz="2100" dirty="0">
                <a:solidFill>
                  <a:schemeClr val="bg1"/>
                </a:solidFill>
              </a:rPr>
              <a:t>dat IT </a:t>
            </a:r>
            <a:r>
              <a:rPr lang="cs-CZ" sz="2100" dirty="0" err="1">
                <a:solidFill>
                  <a:schemeClr val="bg1"/>
                </a:solidFill>
              </a:rPr>
              <a:t>vendorům</a:t>
            </a:r>
            <a:endParaRPr lang="en-US" sz="2100" dirty="0">
              <a:solidFill>
                <a:schemeClr val="bg1"/>
              </a:solidFill>
            </a:endParaRPr>
          </a:p>
        </p:txBody>
      </p:sp>
      <p:sp>
        <p:nvSpPr>
          <p:cNvPr id="73" name="Text Box 23"/>
          <p:cNvSpPr txBox="1">
            <a:spLocks noChangeArrowheads="1"/>
          </p:cNvSpPr>
          <p:nvPr/>
        </p:nvSpPr>
        <p:spPr bwMode="auto">
          <a:xfrm>
            <a:off x="10301251" y="2628272"/>
            <a:ext cx="1629409" cy="954617"/>
          </a:xfrm>
          <a:prstGeom prst="rect">
            <a:avLst/>
          </a:prstGeom>
          <a:noFill/>
          <a:ln w="38100">
            <a:noFill/>
            <a:miter lim="800000"/>
            <a:headEnd/>
            <a:tailEnd/>
          </a:ln>
        </p:spPr>
        <p:txBody>
          <a:bodyPr lIns="121899" tIns="60949" rIns="121899" bIns="60949"/>
          <a:lstStyle/>
          <a:p>
            <a:pPr algn="l"/>
            <a:r>
              <a:rPr lang="cs-CZ" sz="2100" dirty="0" smtClean="0">
                <a:solidFill>
                  <a:schemeClr val="bg1"/>
                </a:solidFill>
              </a:rPr>
              <a:t>Partneři</a:t>
            </a:r>
            <a:endParaRPr lang="en-US" sz="2100" dirty="0">
              <a:solidFill>
                <a:schemeClr val="bg1"/>
              </a:solidFill>
            </a:endParaRPr>
          </a:p>
        </p:txBody>
      </p:sp>
      <p:sp>
        <p:nvSpPr>
          <p:cNvPr id="74" name="Text Box 24"/>
          <p:cNvSpPr txBox="1">
            <a:spLocks noChangeArrowheads="1"/>
          </p:cNvSpPr>
          <p:nvPr/>
        </p:nvSpPr>
        <p:spPr bwMode="auto">
          <a:xfrm>
            <a:off x="10358386" y="3788205"/>
            <a:ext cx="1629409" cy="954617"/>
          </a:xfrm>
          <a:prstGeom prst="rect">
            <a:avLst/>
          </a:prstGeom>
          <a:noFill/>
          <a:ln w="38100">
            <a:noFill/>
            <a:miter lim="800000"/>
            <a:headEnd/>
            <a:tailEnd/>
          </a:ln>
        </p:spPr>
        <p:txBody>
          <a:bodyPr lIns="121899" tIns="60949" rIns="121899" bIns="60949"/>
          <a:lstStyle/>
          <a:p>
            <a:pPr algn="l"/>
            <a:r>
              <a:rPr lang="cs-CZ" sz="2100" dirty="0" smtClean="0">
                <a:solidFill>
                  <a:schemeClr val="bg1"/>
                </a:solidFill>
              </a:rPr>
              <a:t>Komerční subjekty</a:t>
            </a:r>
            <a:endParaRPr lang="en-US" sz="2100" dirty="0">
              <a:solidFill>
                <a:schemeClr val="bg1"/>
              </a:solidFill>
            </a:endParaRPr>
          </a:p>
        </p:txBody>
      </p:sp>
      <p:sp>
        <p:nvSpPr>
          <p:cNvPr id="75" name="Text Box 25"/>
          <p:cNvSpPr txBox="1">
            <a:spLocks noChangeArrowheads="1"/>
          </p:cNvSpPr>
          <p:nvPr/>
        </p:nvSpPr>
        <p:spPr bwMode="auto">
          <a:xfrm>
            <a:off x="10322412" y="5066672"/>
            <a:ext cx="1629409" cy="954617"/>
          </a:xfrm>
          <a:prstGeom prst="rect">
            <a:avLst/>
          </a:prstGeom>
          <a:noFill/>
          <a:ln w="38100">
            <a:noFill/>
            <a:miter lim="800000"/>
            <a:headEnd/>
            <a:tailEnd/>
          </a:ln>
        </p:spPr>
        <p:txBody>
          <a:bodyPr lIns="121899" tIns="60949" rIns="121899" bIns="60949"/>
          <a:lstStyle/>
          <a:p>
            <a:pPr algn="l"/>
            <a:r>
              <a:rPr lang="cs-CZ" sz="2100" dirty="0">
                <a:solidFill>
                  <a:schemeClr val="bg1"/>
                </a:solidFill>
              </a:rPr>
              <a:t>Připrava</a:t>
            </a:r>
            <a:br>
              <a:rPr lang="cs-CZ" sz="2100" dirty="0">
                <a:solidFill>
                  <a:schemeClr val="bg1"/>
                </a:solidFill>
              </a:rPr>
            </a:br>
            <a:r>
              <a:rPr lang="cs-CZ" sz="2100" dirty="0" smtClean="0">
                <a:solidFill>
                  <a:schemeClr val="bg1"/>
                </a:solidFill>
              </a:rPr>
              <a:t>marketingu,</a:t>
            </a:r>
          </a:p>
          <a:p>
            <a:pPr algn="l"/>
            <a:r>
              <a:rPr lang="cs-CZ" sz="2100" dirty="0" smtClean="0">
                <a:solidFill>
                  <a:schemeClr val="bg1"/>
                </a:solidFill>
              </a:rPr>
              <a:t>statistik</a:t>
            </a:r>
            <a:endParaRPr lang="en-US" sz="2100" dirty="0">
              <a:solidFill>
                <a:schemeClr val="bg1"/>
              </a:solidFill>
            </a:endParaRPr>
          </a:p>
        </p:txBody>
      </p:sp>
      <p:grpSp>
        <p:nvGrpSpPr>
          <p:cNvPr id="76" name="Group 26"/>
          <p:cNvGrpSpPr>
            <a:grpSpLocks/>
          </p:cNvGrpSpPr>
          <p:nvPr/>
        </p:nvGrpSpPr>
        <p:grpSpPr bwMode="auto">
          <a:xfrm>
            <a:off x="5224691" y="1220755"/>
            <a:ext cx="3491590" cy="4875643"/>
            <a:chOff x="2469" y="472"/>
            <a:chExt cx="1650" cy="3256"/>
          </a:xfrm>
        </p:grpSpPr>
        <p:sp>
          <p:nvSpPr>
            <p:cNvPr id="77" name="AutoShape 27"/>
            <p:cNvSpPr>
              <a:spLocks noChangeArrowheads="1"/>
            </p:cNvSpPr>
            <p:nvPr/>
          </p:nvSpPr>
          <p:spPr bwMode="auto">
            <a:xfrm>
              <a:off x="2469" y="3309"/>
              <a:ext cx="1650" cy="419"/>
            </a:xfrm>
            <a:prstGeom prst="cube">
              <a:avLst>
                <a:gd name="adj" fmla="val 70407"/>
              </a:avLst>
            </a:prstGeom>
            <a:solidFill>
              <a:schemeClr val="bg1"/>
            </a:solidFill>
            <a:ln w="12700">
              <a:solidFill>
                <a:schemeClr val="tx1"/>
              </a:solidFill>
              <a:miter lim="800000"/>
              <a:headEnd/>
              <a:tailEnd/>
            </a:ln>
          </p:spPr>
          <p:txBody>
            <a:bodyPr wrap="none" anchor="ctr"/>
            <a:lstStyle/>
            <a:p>
              <a:endParaRPr lang="en-US" sz="1900"/>
            </a:p>
          </p:txBody>
        </p:sp>
        <p:sp>
          <p:nvSpPr>
            <p:cNvPr id="78" name="AutoShape 28"/>
            <p:cNvSpPr>
              <a:spLocks noChangeArrowheads="1"/>
            </p:cNvSpPr>
            <p:nvPr/>
          </p:nvSpPr>
          <p:spPr bwMode="auto">
            <a:xfrm>
              <a:off x="2658" y="491"/>
              <a:ext cx="1316" cy="3068"/>
            </a:xfrm>
            <a:prstGeom prst="cube">
              <a:avLst>
                <a:gd name="adj" fmla="val 14218"/>
              </a:avLst>
            </a:prstGeom>
            <a:pattFill prst="horzBrick">
              <a:fgClr>
                <a:schemeClr val="tx1"/>
              </a:fgClr>
              <a:bgClr>
                <a:srgbClr val="FF3300"/>
              </a:bgClr>
            </a:pattFill>
            <a:ln w="12700">
              <a:solidFill>
                <a:schemeClr val="tx1"/>
              </a:solidFill>
              <a:miter lim="800000"/>
              <a:headEnd/>
              <a:tailEnd/>
            </a:ln>
          </p:spPr>
          <p:txBody>
            <a:bodyPr wrap="none" anchor="ctr"/>
            <a:lstStyle/>
            <a:p>
              <a:endParaRPr lang="en-US" sz="1900"/>
            </a:p>
          </p:txBody>
        </p:sp>
        <p:sp>
          <p:nvSpPr>
            <p:cNvPr id="79" name="AutoShape 29"/>
            <p:cNvSpPr>
              <a:spLocks noChangeArrowheads="1"/>
            </p:cNvSpPr>
            <p:nvPr/>
          </p:nvSpPr>
          <p:spPr bwMode="auto">
            <a:xfrm>
              <a:off x="2592" y="472"/>
              <a:ext cx="1473" cy="364"/>
            </a:xfrm>
            <a:prstGeom prst="cube">
              <a:avLst>
                <a:gd name="adj" fmla="val 70407"/>
              </a:avLst>
            </a:prstGeom>
            <a:solidFill>
              <a:schemeClr val="bg1"/>
            </a:solidFill>
            <a:ln w="12700">
              <a:solidFill>
                <a:schemeClr val="tx1"/>
              </a:solidFill>
              <a:miter lim="800000"/>
              <a:headEnd/>
              <a:tailEnd/>
            </a:ln>
          </p:spPr>
          <p:txBody>
            <a:bodyPr wrap="none" anchor="ctr"/>
            <a:lstStyle/>
            <a:p>
              <a:endParaRPr lang="en-US" sz="1900"/>
            </a:p>
          </p:txBody>
        </p:sp>
      </p:grpSp>
      <p:sp>
        <p:nvSpPr>
          <p:cNvPr id="80" name="AutoShape 30"/>
          <p:cNvSpPr>
            <a:spLocks noChangeArrowheads="1"/>
          </p:cNvSpPr>
          <p:nvPr/>
        </p:nvSpPr>
        <p:spPr bwMode="auto">
          <a:xfrm>
            <a:off x="6066904" y="1830637"/>
            <a:ext cx="1646338" cy="446235"/>
          </a:xfrm>
          <a:prstGeom prst="roundRect">
            <a:avLst>
              <a:gd name="adj" fmla="val 16667"/>
            </a:avLst>
          </a:prstGeom>
          <a:solidFill>
            <a:schemeClr val="bg1"/>
          </a:solidFill>
          <a:ln w="12700">
            <a:noFill/>
            <a:round/>
            <a:headEnd/>
            <a:tailEnd/>
          </a:ln>
        </p:spPr>
        <p:txBody>
          <a:bodyPr lIns="121899" tIns="60949" rIns="121899" bIns="60949" anchor="ctr"/>
          <a:lstStyle/>
          <a:p>
            <a:pPr marL="21163" indent="-21163"/>
            <a:r>
              <a:rPr lang="en-US" sz="1600" dirty="0"/>
              <a:t>Sarbanes Oxley</a:t>
            </a:r>
          </a:p>
        </p:txBody>
      </p:sp>
      <p:sp>
        <p:nvSpPr>
          <p:cNvPr id="81" name="AutoShape 31"/>
          <p:cNvSpPr>
            <a:spLocks noChangeArrowheads="1"/>
          </p:cNvSpPr>
          <p:nvPr/>
        </p:nvSpPr>
        <p:spPr bwMode="auto">
          <a:xfrm>
            <a:off x="6066904" y="2372883"/>
            <a:ext cx="1646338" cy="446235"/>
          </a:xfrm>
          <a:prstGeom prst="roundRect">
            <a:avLst>
              <a:gd name="adj" fmla="val 16667"/>
            </a:avLst>
          </a:prstGeom>
          <a:solidFill>
            <a:schemeClr val="bg1"/>
          </a:solidFill>
          <a:ln w="12700">
            <a:noFill/>
            <a:round/>
            <a:headEnd/>
            <a:tailEnd/>
          </a:ln>
        </p:spPr>
        <p:txBody>
          <a:bodyPr lIns="121899" tIns="60949" rIns="121899" bIns="60949" anchor="ctr"/>
          <a:lstStyle/>
          <a:p>
            <a:pPr marL="21163" indent="-21163"/>
            <a:r>
              <a:rPr lang="en-US" sz="1600" dirty="0"/>
              <a:t>PCI-DSS</a:t>
            </a:r>
          </a:p>
        </p:txBody>
      </p:sp>
      <p:sp>
        <p:nvSpPr>
          <p:cNvPr id="82" name="AutoShape 32"/>
          <p:cNvSpPr>
            <a:spLocks noChangeArrowheads="1"/>
          </p:cNvSpPr>
          <p:nvPr/>
        </p:nvSpPr>
        <p:spPr bwMode="auto">
          <a:xfrm>
            <a:off x="6028814" y="2886755"/>
            <a:ext cx="1646338" cy="446235"/>
          </a:xfrm>
          <a:prstGeom prst="roundRect">
            <a:avLst>
              <a:gd name="adj" fmla="val 16667"/>
            </a:avLst>
          </a:prstGeom>
          <a:solidFill>
            <a:schemeClr val="bg1"/>
          </a:solidFill>
          <a:ln w="12700">
            <a:noFill/>
            <a:round/>
            <a:headEnd/>
            <a:tailEnd/>
          </a:ln>
        </p:spPr>
        <p:txBody>
          <a:bodyPr lIns="121899" tIns="60949" rIns="121899" bIns="60949" anchor="ctr"/>
          <a:lstStyle/>
          <a:p>
            <a:pPr marL="21163" indent="-21163"/>
            <a:r>
              <a:rPr lang="en-US" sz="1600"/>
              <a:t>HIPAA</a:t>
            </a:r>
          </a:p>
        </p:txBody>
      </p:sp>
      <p:sp>
        <p:nvSpPr>
          <p:cNvPr id="83" name="AutoShape 33"/>
          <p:cNvSpPr>
            <a:spLocks noChangeArrowheads="1"/>
          </p:cNvSpPr>
          <p:nvPr/>
        </p:nvSpPr>
        <p:spPr bwMode="auto">
          <a:xfrm>
            <a:off x="6030930" y="3462819"/>
            <a:ext cx="1646338" cy="446235"/>
          </a:xfrm>
          <a:prstGeom prst="roundRect">
            <a:avLst>
              <a:gd name="adj" fmla="val 16667"/>
            </a:avLst>
          </a:prstGeom>
          <a:solidFill>
            <a:schemeClr val="bg1"/>
          </a:solidFill>
          <a:ln w="12700">
            <a:noFill/>
            <a:round/>
            <a:headEnd/>
            <a:tailEnd/>
          </a:ln>
        </p:spPr>
        <p:txBody>
          <a:bodyPr lIns="121899" tIns="60949" rIns="121899" bIns="60949" anchor="ctr"/>
          <a:lstStyle/>
          <a:p>
            <a:pPr marL="21163" indent="-21163"/>
            <a:r>
              <a:rPr lang="en-US" sz="1600"/>
              <a:t>GLBA</a:t>
            </a:r>
          </a:p>
        </p:txBody>
      </p:sp>
      <p:sp>
        <p:nvSpPr>
          <p:cNvPr id="84" name="AutoShape 34"/>
          <p:cNvSpPr>
            <a:spLocks noChangeArrowheads="1"/>
          </p:cNvSpPr>
          <p:nvPr/>
        </p:nvSpPr>
        <p:spPr bwMode="auto">
          <a:xfrm>
            <a:off x="6009768" y="4984541"/>
            <a:ext cx="1646338" cy="748716"/>
          </a:xfrm>
          <a:prstGeom prst="roundRect">
            <a:avLst>
              <a:gd name="adj" fmla="val 16667"/>
            </a:avLst>
          </a:prstGeom>
          <a:solidFill>
            <a:schemeClr val="bg1"/>
          </a:solidFill>
          <a:ln w="12700">
            <a:noFill/>
            <a:round/>
            <a:headEnd/>
            <a:tailEnd/>
          </a:ln>
        </p:spPr>
        <p:txBody>
          <a:bodyPr lIns="121899" tIns="60949" rIns="121899" bIns="60949" anchor="ctr"/>
          <a:lstStyle/>
          <a:p>
            <a:pPr marL="21163" indent="-21163"/>
            <a:r>
              <a:rPr lang="en-US" sz="1600"/>
              <a:t>EU Data Protection Directive</a:t>
            </a:r>
          </a:p>
        </p:txBody>
      </p:sp>
      <p:sp>
        <p:nvSpPr>
          <p:cNvPr id="85" name="AutoShape 35"/>
          <p:cNvSpPr>
            <a:spLocks noChangeArrowheads="1"/>
          </p:cNvSpPr>
          <p:nvPr/>
        </p:nvSpPr>
        <p:spPr bwMode="auto">
          <a:xfrm>
            <a:off x="6009768" y="3967531"/>
            <a:ext cx="1646338" cy="901629"/>
          </a:xfrm>
          <a:prstGeom prst="roundRect">
            <a:avLst>
              <a:gd name="adj" fmla="val 16667"/>
            </a:avLst>
          </a:prstGeom>
          <a:solidFill>
            <a:schemeClr val="bg1"/>
          </a:solidFill>
          <a:ln w="12700">
            <a:noFill/>
            <a:round/>
            <a:headEnd/>
            <a:tailEnd/>
          </a:ln>
        </p:spPr>
        <p:txBody>
          <a:bodyPr lIns="121899" tIns="60949" rIns="121899" bIns="60949" anchor="ctr"/>
          <a:lstStyle/>
          <a:p>
            <a:pPr marL="21163" indent="-21163"/>
            <a:r>
              <a:rPr lang="en-US" sz="1600" dirty="0"/>
              <a:t>Protection of Personal Data</a:t>
            </a:r>
            <a:r>
              <a:rPr lang="cs-CZ" sz="1600" dirty="0"/>
              <a:t> in</a:t>
            </a:r>
            <a:r>
              <a:rPr lang="en-US" sz="1600" dirty="0"/>
              <a:t> Czech </a:t>
            </a:r>
            <a:r>
              <a:rPr lang="cs-CZ" sz="1600" dirty="0"/>
              <a:t>R</a:t>
            </a:r>
            <a:r>
              <a:rPr lang="en-US" sz="1600" dirty="0" err="1"/>
              <a:t>epublic</a:t>
            </a:r>
            <a:endParaRPr lang="en-US" sz="1600" dirty="0"/>
          </a:p>
        </p:txBody>
      </p:sp>
    </p:spTree>
    <p:extLst>
      <p:ext uri="{BB962C8B-B14F-4D97-AF65-F5344CB8AC3E}">
        <p14:creationId xmlns="" xmlns:p14="http://schemas.microsoft.com/office/powerpoint/2010/main" val="33770481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left)">
                                      <p:cBhvr>
                                        <p:cTn id="11" dur="500"/>
                                        <p:tgtEl>
                                          <p:spTgt spid="6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left)">
                                      <p:cBhvr>
                                        <p:cTn id="19" dur="500"/>
                                        <p:tgtEl>
                                          <p:spTgt spid="6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left)">
                                      <p:cBhvr>
                                        <p:cTn id="23" dur="500"/>
                                        <p:tgtEl>
                                          <p:spTgt spid="6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left)">
                                      <p:cBhvr>
                                        <p:cTn id="27" dur="500"/>
                                        <p:tgtEl>
                                          <p:spTgt spid="7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wipe(left)">
                                      <p:cBhvr>
                                        <p:cTn id="31" dur="500"/>
                                        <p:tgtEl>
                                          <p:spTgt spid="68"/>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500"/>
                                        <p:tgtEl>
                                          <p:spTgt spid="6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wipe(left)">
                                      <p:cBhvr>
                                        <p:cTn id="43" dur="500"/>
                                        <p:tgtEl>
                                          <p:spTgt spid="69"/>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left)">
                                      <p:cBhvr>
                                        <p:cTn id="47" dur="500"/>
                                        <p:tgtEl>
                                          <p:spTgt spid="66"/>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left)">
                                      <p:cBhvr>
                                        <p:cTn id="51" dur="500"/>
                                        <p:tgtEl>
                                          <p:spTgt spid="7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left)">
                                      <p:cBhvr>
                                        <p:cTn id="55" dur="500"/>
                                        <p:tgtEl>
                                          <p:spTgt spid="70"/>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wipe(left)">
                                      <p:cBhvr>
                                        <p:cTn id="59" dur="500"/>
                                        <p:tgtEl>
                                          <p:spTgt spid="6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wipe(left)">
                                      <p:cBhvr>
                                        <p:cTn id="63" dur="500"/>
                                        <p:tgtEl>
                                          <p:spTgt spid="75"/>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1" fill="hold" nodeType="click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additive="base">
                                        <p:cTn id="68" dur="1000" fill="hold"/>
                                        <p:tgtEl>
                                          <p:spTgt spid="76"/>
                                        </p:tgtEl>
                                        <p:attrNameLst>
                                          <p:attrName>ppt_x</p:attrName>
                                        </p:attrNameLst>
                                      </p:cBhvr>
                                      <p:tavLst>
                                        <p:tav tm="0">
                                          <p:val>
                                            <p:strVal val="#ppt_x"/>
                                          </p:val>
                                        </p:tav>
                                        <p:tav tm="100000">
                                          <p:val>
                                            <p:strVal val="#ppt_x"/>
                                          </p:val>
                                        </p:tav>
                                      </p:tavLst>
                                    </p:anim>
                                    <p:anim calcmode="lin" valueType="num">
                                      <p:cBhvr additive="base">
                                        <p:cTn id="69" dur="1000" fill="hold"/>
                                        <p:tgtEl>
                                          <p:spTgt spid="76"/>
                                        </p:tgtEl>
                                        <p:attrNameLst>
                                          <p:attrName>ppt_y</p:attrName>
                                        </p:attrNameLst>
                                      </p:cBhvr>
                                      <p:tavLst>
                                        <p:tav tm="0">
                                          <p:val>
                                            <p:strVal val="0-#ppt_h/2"/>
                                          </p:val>
                                        </p:tav>
                                        <p:tav tm="100000">
                                          <p:val>
                                            <p:strVal val="#ppt_y"/>
                                          </p:val>
                                        </p:tav>
                                      </p:tavLst>
                                    </p:anim>
                                  </p:childTnLst>
                                </p:cTn>
                              </p:par>
                            </p:childTnLst>
                          </p:cTn>
                        </p:par>
                        <p:par>
                          <p:cTn id="70" fill="hold">
                            <p:stCondLst>
                              <p:cond delay="1000"/>
                            </p:stCondLst>
                            <p:childTnLst>
                              <p:par>
                                <p:cTn id="71" presetID="23" presetClass="entr" presetSubtype="272" fill="hold" grpId="0" nodeType="afterEffect">
                                  <p:stCondLst>
                                    <p:cond delay="0"/>
                                  </p:stCondLst>
                                  <p:childTnLst>
                                    <p:set>
                                      <p:cBhvr>
                                        <p:cTn id="72" dur="1" fill="hold">
                                          <p:stCondLst>
                                            <p:cond delay="0"/>
                                          </p:stCondLst>
                                        </p:cTn>
                                        <p:tgtEl>
                                          <p:spTgt spid="80"/>
                                        </p:tgtEl>
                                        <p:attrNameLst>
                                          <p:attrName>style.visibility</p:attrName>
                                        </p:attrNameLst>
                                      </p:cBhvr>
                                      <p:to>
                                        <p:strVal val="visible"/>
                                      </p:to>
                                    </p:set>
                                    <p:anim calcmode="lin" valueType="num">
                                      <p:cBhvr>
                                        <p:cTn id="73" dur="500" fill="hold"/>
                                        <p:tgtEl>
                                          <p:spTgt spid="80"/>
                                        </p:tgtEl>
                                        <p:attrNameLst>
                                          <p:attrName>ppt_w</p:attrName>
                                        </p:attrNameLst>
                                      </p:cBhvr>
                                      <p:tavLst>
                                        <p:tav tm="0">
                                          <p:val>
                                            <p:strVal val="2/3*#ppt_w"/>
                                          </p:val>
                                        </p:tav>
                                        <p:tav tm="100000">
                                          <p:val>
                                            <p:strVal val="#ppt_w"/>
                                          </p:val>
                                        </p:tav>
                                      </p:tavLst>
                                    </p:anim>
                                    <p:anim calcmode="lin" valueType="num">
                                      <p:cBhvr>
                                        <p:cTn id="74" dur="500" fill="hold"/>
                                        <p:tgtEl>
                                          <p:spTgt spid="80"/>
                                        </p:tgtEl>
                                        <p:attrNameLst>
                                          <p:attrName>ppt_h</p:attrName>
                                        </p:attrNameLst>
                                      </p:cBhvr>
                                      <p:tavLst>
                                        <p:tav tm="0">
                                          <p:val>
                                            <p:strVal val="2/3*#ppt_h"/>
                                          </p:val>
                                        </p:tav>
                                        <p:tav tm="100000">
                                          <p:val>
                                            <p:strVal val="#ppt_h"/>
                                          </p:val>
                                        </p:tav>
                                      </p:tavLst>
                                    </p:anim>
                                  </p:childTnLst>
                                </p:cTn>
                              </p:par>
                              <p:par>
                                <p:cTn id="75" presetID="23" presetClass="entr" presetSubtype="272" fill="hold" nodeType="withEffect">
                                  <p:stCondLst>
                                    <p:cond delay="0"/>
                                  </p:stCondLst>
                                  <p:childTnLst>
                                    <p:set>
                                      <p:cBhvr>
                                        <p:cTn id="76" dur="1" fill="hold">
                                          <p:stCondLst>
                                            <p:cond delay="0"/>
                                          </p:stCondLst>
                                        </p:cTn>
                                        <p:tgtEl>
                                          <p:spTgt spid="81"/>
                                        </p:tgtEl>
                                        <p:attrNameLst>
                                          <p:attrName>style.visibility</p:attrName>
                                        </p:attrNameLst>
                                      </p:cBhvr>
                                      <p:to>
                                        <p:strVal val="visible"/>
                                      </p:to>
                                    </p:set>
                                    <p:anim calcmode="lin" valueType="num">
                                      <p:cBhvr>
                                        <p:cTn id="77" dur="500" fill="hold"/>
                                        <p:tgtEl>
                                          <p:spTgt spid="81"/>
                                        </p:tgtEl>
                                        <p:attrNameLst>
                                          <p:attrName>ppt_w</p:attrName>
                                        </p:attrNameLst>
                                      </p:cBhvr>
                                      <p:tavLst>
                                        <p:tav tm="0">
                                          <p:val>
                                            <p:strVal val="2/3*#ppt_w"/>
                                          </p:val>
                                        </p:tav>
                                        <p:tav tm="100000">
                                          <p:val>
                                            <p:strVal val="#ppt_w"/>
                                          </p:val>
                                        </p:tav>
                                      </p:tavLst>
                                    </p:anim>
                                    <p:anim calcmode="lin" valueType="num">
                                      <p:cBhvr>
                                        <p:cTn id="78" dur="500" fill="hold"/>
                                        <p:tgtEl>
                                          <p:spTgt spid="81"/>
                                        </p:tgtEl>
                                        <p:attrNameLst>
                                          <p:attrName>ppt_h</p:attrName>
                                        </p:attrNameLst>
                                      </p:cBhvr>
                                      <p:tavLst>
                                        <p:tav tm="0">
                                          <p:val>
                                            <p:strVal val="2/3*#ppt_h"/>
                                          </p:val>
                                        </p:tav>
                                        <p:tav tm="100000">
                                          <p:val>
                                            <p:strVal val="#ppt_h"/>
                                          </p:val>
                                        </p:tav>
                                      </p:tavLst>
                                    </p:anim>
                                  </p:childTnLst>
                                </p:cTn>
                              </p:par>
                              <p:par>
                                <p:cTn id="79" presetID="23" presetClass="entr" presetSubtype="272" fill="hold" nodeType="withEffect">
                                  <p:stCondLst>
                                    <p:cond delay="0"/>
                                  </p:stCondLst>
                                  <p:childTnLst>
                                    <p:set>
                                      <p:cBhvr>
                                        <p:cTn id="80" dur="1" fill="hold">
                                          <p:stCondLst>
                                            <p:cond delay="0"/>
                                          </p:stCondLst>
                                        </p:cTn>
                                        <p:tgtEl>
                                          <p:spTgt spid="82"/>
                                        </p:tgtEl>
                                        <p:attrNameLst>
                                          <p:attrName>style.visibility</p:attrName>
                                        </p:attrNameLst>
                                      </p:cBhvr>
                                      <p:to>
                                        <p:strVal val="visible"/>
                                      </p:to>
                                    </p:set>
                                    <p:anim calcmode="lin" valueType="num">
                                      <p:cBhvr>
                                        <p:cTn id="81" dur="500" fill="hold"/>
                                        <p:tgtEl>
                                          <p:spTgt spid="82"/>
                                        </p:tgtEl>
                                        <p:attrNameLst>
                                          <p:attrName>ppt_w</p:attrName>
                                        </p:attrNameLst>
                                      </p:cBhvr>
                                      <p:tavLst>
                                        <p:tav tm="0">
                                          <p:val>
                                            <p:strVal val="2/3*#ppt_w"/>
                                          </p:val>
                                        </p:tav>
                                        <p:tav tm="100000">
                                          <p:val>
                                            <p:strVal val="#ppt_w"/>
                                          </p:val>
                                        </p:tav>
                                      </p:tavLst>
                                    </p:anim>
                                    <p:anim calcmode="lin" valueType="num">
                                      <p:cBhvr>
                                        <p:cTn id="82" dur="500" fill="hold"/>
                                        <p:tgtEl>
                                          <p:spTgt spid="82"/>
                                        </p:tgtEl>
                                        <p:attrNameLst>
                                          <p:attrName>ppt_h</p:attrName>
                                        </p:attrNameLst>
                                      </p:cBhvr>
                                      <p:tavLst>
                                        <p:tav tm="0">
                                          <p:val>
                                            <p:strVal val="2/3*#ppt_h"/>
                                          </p:val>
                                        </p:tav>
                                        <p:tav tm="100000">
                                          <p:val>
                                            <p:strVal val="#ppt_h"/>
                                          </p:val>
                                        </p:tav>
                                      </p:tavLst>
                                    </p:anim>
                                  </p:childTnLst>
                                </p:cTn>
                              </p:par>
                              <p:par>
                                <p:cTn id="83" presetID="23" presetClass="entr" presetSubtype="272" fill="hold" nodeType="withEffect">
                                  <p:stCondLst>
                                    <p:cond delay="0"/>
                                  </p:stCondLst>
                                  <p:childTnLst>
                                    <p:set>
                                      <p:cBhvr>
                                        <p:cTn id="84" dur="1" fill="hold">
                                          <p:stCondLst>
                                            <p:cond delay="0"/>
                                          </p:stCondLst>
                                        </p:cTn>
                                        <p:tgtEl>
                                          <p:spTgt spid="83"/>
                                        </p:tgtEl>
                                        <p:attrNameLst>
                                          <p:attrName>style.visibility</p:attrName>
                                        </p:attrNameLst>
                                      </p:cBhvr>
                                      <p:to>
                                        <p:strVal val="visible"/>
                                      </p:to>
                                    </p:set>
                                    <p:anim calcmode="lin" valueType="num">
                                      <p:cBhvr>
                                        <p:cTn id="85" dur="500" fill="hold"/>
                                        <p:tgtEl>
                                          <p:spTgt spid="83"/>
                                        </p:tgtEl>
                                        <p:attrNameLst>
                                          <p:attrName>ppt_w</p:attrName>
                                        </p:attrNameLst>
                                      </p:cBhvr>
                                      <p:tavLst>
                                        <p:tav tm="0">
                                          <p:val>
                                            <p:strVal val="2/3*#ppt_w"/>
                                          </p:val>
                                        </p:tav>
                                        <p:tav tm="100000">
                                          <p:val>
                                            <p:strVal val="#ppt_w"/>
                                          </p:val>
                                        </p:tav>
                                      </p:tavLst>
                                    </p:anim>
                                    <p:anim calcmode="lin" valueType="num">
                                      <p:cBhvr>
                                        <p:cTn id="86" dur="500" fill="hold"/>
                                        <p:tgtEl>
                                          <p:spTgt spid="83"/>
                                        </p:tgtEl>
                                        <p:attrNameLst>
                                          <p:attrName>ppt_h</p:attrName>
                                        </p:attrNameLst>
                                      </p:cBhvr>
                                      <p:tavLst>
                                        <p:tav tm="0">
                                          <p:val>
                                            <p:strVal val="2/3*#ppt_h"/>
                                          </p:val>
                                        </p:tav>
                                        <p:tav tm="100000">
                                          <p:val>
                                            <p:strVal val="#ppt_h"/>
                                          </p:val>
                                        </p:tav>
                                      </p:tavLst>
                                    </p:anim>
                                  </p:childTnLst>
                                </p:cTn>
                              </p:par>
                              <p:par>
                                <p:cTn id="87" presetID="23" presetClass="entr" presetSubtype="272" fill="hold" nodeType="withEffect">
                                  <p:stCondLst>
                                    <p:cond delay="0"/>
                                  </p:stCondLst>
                                  <p:childTnLst>
                                    <p:set>
                                      <p:cBhvr>
                                        <p:cTn id="88" dur="1" fill="hold">
                                          <p:stCondLst>
                                            <p:cond delay="0"/>
                                          </p:stCondLst>
                                        </p:cTn>
                                        <p:tgtEl>
                                          <p:spTgt spid="85"/>
                                        </p:tgtEl>
                                        <p:attrNameLst>
                                          <p:attrName>style.visibility</p:attrName>
                                        </p:attrNameLst>
                                      </p:cBhvr>
                                      <p:to>
                                        <p:strVal val="visible"/>
                                      </p:to>
                                    </p:set>
                                    <p:anim calcmode="lin" valueType="num">
                                      <p:cBhvr>
                                        <p:cTn id="89" dur="500" fill="hold"/>
                                        <p:tgtEl>
                                          <p:spTgt spid="85"/>
                                        </p:tgtEl>
                                        <p:attrNameLst>
                                          <p:attrName>ppt_w</p:attrName>
                                        </p:attrNameLst>
                                      </p:cBhvr>
                                      <p:tavLst>
                                        <p:tav tm="0">
                                          <p:val>
                                            <p:strVal val="2/3*#ppt_w"/>
                                          </p:val>
                                        </p:tav>
                                        <p:tav tm="100000">
                                          <p:val>
                                            <p:strVal val="#ppt_w"/>
                                          </p:val>
                                        </p:tav>
                                      </p:tavLst>
                                    </p:anim>
                                    <p:anim calcmode="lin" valueType="num">
                                      <p:cBhvr>
                                        <p:cTn id="90" dur="500" fill="hold"/>
                                        <p:tgtEl>
                                          <p:spTgt spid="85"/>
                                        </p:tgtEl>
                                        <p:attrNameLst>
                                          <p:attrName>ppt_h</p:attrName>
                                        </p:attrNameLst>
                                      </p:cBhvr>
                                      <p:tavLst>
                                        <p:tav tm="0">
                                          <p:val>
                                            <p:strVal val="2/3*#ppt_h"/>
                                          </p:val>
                                        </p:tav>
                                        <p:tav tm="100000">
                                          <p:val>
                                            <p:strVal val="#ppt_h"/>
                                          </p:val>
                                        </p:tav>
                                      </p:tavLst>
                                    </p:anim>
                                  </p:childTnLst>
                                </p:cTn>
                              </p:par>
                              <p:par>
                                <p:cTn id="91" presetID="23" presetClass="entr" presetSubtype="272" fill="hold" nodeType="withEffect">
                                  <p:stCondLst>
                                    <p:cond delay="0"/>
                                  </p:stCondLst>
                                  <p:childTnLst>
                                    <p:set>
                                      <p:cBhvr>
                                        <p:cTn id="92" dur="1" fill="hold">
                                          <p:stCondLst>
                                            <p:cond delay="0"/>
                                          </p:stCondLst>
                                        </p:cTn>
                                        <p:tgtEl>
                                          <p:spTgt spid="84"/>
                                        </p:tgtEl>
                                        <p:attrNameLst>
                                          <p:attrName>style.visibility</p:attrName>
                                        </p:attrNameLst>
                                      </p:cBhvr>
                                      <p:to>
                                        <p:strVal val="visible"/>
                                      </p:to>
                                    </p:set>
                                    <p:anim calcmode="lin" valueType="num">
                                      <p:cBhvr>
                                        <p:cTn id="93" dur="500" fill="hold"/>
                                        <p:tgtEl>
                                          <p:spTgt spid="84"/>
                                        </p:tgtEl>
                                        <p:attrNameLst>
                                          <p:attrName>ppt_w</p:attrName>
                                        </p:attrNameLst>
                                      </p:cBhvr>
                                      <p:tavLst>
                                        <p:tav tm="0">
                                          <p:val>
                                            <p:strVal val="2/3*#ppt_w"/>
                                          </p:val>
                                        </p:tav>
                                        <p:tav tm="100000">
                                          <p:val>
                                            <p:strVal val="#ppt_w"/>
                                          </p:val>
                                        </p:tav>
                                      </p:tavLst>
                                    </p:anim>
                                    <p:anim calcmode="lin" valueType="num">
                                      <p:cBhvr>
                                        <p:cTn id="94" dur="500" fill="hold"/>
                                        <p:tgtEl>
                                          <p:spTgt spid="8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8" grpId="0" animBg="1"/>
      <p:bldP spid="69" grpId="0" animBg="1"/>
      <p:bldP spid="70" grpId="0" animBg="1"/>
      <p:bldP spid="71" grpId="0"/>
      <p:bldP spid="72" grpId="0"/>
      <p:bldP spid="73" grpId="0"/>
      <p:bldP spid="74" grpId="0"/>
      <p:bldP spid="75"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gradFill>
          <a:gsLst>
            <a:gs pos="0">
              <a:schemeClr val="bg2"/>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1028432" y="1473201"/>
            <a:ext cx="10032504" cy="2201436"/>
          </a:xfrm>
          <a:prstGeom prst="rect">
            <a:avLst/>
          </a:prstGeom>
          <a:noFill/>
          <a:ln w="9525">
            <a:noFill/>
            <a:miter lim="800000"/>
            <a:headEnd/>
            <a:tailEnd/>
          </a:ln>
        </p:spPr>
        <p:txBody>
          <a:bodyPr lIns="122745" tIns="61373" rIns="122745" bIns="61373">
            <a:spAutoFit/>
          </a:bodyPr>
          <a:lstStyle/>
          <a:p>
            <a:pPr algn="l"/>
            <a:r>
              <a:rPr lang="cs-CZ" sz="2700" b="1" dirty="0">
                <a:solidFill>
                  <a:schemeClr val="bg1"/>
                </a:solidFill>
              </a:rPr>
              <a:t>Potřeba kontroly, jakým způsobem jsou produkční data distribuována</a:t>
            </a:r>
            <a:r>
              <a:rPr lang="en-US" sz="2700" b="1" dirty="0">
                <a:solidFill>
                  <a:schemeClr val="bg1"/>
                </a:solidFill>
              </a:rPr>
              <a:t>.</a:t>
            </a:r>
          </a:p>
          <a:p>
            <a:pPr algn="l">
              <a:buFontTx/>
              <a:buChar char="•"/>
            </a:pPr>
            <a:r>
              <a:rPr lang="cs-CZ" sz="2700" dirty="0">
                <a:solidFill>
                  <a:schemeClr val="bg1"/>
                </a:solidFill>
              </a:rPr>
              <a:t> systém musí umožnit vygenerovat report, která data byla maskována</a:t>
            </a:r>
          </a:p>
          <a:p>
            <a:pPr algn="l">
              <a:buFontTx/>
              <a:buChar char="•"/>
            </a:pPr>
            <a:r>
              <a:rPr lang="cs-CZ" sz="2700" b="1" dirty="0">
                <a:solidFill>
                  <a:schemeClr val="bg1"/>
                </a:solidFill>
              </a:rPr>
              <a:t> </a:t>
            </a:r>
            <a:r>
              <a:rPr lang="cs-CZ" sz="2700" dirty="0" smtClean="0">
                <a:solidFill>
                  <a:schemeClr val="bg1"/>
                </a:solidFill>
              </a:rPr>
              <a:t>systém </a:t>
            </a:r>
            <a:r>
              <a:rPr lang="cs-CZ" sz="2700" dirty="0">
                <a:solidFill>
                  <a:schemeClr val="bg1"/>
                </a:solidFill>
              </a:rPr>
              <a:t>musí umožnit kontrolu procesu, jak jsou citlivá data distribuována</a:t>
            </a:r>
            <a:endParaRPr lang="en-US" sz="2700" b="1" dirty="0">
              <a:solidFill>
                <a:schemeClr val="bg1"/>
              </a:solidFill>
            </a:endParaRPr>
          </a:p>
        </p:txBody>
      </p:sp>
      <p:sp>
        <p:nvSpPr>
          <p:cNvPr id="5" name="TextShape 1"/>
          <p:cNvSpPr txBox="1"/>
          <p:nvPr/>
        </p:nvSpPr>
        <p:spPr>
          <a:xfrm>
            <a:off x="609441" y="641280"/>
            <a:ext cx="10969463" cy="564480"/>
          </a:xfrm>
          <a:prstGeom prst="rect">
            <a:avLst/>
          </a:prstGeom>
        </p:spPr>
        <p:txBody>
          <a:bodyPr lIns="0" tIns="0" rIns="0" bIns="0"/>
          <a:lstStyle/>
          <a:p>
            <a:pPr>
              <a:lnSpc>
                <a:spcPct val="100000"/>
              </a:lnSpc>
            </a:pPr>
            <a:r>
              <a:rPr lang="cs-CZ" sz="3700" b="1" dirty="0">
                <a:solidFill>
                  <a:schemeClr val="bg1"/>
                </a:solidFill>
              </a:rPr>
              <a:t>Interní </a:t>
            </a:r>
            <a:r>
              <a:rPr lang="en-US" sz="3700" b="1" dirty="0">
                <a:solidFill>
                  <a:schemeClr val="bg1"/>
                </a:solidFill>
              </a:rPr>
              <a:t>Audit</a:t>
            </a:r>
          </a:p>
        </p:txBody>
      </p:sp>
    </p:spTree>
    <p:extLst>
      <p:ext uri="{BB962C8B-B14F-4D97-AF65-F5344CB8AC3E}">
        <p14:creationId xmlns="" xmlns:p14="http://schemas.microsoft.com/office/powerpoint/2010/main" val="49154974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gradFill>
          <a:gsLst>
            <a:gs pos="0">
              <a:schemeClr val="bg2"/>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27656" name="Rectangle 42"/>
          <p:cNvSpPr>
            <a:spLocks noChangeArrowheads="1"/>
          </p:cNvSpPr>
          <p:nvPr/>
        </p:nvSpPr>
        <p:spPr bwMode="auto">
          <a:xfrm>
            <a:off x="1557461" y="4143375"/>
            <a:ext cx="9632558" cy="1576388"/>
          </a:xfrm>
          <a:prstGeom prst="rect">
            <a:avLst/>
          </a:prstGeom>
          <a:noFill/>
          <a:ln w="9525">
            <a:noFill/>
            <a:miter lim="800000"/>
            <a:headEnd/>
            <a:tailEnd/>
          </a:ln>
        </p:spPr>
        <p:txBody>
          <a:bodyPr lIns="85317" tIns="42658" rIns="85317" bIns="42658"/>
          <a:lstStyle/>
          <a:p>
            <a:pPr marL="237025" indent="-237025">
              <a:buFontTx/>
              <a:buChar char="•"/>
            </a:pPr>
            <a:r>
              <a:rPr lang="cs-CZ" sz="2400" dirty="0">
                <a:solidFill>
                  <a:schemeClr val="bg1"/>
                </a:solidFill>
              </a:rPr>
              <a:t>Odstranění citlivých dat z ne-produkčních prostředí</a:t>
            </a:r>
            <a:endParaRPr lang="en-US" sz="2400" dirty="0">
              <a:solidFill>
                <a:schemeClr val="bg1"/>
              </a:solidFill>
            </a:endParaRPr>
          </a:p>
          <a:p>
            <a:pPr marL="237025" indent="-237025">
              <a:buFontTx/>
              <a:buChar char="•"/>
            </a:pPr>
            <a:r>
              <a:rPr lang="cs-CZ" sz="2400" dirty="0">
                <a:solidFill>
                  <a:schemeClr val="bg1"/>
                </a:solidFill>
              </a:rPr>
              <a:t>Pro možnost práce s aplikací je zachována referenční integrita</a:t>
            </a:r>
            <a:endParaRPr lang="en-US" sz="2400" dirty="0">
              <a:solidFill>
                <a:schemeClr val="bg1"/>
              </a:solidFill>
            </a:endParaRPr>
          </a:p>
          <a:p>
            <a:pPr marL="237025" indent="-237025">
              <a:buFontTx/>
              <a:buChar char="•"/>
            </a:pPr>
            <a:r>
              <a:rPr lang="cs-CZ" sz="2400" dirty="0">
                <a:solidFill>
                  <a:schemeClr val="bg1"/>
                </a:solidFill>
              </a:rPr>
              <a:t>Citlivá data nikdy neopouští </a:t>
            </a:r>
            <a:r>
              <a:rPr lang="cs-CZ" sz="2400" dirty="0" smtClean="0">
                <a:solidFill>
                  <a:schemeClr val="bg1"/>
                </a:solidFill>
              </a:rPr>
              <a:t>databázi</a:t>
            </a:r>
            <a:endParaRPr lang="en-US" sz="2400" dirty="0" smtClean="0">
              <a:solidFill>
                <a:schemeClr val="bg1"/>
              </a:solidFill>
            </a:endParaRPr>
          </a:p>
          <a:p>
            <a:pPr marL="237025" indent="-237025">
              <a:buFontTx/>
              <a:buChar char="•"/>
            </a:pPr>
            <a:r>
              <a:rPr lang="en-US" sz="2400" dirty="0" err="1">
                <a:solidFill>
                  <a:schemeClr val="bg1"/>
                </a:solidFill>
              </a:rPr>
              <a:t>Rozšiřitelná</a:t>
            </a:r>
            <a:r>
              <a:rPr lang="en-US" sz="2400" dirty="0">
                <a:solidFill>
                  <a:schemeClr val="bg1"/>
                </a:solidFill>
              </a:rPr>
              <a:t> </a:t>
            </a:r>
            <a:r>
              <a:rPr lang="en-US" sz="2400" dirty="0" err="1">
                <a:solidFill>
                  <a:schemeClr val="bg1"/>
                </a:solidFill>
              </a:rPr>
              <a:t>knihovna</a:t>
            </a:r>
            <a:r>
              <a:rPr lang="en-US" sz="2400" dirty="0">
                <a:solidFill>
                  <a:schemeClr val="bg1"/>
                </a:solidFill>
              </a:rPr>
              <a:t> </a:t>
            </a:r>
            <a:r>
              <a:rPr lang="en-US" sz="2400" dirty="0" err="1">
                <a:solidFill>
                  <a:schemeClr val="bg1"/>
                </a:solidFill>
              </a:rPr>
              <a:t>šablon</a:t>
            </a:r>
            <a:r>
              <a:rPr lang="en-US" sz="2400" dirty="0">
                <a:solidFill>
                  <a:schemeClr val="bg1"/>
                </a:solidFill>
              </a:rPr>
              <a:t> a </a:t>
            </a:r>
            <a:r>
              <a:rPr lang="en-US" sz="2400" dirty="0" err="1" smtClean="0">
                <a:solidFill>
                  <a:schemeClr val="bg1"/>
                </a:solidFill>
              </a:rPr>
              <a:t>politik</a:t>
            </a:r>
            <a:r>
              <a:rPr lang="en-US" sz="2400" dirty="0" smtClean="0">
                <a:solidFill>
                  <a:schemeClr val="bg1"/>
                </a:solidFill>
              </a:rPr>
              <a:t> </a:t>
            </a:r>
            <a:r>
              <a:rPr lang="en-US" sz="2400" dirty="0">
                <a:solidFill>
                  <a:schemeClr val="bg1"/>
                </a:solidFill>
              </a:rPr>
              <a:t>pro </a:t>
            </a:r>
            <a:r>
              <a:rPr lang="en-US" sz="2400" dirty="0" err="1">
                <a:solidFill>
                  <a:schemeClr val="bg1"/>
                </a:solidFill>
              </a:rPr>
              <a:t>automatizaci</a:t>
            </a:r>
            <a:endParaRPr lang="en-US" sz="3200" dirty="0">
              <a:solidFill>
                <a:schemeClr val="bg1"/>
              </a:solidFill>
            </a:endParaRPr>
          </a:p>
        </p:txBody>
      </p:sp>
      <p:pic>
        <p:nvPicPr>
          <p:cNvPr id="27683" name="Picture 445" descr="arrows2"/>
          <p:cNvPicPr>
            <a:picLocks noChangeAspect="1" noChangeArrowheads="1"/>
          </p:cNvPicPr>
          <p:nvPr/>
        </p:nvPicPr>
        <p:blipFill>
          <a:blip r:embed="rId3" cstate="print"/>
          <a:srcRect/>
          <a:stretch>
            <a:fillRect/>
          </a:stretch>
        </p:blipFill>
        <p:spPr bwMode="auto">
          <a:xfrm>
            <a:off x="177753" y="3505201"/>
            <a:ext cx="1280251" cy="960439"/>
          </a:xfrm>
          <a:prstGeom prst="rect">
            <a:avLst/>
          </a:prstGeom>
          <a:noFill/>
          <a:ln w="9525">
            <a:noFill/>
            <a:miter lim="800000"/>
            <a:headEnd/>
            <a:tailEnd/>
          </a:ln>
        </p:spPr>
      </p:pic>
      <p:pic>
        <p:nvPicPr>
          <p:cNvPr id="22" name="Picture 393" descr="Database_new"/>
          <p:cNvPicPr>
            <a:picLocks noChangeAspect="1" noChangeArrowheads="1"/>
          </p:cNvPicPr>
          <p:nvPr/>
        </p:nvPicPr>
        <p:blipFill>
          <a:blip r:embed="rId4" cstate="print"/>
          <a:srcRect/>
          <a:stretch>
            <a:fillRect/>
          </a:stretch>
        </p:blipFill>
        <p:spPr bwMode="auto">
          <a:xfrm>
            <a:off x="6375857" y="1756072"/>
            <a:ext cx="1379707" cy="1576917"/>
          </a:xfrm>
          <a:prstGeom prst="rect">
            <a:avLst/>
          </a:prstGeom>
          <a:noFill/>
          <a:ln w="9525">
            <a:noFill/>
            <a:miter lim="800000"/>
            <a:headEnd/>
            <a:tailEnd/>
          </a:ln>
        </p:spPr>
      </p:pic>
      <p:pic>
        <p:nvPicPr>
          <p:cNvPr id="23" name="Picture 376" descr="Database_new"/>
          <p:cNvPicPr>
            <a:picLocks noChangeArrowheads="1"/>
          </p:cNvPicPr>
          <p:nvPr/>
        </p:nvPicPr>
        <p:blipFill>
          <a:blip r:embed="rId5" cstate="print"/>
          <a:srcRect/>
          <a:stretch>
            <a:fillRect/>
          </a:stretch>
        </p:blipFill>
        <p:spPr bwMode="auto">
          <a:xfrm>
            <a:off x="4826861" y="1756072"/>
            <a:ext cx="1400868" cy="1576917"/>
          </a:xfrm>
          <a:prstGeom prst="rect">
            <a:avLst/>
          </a:prstGeom>
          <a:noFill/>
          <a:ln w="9525">
            <a:noFill/>
            <a:miter lim="800000"/>
            <a:headEnd/>
            <a:tailEnd/>
          </a:ln>
        </p:spPr>
      </p:pic>
      <p:sp>
        <p:nvSpPr>
          <p:cNvPr id="24" name="Freeform 322"/>
          <p:cNvSpPr>
            <a:spLocks/>
          </p:cNvSpPr>
          <p:nvPr/>
        </p:nvSpPr>
        <p:spPr bwMode="auto">
          <a:xfrm>
            <a:off x="7044549" y="1967739"/>
            <a:ext cx="4746446" cy="400087"/>
          </a:xfrm>
          <a:custGeom>
            <a:avLst/>
            <a:gdLst>
              <a:gd name="T0" fmla="*/ 0 w 2247"/>
              <a:gd name="T1" fmla="*/ 0 h 224"/>
              <a:gd name="T2" fmla="*/ 261 w 2247"/>
              <a:gd name="T3" fmla="*/ 30 h 224"/>
              <a:gd name="T4" fmla="*/ 2247 w 2247"/>
              <a:gd name="T5" fmla="*/ 26 h 224"/>
              <a:gd name="T6" fmla="*/ 2247 w 2247"/>
              <a:gd name="T7" fmla="*/ 218 h 224"/>
              <a:gd name="T8" fmla="*/ 243 w 2247"/>
              <a:gd name="T9" fmla="*/ 224 h 224"/>
              <a:gd name="T10" fmla="*/ 47 w 2247"/>
              <a:gd name="T11" fmla="*/ 186 h 224"/>
              <a:gd name="T12" fmla="*/ 45 w 2247"/>
              <a:gd name="T13" fmla="*/ 57 h 224"/>
              <a:gd name="T14" fmla="*/ 0 w 2247"/>
              <a:gd name="T15" fmla="*/ 0 h 224"/>
              <a:gd name="T16" fmla="*/ 0 60000 65536"/>
              <a:gd name="T17" fmla="*/ 0 60000 65536"/>
              <a:gd name="T18" fmla="*/ 0 60000 65536"/>
              <a:gd name="T19" fmla="*/ 0 60000 65536"/>
              <a:gd name="T20" fmla="*/ 0 60000 65536"/>
              <a:gd name="T21" fmla="*/ 0 60000 65536"/>
              <a:gd name="T22" fmla="*/ 0 60000 65536"/>
              <a:gd name="T23" fmla="*/ 0 60000 65536"/>
              <a:gd name="T24" fmla="*/ 0 w 2247"/>
              <a:gd name="T25" fmla="*/ 0 h 224"/>
              <a:gd name="T26" fmla="*/ 2247 w 2247"/>
              <a:gd name="T27" fmla="*/ 224 h 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47" h="224">
                <a:moveTo>
                  <a:pt x="0" y="0"/>
                </a:moveTo>
                <a:lnTo>
                  <a:pt x="261" y="30"/>
                </a:lnTo>
                <a:lnTo>
                  <a:pt x="2247" y="26"/>
                </a:lnTo>
                <a:lnTo>
                  <a:pt x="2247" y="218"/>
                </a:lnTo>
                <a:lnTo>
                  <a:pt x="243" y="224"/>
                </a:lnTo>
                <a:lnTo>
                  <a:pt x="47" y="186"/>
                </a:lnTo>
                <a:lnTo>
                  <a:pt x="45" y="57"/>
                </a:lnTo>
                <a:lnTo>
                  <a:pt x="0" y="0"/>
                </a:lnTo>
                <a:close/>
              </a:path>
            </a:pathLst>
          </a:custGeom>
          <a:solidFill>
            <a:schemeClr val="accent1">
              <a:alpha val="56078"/>
            </a:schemeClr>
          </a:solidFill>
          <a:ln w="9525" cap="flat" cmpd="sng">
            <a:noFill/>
            <a:prstDash val="solid"/>
            <a:round/>
            <a:headEnd/>
            <a:tailEnd/>
          </a:ln>
        </p:spPr>
        <p:txBody>
          <a:bodyPr lIns="121899" tIns="60949" rIns="121899" bIns="60949">
            <a:spAutoFit/>
          </a:bodyPr>
          <a:lstStyle/>
          <a:p>
            <a:endParaRPr lang="en-US"/>
          </a:p>
        </p:txBody>
      </p:sp>
      <p:sp>
        <p:nvSpPr>
          <p:cNvPr id="25" name="Freeform 323"/>
          <p:cNvSpPr>
            <a:spLocks/>
          </p:cNvSpPr>
          <p:nvPr/>
        </p:nvSpPr>
        <p:spPr bwMode="auto">
          <a:xfrm>
            <a:off x="7133426" y="2352972"/>
            <a:ext cx="4666034" cy="400087"/>
          </a:xfrm>
          <a:custGeom>
            <a:avLst/>
            <a:gdLst/>
            <a:ahLst/>
            <a:cxnLst>
              <a:cxn ang="0">
                <a:pos x="0" y="0"/>
              </a:cxn>
              <a:cxn ang="0">
                <a:pos x="222" y="36"/>
              </a:cxn>
              <a:cxn ang="0">
                <a:pos x="2205" y="32"/>
              </a:cxn>
              <a:cxn ang="0">
                <a:pos x="2205" y="412"/>
              </a:cxn>
              <a:cxn ang="0">
                <a:pos x="220" y="428"/>
              </a:cxn>
              <a:cxn ang="0">
                <a:pos x="6" y="402"/>
              </a:cxn>
              <a:cxn ang="0">
                <a:pos x="0" y="0"/>
              </a:cxn>
            </a:cxnLst>
            <a:rect l="0" t="0" r="r" b="b"/>
            <a:pathLst>
              <a:path w="2205" h="428">
                <a:moveTo>
                  <a:pt x="0" y="0"/>
                </a:moveTo>
                <a:lnTo>
                  <a:pt x="222" y="36"/>
                </a:lnTo>
                <a:lnTo>
                  <a:pt x="2205" y="32"/>
                </a:lnTo>
                <a:lnTo>
                  <a:pt x="2205" y="412"/>
                </a:lnTo>
                <a:lnTo>
                  <a:pt x="220" y="428"/>
                </a:lnTo>
                <a:lnTo>
                  <a:pt x="6" y="402"/>
                </a:lnTo>
                <a:lnTo>
                  <a:pt x="0" y="0"/>
                </a:lnTo>
                <a:close/>
              </a:path>
            </a:pathLst>
          </a:custGeom>
          <a:gradFill rotWithShape="1">
            <a:gsLst>
              <a:gs pos="0">
                <a:schemeClr val="accent2">
                  <a:alpha val="64999"/>
                </a:schemeClr>
              </a:gs>
              <a:gs pos="50000">
                <a:schemeClr val="accent2">
                  <a:alpha val="21001"/>
                </a:schemeClr>
              </a:gs>
              <a:gs pos="100000">
                <a:schemeClr val="accent2">
                  <a:alpha val="64999"/>
                </a:schemeClr>
              </a:gs>
            </a:gsLst>
            <a:lin ang="2700000" scaled="1"/>
          </a:gradFill>
          <a:ln w="9525" cap="flat" cmpd="sng">
            <a:noFill/>
            <a:prstDash val="solid"/>
            <a:round/>
            <a:headEnd/>
            <a:tailEnd/>
          </a:ln>
          <a:effectLst/>
        </p:spPr>
        <p:txBody>
          <a:bodyPr lIns="121899" tIns="60949" rIns="121899" bIns="60949">
            <a:spAutoFit/>
          </a:bodyPr>
          <a:lstStyle/>
          <a:p>
            <a:pPr>
              <a:defRPr/>
            </a:pPr>
            <a:endParaRPr lang="en-US"/>
          </a:p>
        </p:txBody>
      </p:sp>
      <p:graphicFrame>
        <p:nvGraphicFramePr>
          <p:cNvPr id="26" name="Group 410"/>
          <p:cNvGraphicFramePr>
            <a:graphicFrameLocks noGrp="1"/>
          </p:cNvGraphicFramePr>
          <p:nvPr>
            <p:extLst>
              <p:ext uri="{D42A27DB-BD31-4B8C-83A1-F6EECF244321}">
                <p14:modId xmlns="" xmlns:p14="http://schemas.microsoft.com/office/powerpoint/2010/main" val="773765896"/>
              </p:ext>
            </p:extLst>
          </p:nvPr>
        </p:nvGraphicFramePr>
        <p:xfrm>
          <a:off x="7770377" y="2024890"/>
          <a:ext cx="4016387" cy="1219201"/>
        </p:xfrm>
        <a:graphic>
          <a:graphicData uri="http://schemas.openxmlformats.org/drawingml/2006/table">
            <a:tbl>
              <a:tblPr/>
              <a:tblGrid>
                <a:gridCol w="1610365"/>
                <a:gridCol w="1428377"/>
                <a:gridCol w="977645"/>
              </a:tblGrid>
              <a:tr h="38946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300" b="1" i="0" u="none" strike="noStrike" cap="none" normalizeH="0" baseline="0" dirty="0" smtClean="0">
                          <a:ln>
                            <a:noFill/>
                          </a:ln>
                          <a:solidFill>
                            <a:schemeClr val="bg1"/>
                          </a:solidFill>
                          <a:effectLst/>
                          <a:latin typeface="Arial" charset="0"/>
                          <a:cs typeface="Arial" charset="0"/>
                        </a:rPr>
                        <a:t>  </a:t>
                      </a:r>
                      <a:r>
                        <a:rPr kumimoji="0" lang="cs-CZ" sz="1300" b="1" i="0" u="none" strike="noStrike" cap="none" normalizeH="0" baseline="0" dirty="0" smtClean="0">
                          <a:ln>
                            <a:noFill/>
                          </a:ln>
                          <a:solidFill>
                            <a:schemeClr val="bg1"/>
                          </a:solidFill>
                          <a:effectLst/>
                          <a:latin typeface="Arial" charset="0"/>
                          <a:cs typeface="Arial" charset="0"/>
                        </a:rPr>
                        <a:t>Příjmení</a:t>
                      </a:r>
                      <a:endParaRPr kumimoji="0" lang="en-US" sz="1300" b="1" i="0" u="none" strike="noStrike" cap="none" normalizeH="0" baseline="0" dirty="0" smtClean="0">
                        <a:ln>
                          <a:noFill/>
                        </a:ln>
                        <a:solidFill>
                          <a:schemeClr val="bg1"/>
                        </a:solidFill>
                        <a:effectLst/>
                        <a:latin typeface="Arial" charset="0"/>
                        <a:cs typeface="Arial" charset="0"/>
                      </a:endParaRPr>
                    </a:p>
                  </a:txBody>
                  <a:tcPr marL="0" marR="0" marT="0" marB="0" anchor="ctr" horzOverflow="overflow">
                    <a:lnL cap="flat">
                      <a:noFill/>
                    </a:lnL>
                    <a:lnR>
                      <a:noFill/>
                    </a:lnR>
                    <a:lnT cap="flat">
                      <a:noFill/>
                    </a:lnT>
                    <a:lnB>
                      <a:noFill/>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300" b="1" i="0" u="none" strike="noStrike" cap="none" normalizeH="0" baseline="0" dirty="0" smtClean="0">
                          <a:ln>
                            <a:noFill/>
                          </a:ln>
                          <a:solidFill>
                            <a:schemeClr val="bg1"/>
                          </a:solidFill>
                          <a:effectLst/>
                          <a:latin typeface="Arial" charset="0"/>
                          <a:cs typeface="Arial" charset="0"/>
                        </a:rPr>
                        <a:t>SSN</a:t>
                      </a:r>
                    </a:p>
                  </a:txBody>
                  <a:tcPr marL="0" marR="0" marT="0" marB="0" anchor="ctr" horzOverflow="overflow">
                    <a:lnL>
                      <a:noFill/>
                    </a:lnL>
                    <a:lnR>
                      <a:noFill/>
                    </a:lnR>
                    <a:lnT cap="flat">
                      <a:noFill/>
                    </a:lnT>
                    <a:lnB>
                      <a:noFill/>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cs-CZ" sz="1300" b="1" i="0" u="none" strike="noStrike" cap="none" normalizeH="0" baseline="0" dirty="0" smtClean="0">
                          <a:ln>
                            <a:noFill/>
                          </a:ln>
                          <a:solidFill>
                            <a:schemeClr val="bg1"/>
                          </a:solidFill>
                          <a:effectLst/>
                          <a:latin typeface="Arial" charset="0"/>
                          <a:cs typeface="Arial" charset="0"/>
                        </a:rPr>
                        <a:t>Plat</a:t>
                      </a:r>
                      <a:endParaRPr kumimoji="0" lang="en-US" sz="1300" b="1" i="0" u="none" strike="noStrike" cap="none" normalizeH="0" baseline="0" dirty="0" smtClean="0">
                        <a:ln>
                          <a:noFill/>
                        </a:ln>
                        <a:solidFill>
                          <a:schemeClr val="bg1"/>
                        </a:solidFill>
                        <a:effectLst/>
                        <a:latin typeface="Arial" charset="0"/>
                        <a:cs typeface="Arial" charset="0"/>
                      </a:endParaRPr>
                    </a:p>
                  </a:txBody>
                  <a:tcPr marL="0" marR="0" marT="0" marB="0" anchor="ctr" horzOverflow="overflow">
                    <a:lnL>
                      <a:noFill/>
                    </a:lnL>
                    <a:lnR cap="flat">
                      <a:noFill/>
                    </a:lnR>
                    <a:lnT cap="flat">
                      <a:noFill/>
                    </a:lnT>
                    <a:lnB>
                      <a:noFill/>
                    </a:lnB>
                    <a:lnTlToBr>
                      <a:noFill/>
                    </a:lnTlToBr>
                    <a:lnBlToTr>
                      <a:noFill/>
                    </a:lnBlToTr>
                    <a:solidFill>
                      <a:srgbClr val="FF0000"/>
                    </a:solidFill>
                  </a:tcPr>
                </a:tc>
              </a:tr>
              <a:tr h="45931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300" b="0" i="0" u="none" strike="noStrike" cap="none" normalizeH="0" baseline="0" dirty="0" smtClean="0">
                          <a:ln>
                            <a:noFill/>
                          </a:ln>
                          <a:solidFill>
                            <a:schemeClr val="bg1"/>
                          </a:solidFill>
                          <a:effectLst/>
                          <a:latin typeface="Courier New" pitchFamily="49" charset="0"/>
                          <a:cs typeface="Arial" charset="0"/>
                        </a:rPr>
                        <a:t> ANSKEKSL</a:t>
                      </a:r>
                    </a:p>
                  </a:txBody>
                  <a:tcPr marL="0" marR="0" marT="0" marB="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300" b="0" i="0" u="none" strike="noStrike" cap="none" normalizeH="0" baseline="0" smtClean="0">
                          <a:ln>
                            <a:noFill/>
                          </a:ln>
                          <a:solidFill>
                            <a:schemeClr val="bg1"/>
                          </a:solidFill>
                          <a:effectLst/>
                          <a:latin typeface="Courier New" pitchFamily="49" charset="0"/>
                          <a:cs typeface="Arial" charset="0"/>
                        </a:rPr>
                        <a:t>111</a:t>
                      </a:r>
                      <a:r>
                        <a:rPr kumimoji="0" lang="en-US" sz="1300" b="0" i="0" u="none" strike="noStrike" cap="none" normalizeH="0" baseline="0" smtClean="0">
                          <a:ln>
                            <a:noFill/>
                          </a:ln>
                          <a:solidFill>
                            <a:schemeClr val="bg1"/>
                          </a:solidFill>
                          <a:effectLst/>
                          <a:latin typeface="Arial" charset="0"/>
                          <a:cs typeface="Arial" charset="0"/>
                        </a:rPr>
                        <a:t>—</a:t>
                      </a:r>
                      <a:r>
                        <a:rPr kumimoji="0" lang="en-US" sz="1300" b="0" i="0" u="none" strike="noStrike" cap="none" normalizeH="0" baseline="0" smtClean="0">
                          <a:ln>
                            <a:noFill/>
                          </a:ln>
                          <a:solidFill>
                            <a:schemeClr val="bg1"/>
                          </a:solidFill>
                          <a:effectLst/>
                          <a:latin typeface="Courier New" pitchFamily="49" charset="0"/>
                          <a:cs typeface="Arial" charset="0"/>
                        </a:rPr>
                        <a:t>23-1111</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Tx/>
                        <a:buFontTx/>
                        <a:buNone/>
                        <a:tabLst/>
                      </a:pPr>
                      <a:r>
                        <a:rPr kumimoji="0" lang="en-US" sz="1300" b="1" i="0" u="none" strike="noStrike" cap="none" normalizeH="0" baseline="0" smtClean="0">
                          <a:ln>
                            <a:noFill/>
                          </a:ln>
                          <a:solidFill>
                            <a:schemeClr val="bg1"/>
                          </a:solidFill>
                          <a:effectLst/>
                          <a:latin typeface="Courier New" pitchFamily="49" charset="0"/>
                          <a:cs typeface="Arial" charset="0"/>
                        </a:rPr>
                        <a:t>60,000</a:t>
                      </a:r>
                    </a:p>
                  </a:txBody>
                  <a:tcPr marL="0" marR="60944" marT="0" marB="0" anchor="ctr" horzOverflow="overflow">
                    <a:lnL>
                      <a:noFill/>
                    </a:lnL>
                    <a:lnR cap="flat">
                      <a:noFill/>
                    </a:lnR>
                    <a:lnT>
                      <a:noFill/>
                    </a:lnT>
                    <a:lnB>
                      <a:noFill/>
                    </a:lnB>
                    <a:lnTlToBr>
                      <a:noFill/>
                    </a:lnTlToBr>
                    <a:lnBlToTr>
                      <a:noFill/>
                    </a:lnBlToTr>
                    <a:solidFill>
                      <a:schemeClr val="accent2">
                        <a:alpha val="50000"/>
                      </a:schemeClr>
                    </a:solidFill>
                  </a:tcPr>
                </a:tc>
              </a:tr>
              <a:tr h="37041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300" b="0" i="0" u="none" strike="noStrike" cap="none" normalizeH="0" baseline="0" dirty="0" smtClean="0">
                          <a:ln>
                            <a:noFill/>
                          </a:ln>
                          <a:solidFill>
                            <a:schemeClr val="bg1"/>
                          </a:solidFill>
                          <a:effectLst/>
                          <a:latin typeface="Courier New" pitchFamily="49" charset="0"/>
                          <a:cs typeface="Arial" charset="0"/>
                        </a:rPr>
                        <a:t> BKJHHEIEDK</a:t>
                      </a:r>
                    </a:p>
                  </a:txBody>
                  <a:tcPr marL="0" marR="0" marT="0" marB="0"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300" b="0" i="0" u="none" strike="noStrike" cap="none" normalizeH="0" baseline="0" dirty="0" smtClean="0">
                          <a:ln>
                            <a:noFill/>
                          </a:ln>
                          <a:solidFill>
                            <a:schemeClr val="bg1"/>
                          </a:solidFill>
                          <a:effectLst/>
                          <a:latin typeface="Courier New" pitchFamily="49" charset="0"/>
                          <a:cs typeface="Arial" charset="0"/>
                        </a:rPr>
                        <a:t>222-34-1345</a:t>
                      </a:r>
                    </a:p>
                  </a:txBody>
                  <a:tcPr marL="0" marR="0" marT="0" marB="0" anchor="ct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Tx/>
                        <a:buFontTx/>
                        <a:buNone/>
                        <a:tabLst/>
                      </a:pPr>
                      <a:r>
                        <a:rPr kumimoji="0" lang="en-US" sz="1300" b="1" i="0" u="none" strike="noStrike" cap="none" normalizeH="0" baseline="0" dirty="0" smtClean="0">
                          <a:ln>
                            <a:noFill/>
                          </a:ln>
                          <a:solidFill>
                            <a:schemeClr val="bg1"/>
                          </a:solidFill>
                          <a:effectLst/>
                          <a:latin typeface="Courier New" pitchFamily="49" charset="0"/>
                          <a:cs typeface="Arial" charset="0"/>
                        </a:rPr>
                        <a:t>40,000</a:t>
                      </a:r>
                    </a:p>
                  </a:txBody>
                  <a:tcPr marL="0" marR="60944" marT="0" marB="0" anchor="ctr" horzOverflow="overflow">
                    <a:lnL>
                      <a:noFill/>
                    </a:lnL>
                    <a:lnR cap="flat">
                      <a:noFill/>
                    </a:lnR>
                    <a:lnT>
                      <a:noFill/>
                    </a:lnT>
                    <a:lnB cap="flat">
                      <a:noFill/>
                    </a:lnB>
                    <a:lnTlToBr>
                      <a:noFill/>
                    </a:lnTlToBr>
                    <a:lnBlToTr>
                      <a:noFill/>
                    </a:lnBlToTr>
                    <a:solidFill>
                      <a:schemeClr val="accent2">
                        <a:alpha val="50000"/>
                      </a:schemeClr>
                    </a:solidFill>
                  </a:tcPr>
                </a:tc>
              </a:tr>
            </a:tbl>
          </a:graphicData>
        </a:graphic>
      </p:graphicFrame>
      <p:sp>
        <p:nvSpPr>
          <p:cNvPr id="27" name="Freeform 159"/>
          <p:cNvSpPr>
            <a:spLocks/>
          </p:cNvSpPr>
          <p:nvPr/>
        </p:nvSpPr>
        <p:spPr bwMode="auto">
          <a:xfrm>
            <a:off x="448617" y="1959272"/>
            <a:ext cx="5093491" cy="400087"/>
          </a:xfrm>
          <a:custGeom>
            <a:avLst/>
            <a:gdLst/>
            <a:ahLst/>
            <a:cxnLst>
              <a:cxn ang="0">
                <a:pos x="2431" y="0"/>
              </a:cxn>
              <a:cxn ang="0">
                <a:pos x="2170" y="30"/>
              </a:cxn>
              <a:cxn ang="0">
                <a:pos x="0" y="23"/>
              </a:cxn>
              <a:cxn ang="0">
                <a:pos x="0" y="222"/>
              </a:cxn>
              <a:cxn ang="0">
                <a:pos x="2188" y="224"/>
              </a:cxn>
              <a:cxn ang="0">
                <a:pos x="2384" y="186"/>
              </a:cxn>
              <a:cxn ang="0">
                <a:pos x="2386" y="57"/>
              </a:cxn>
              <a:cxn ang="0">
                <a:pos x="2431" y="0"/>
              </a:cxn>
            </a:cxnLst>
            <a:rect l="0" t="0" r="r" b="b"/>
            <a:pathLst>
              <a:path w="2431" h="224">
                <a:moveTo>
                  <a:pt x="2431" y="0"/>
                </a:moveTo>
                <a:lnTo>
                  <a:pt x="2170" y="30"/>
                </a:lnTo>
                <a:lnTo>
                  <a:pt x="0" y="23"/>
                </a:lnTo>
                <a:lnTo>
                  <a:pt x="0" y="222"/>
                </a:lnTo>
                <a:lnTo>
                  <a:pt x="2188" y="224"/>
                </a:lnTo>
                <a:lnTo>
                  <a:pt x="2384" y="186"/>
                </a:lnTo>
                <a:lnTo>
                  <a:pt x="2386" y="57"/>
                </a:lnTo>
                <a:lnTo>
                  <a:pt x="2431" y="0"/>
                </a:lnTo>
                <a:close/>
              </a:path>
            </a:pathLst>
          </a:custGeom>
          <a:gradFill rotWithShape="1">
            <a:gsLst>
              <a:gs pos="0">
                <a:schemeClr val="accent1">
                  <a:alpha val="56000"/>
                </a:schemeClr>
              </a:gs>
              <a:gs pos="50000">
                <a:schemeClr val="accent1">
                  <a:alpha val="27000"/>
                </a:schemeClr>
              </a:gs>
              <a:gs pos="100000">
                <a:schemeClr val="accent1">
                  <a:alpha val="56000"/>
                </a:schemeClr>
              </a:gs>
            </a:gsLst>
            <a:lin ang="2700000" scaled="1"/>
          </a:gradFill>
          <a:ln w="9525" cap="flat" cmpd="sng">
            <a:noFill/>
            <a:prstDash val="solid"/>
            <a:round/>
            <a:headEnd/>
            <a:tailEnd/>
          </a:ln>
          <a:effectLst/>
        </p:spPr>
        <p:txBody>
          <a:bodyPr lIns="121899" tIns="60949" rIns="121899" bIns="60949">
            <a:spAutoFit/>
          </a:bodyPr>
          <a:lstStyle/>
          <a:p>
            <a:pPr>
              <a:defRPr/>
            </a:pPr>
            <a:endParaRPr lang="en-US"/>
          </a:p>
        </p:txBody>
      </p:sp>
      <p:sp>
        <p:nvSpPr>
          <p:cNvPr id="28" name="Freeform 145"/>
          <p:cNvSpPr>
            <a:spLocks/>
          </p:cNvSpPr>
          <p:nvPr/>
        </p:nvSpPr>
        <p:spPr bwMode="auto">
          <a:xfrm>
            <a:off x="448617" y="2352972"/>
            <a:ext cx="5010961" cy="400087"/>
          </a:xfrm>
          <a:custGeom>
            <a:avLst/>
            <a:gdLst/>
            <a:ahLst/>
            <a:cxnLst>
              <a:cxn ang="0">
                <a:pos x="2392" y="0"/>
              </a:cxn>
              <a:cxn ang="0">
                <a:pos x="2170" y="36"/>
              </a:cxn>
              <a:cxn ang="0">
                <a:pos x="0" y="31"/>
              </a:cxn>
              <a:cxn ang="0">
                <a:pos x="0" y="415"/>
              </a:cxn>
              <a:cxn ang="0">
                <a:pos x="2172" y="428"/>
              </a:cxn>
              <a:cxn ang="0">
                <a:pos x="2386" y="402"/>
              </a:cxn>
              <a:cxn ang="0">
                <a:pos x="2392" y="0"/>
              </a:cxn>
            </a:cxnLst>
            <a:rect l="0" t="0" r="r" b="b"/>
            <a:pathLst>
              <a:path w="2392" h="428">
                <a:moveTo>
                  <a:pt x="2392" y="0"/>
                </a:moveTo>
                <a:lnTo>
                  <a:pt x="2170" y="36"/>
                </a:lnTo>
                <a:lnTo>
                  <a:pt x="0" y="31"/>
                </a:lnTo>
                <a:lnTo>
                  <a:pt x="0" y="415"/>
                </a:lnTo>
                <a:lnTo>
                  <a:pt x="2172" y="428"/>
                </a:lnTo>
                <a:lnTo>
                  <a:pt x="2386" y="402"/>
                </a:lnTo>
                <a:lnTo>
                  <a:pt x="2392" y="0"/>
                </a:lnTo>
                <a:close/>
              </a:path>
            </a:pathLst>
          </a:custGeom>
          <a:gradFill rotWithShape="1">
            <a:gsLst>
              <a:gs pos="0">
                <a:schemeClr val="accent2">
                  <a:alpha val="64999"/>
                </a:schemeClr>
              </a:gs>
              <a:gs pos="50000">
                <a:schemeClr val="accent2">
                  <a:alpha val="21001"/>
                </a:schemeClr>
              </a:gs>
              <a:gs pos="100000">
                <a:schemeClr val="accent2">
                  <a:alpha val="64999"/>
                </a:schemeClr>
              </a:gs>
            </a:gsLst>
            <a:lin ang="2700000" scaled="1"/>
          </a:gradFill>
          <a:ln w="9525" cap="flat" cmpd="sng">
            <a:noFill/>
            <a:prstDash val="solid"/>
            <a:round/>
            <a:headEnd/>
            <a:tailEnd/>
          </a:ln>
          <a:effectLst/>
        </p:spPr>
        <p:txBody>
          <a:bodyPr lIns="121899" tIns="60949" rIns="121899" bIns="60949">
            <a:spAutoFit/>
          </a:bodyPr>
          <a:lstStyle/>
          <a:p>
            <a:pPr>
              <a:defRPr/>
            </a:pPr>
            <a:endParaRPr lang="en-US"/>
          </a:p>
        </p:txBody>
      </p:sp>
      <p:sp>
        <p:nvSpPr>
          <p:cNvPr id="29" name="Rectangle 371"/>
          <p:cNvSpPr>
            <a:spLocks noChangeArrowheads="1"/>
          </p:cNvSpPr>
          <p:nvPr/>
        </p:nvSpPr>
        <p:spPr bwMode="auto">
          <a:xfrm>
            <a:off x="3563539" y="2635528"/>
            <a:ext cx="939555" cy="400087"/>
          </a:xfrm>
          <a:prstGeom prst="rect">
            <a:avLst/>
          </a:prstGeom>
          <a:solidFill>
            <a:schemeClr val="accent2">
              <a:alpha val="61960"/>
            </a:schemeClr>
          </a:solidFill>
          <a:ln w="9525" algn="ctr">
            <a:noFill/>
            <a:miter lim="800000"/>
            <a:headEnd/>
            <a:tailEnd/>
          </a:ln>
        </p:spPr>
        <p:txBody>
          <a:bodyPr lIns="121899" tIns="60949" rIns="121899" bIns="60949" anchor="ctr">
            <a:spAutoFit/>
          </a:bodyPr>
          <a:lstStyle/>
          <a:p>
            <a:endParaRPr lang="en-US"/>
          </a:p>
        </p:txBody>
      </p:sp>
      <p:graphicFrame>
        <p:nvGraphicFramePr>
          <p:cNvPr id="30" name="Group 414"/>
          <p:cNvGraphicFramePr>
            <a:graphicFrameLocks noGrp="1"/>
          </p:cNvGraphicFramePr>
          <p:nvPr>
            <p:extLst>
              <p:ext uri="{D42A27DB-BD31-4B8C-83A1-F6EECF244321}">
                <p14:modId xmlns="" xmlns:p14="http://schemas.microsoft.com/office/powerpoint/2010/main" val="2701468238"/>
              </p:ext>
            </p:extLst>
          </p:nvPr>
        </p:nvGraphicFramePr>
        <p:xfrm>
          <a:off x="474010" y="2022773"/>
          <a:ext cx="4486165" cy="1219201"/>
        </p:xfrm>
        <a:graphic>
          <a:graphicData uri="http://schemas.openxmlformats.org/drawingml/2006/table">
            <a:tbl>
              <a:tblPr/>
              <a:tblGrid>
                <a:gridCol w="1620944"/>
                <a:gridCol w="1548997"/>
                <a:gridCol w="1316224"/>
              </a:tblGrid>
              <a:tr h="42333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300" b="1" i="0" u="none" strike="noStrike" cap="none" normalizeH="0" baseline="0" dirty="0" smtClean="0">
                          <a:ln>
                            <a:noFill/>
                          </a:ln>
                          <a:solidFill>
                            <a:schemeClr val="bg1"/>
                          </a:solidFill>
                          <a:effectLst/>
                          <a:latin typeface="Arial" charset="0"/>
                          <a:cs typeface="Arial" charset="0"/>
                        </a:rPr>
                        <a:t>  </a:t>
                      </a:r>
                      <a:r>
                        <a:rPr kumimoji="0" lang="cs-CZ" sz="1300" b="1" i="0" u="none" strike="noStrike" cap="none" normalizeH="0" baseline="0" dirty="0" smtClean="0">
                          <a:ln>
                            <a:noFill/>
                          </a:ln>
                          <a:solidFill>
                            <a:schemeClr val="bg1"/>
                          </a:solidFill>
                          <a:effectLst/>
                          <a:latin typeface="Arial" charset="0"/>
                          <a:cs typeface="Arial" charset="0"/>
                        </a:rPr>
                        <a:t>Příjmení</a:t>
                      </a:r>
                      <a:r>
                        <a:rPr kumimoji="0" lang="en-US" sz="1300" b="1" i="0" u="none" strike="noStrike" cap="none" normalizeH="0" baseline="0" dirty="0" smtClean="0">
                          <a:ln>
                            <a:noFill/>
                          </a:ln>
                          <a:solidFill>
                            <a:schemeClr val="bg1"/>
                          </a:solidFill>
                          <a:effectLst/>
                          <a:latin typeface="Arial" charset="0"/>
                          <a:cs typeface="Arial" charset="0"/>
                        </a:rPr>
                        <a:t>`</a:t>
                      </a:r>
                    </a:p>
                  </a:txBody>
                  <a:tcPr marL="0" marR="0" marT="0" marB="0" anchor="ctr" horzOverflow="overflow">
                    <a:lnL cap="flat">
                      <a:noFill/>
                    </a:lnL>
                    <a:lnR>
                      <a:noFill/>
                    </a:lnR>
                    <a:lnT cap="flat">
                      <a:noFill/>
                    </a:lnT>
                    <a:lnB>
                      <a:noFill/>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300" b="1" i="0" u="none" strike="noStrike" cap="none" normalizeH="0" baseline="0" dirty="0" smtClean="0">
                          <a:ln>
                            <a:noFill/>
                          </a:ln>
                          <a:solidFill>
                            <a:schemeClr val="bg1"/>
                          </a:solidFill>
                          <a:effectLst/>
                          <a:latin typeface="Arial" charset="0"/>
                          <a:cs typeface="Arial" charset="0"/>
                        </a:rPr>
                        <a:t>SSN</a:t>
                      </a:r>
                    </a:p>
                  </a:txBody>
                  <a:tcPr marL="0" marR="0" marT="0" marB="0" anchor="ctr" horzOverflow="overflow">
                    <a:lnL>
                      <a:noFill/>
                    </a:lnL>
                    <a:lnR>
                      <a:noFill/>
                    </a:lnR>
                    <a:lnT cap="flat">
                      <a:noFill/>
                    </a:lnT>
                    <a:lnB>
                      <a:noFill/>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cs-CZ" sz="1300" b="1" i="0" u="none" strike="noStrike" cap="none" normalizeH="0" baseline="0" dirty="0" smtClean="0">
                          <a:ln>
                            <a:noFill/>
                          </a:ln>
                          <a:solidFill>
                            <a:schemeClr val="bg1"/>
                          </a:solidFill>
                          <a:effectLst/>
                          <a:latin typeface="Arial" charset="0"/>
                          <a:cs typeface="Arial" charset="0"/>
                        </a:rPr>
                        <a:t>Plat</a:t>
                      </a:r>
                      <a:endParaRPr kumimoji="0" lang="en-US" sz="1300" b="1" i="0" u="none" strike="noStrike" cap="none" normalizeH="0" baseline="0" dirty="0" smtClean="0">
                        <a:ln>
                          <a:noFill/>
                        </a:ln>
                        <a:solidFill>
                          <a:schemeClr val="bg1"/>
                        </a:solidFill>
                        <a:effectLst/>
                        <a:latin typeface="Arial" charset="0"/>
                        <a:cs typeface="Arial" charset="0"/>
                      </a:endParaRPr>
                    </a:p>
                  </a:txBody>
                  <a:tcPr marL="0" marR="0" marT="0" marB="0" anchor="ctr" horzOverflow="overflow">
                    <a:lnL>
                      <a:noFill/>
                    </a:lnL>
                    <a:lnR cap="flat">
                      <a:noFill/>
                    </a:lnR>
                    <a:lnT cap="flat">
                      <a:noFill/>
                    </a:lnT>
                    <a:lnB>
                      <a:noFill/>
                    </a:lnB>
                    <a:lnTlToBr>
                      <a:noFill/>
                    </a:lnTlToBr>
                    <a:lnBlToTr>
                      <a:noFill/>
                    </a:lnBlToTr>
                    <a:solidFill>
                      <a:srgbClr val="FF0000"/>
                    </a:solidFill>
                  </a:tcPr>
                </a:tc>
              </a:tr>
              <a:tr h="38735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300" b="1" i="0" u="none" strike="noStrike" cap="none" normalizeH="0" baseline="0" dirty="0" smtClean="0">
                          <a:ln>
                            <a:noFill/>
                          </a:ln>
                          <a:solidFill>
                            <a:schemeClr val="bg1"/>
                          </a:solidFill>
                          <a:effectLst/>
                          <a:latin typeface="Courier New" pitchFamily="49" charset="0"/>
                          <a:cs typeface="Arial" charset="0"/>
                        </a:rPr>
                        <a:t>AGUILAR</a:t>
                      </a:r>
                    </a:p>
                  </a:txBody>
                  <a:tcPr marL="121888" marR="0" marT="0" marB="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300" b="1" i="0" u="none" strike="noStrike" cap="none" normalizeH="0" baseline="0" dirty="0" smtClean="0">
                          <a:ln>
                            <a:noFill/>
                          </a:ln>
                          <a:solidFill>
                            <a:schemeClr val="bg1"/>
                          </a:solidFill>
                          <a:effectLst/>
                          <a:latin typeface="Courier New" pitchFamily="49" charset="0"/>
                          <a:cs typeface="Arial" charset="0"/>
                        </a:rPr>
                        <a:t>203-33-3234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300" b="1" i="0" u="none" strike="noStrike" cap="none" normalizeH="0" baseline="0" smtClean="0">
                          <a:ln>
                            <a:noFill/>
                          </a:ln>
                          <a:solidFill>
                            <a:schemeClr val="bg1"/>
                          </a:solidFill>
                          <a:effectLst/>
                          <a:latin typeface="Courier New" pitchFamily="49" charset="0"/>
                          <a:cs typeface="Arial" charset="0"/>
                        </a:rPr>
                        <a:t>40,000</a:t>
                      </a:r>
                    </a:p>
                  </a:txBody>
                  <a:tcPr marL="0" marR="0" marT="0" marB="0" anchor="ctr" horzOverflow="overflow">
                    <a:lnL>
                      <a:noFill/>
                    </a:lnL>
                    <a:lnR cap="flat">
                      <a:noFill/>
                    </a:lnR>
                    <a:lnT>
                      <a:noFill/>
                    </a:lnT>
                    <a:lnB>
                      <a:noFill/>
                    </a:lnB>
                    <a:lnTlToBr>
                      <a:noFill/>
                    </a:lnTlToBr>
                    <a:lnBlToTr>
                      <a:noFill/>
                    </a:lnBlToTr>
                    <a:noFill/>
                  </a:tcPr>
                </a:tc>
              </a:tr>
              <a:tr h="40851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300" b="1" i="0" u="none" strike="noStrike" cap="none" normalizeH="0" baseline="0" dirty="0" smtClean="0">
                          <a:ln>
                            <a:noFill/>
                          </a:ln>
                          <a:solidFill>
                            <a:schemeClr val="bg1"/>
                          </a:solidFill>
                          <a:effectLst/>
                          <a:latin typeface="Courier New" pitchFamily="49" charset="0"/>
                          <a:cs typeface="Arial" charset="0"/>
                        </a:rPr>
                        <a:t>BENSON</a:t>
                      </a:r>
                    </a:p>
                  </a:txBody>
                  <a:tcPr marL="121888" marR="0" marT="0" marB="0"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300" b="1" i="0" u="none" strike="noStrike" cap="none" normalizeH="0" baseline="0" dirty="0" smtClean="0">
                          <a:ln>
                            <a:noFill/>
                          </a:ln>
                          <a:solidFill>
                            <a:schemeClr val="bg1"/>
                          </a:solidFill>
                          <a:effectLst/>
                          <a:latin typeface="Courier New" pitchFamily="49" charset="0"/>
                          <a:cs typeface="Arial" charset="0"/>
                        </a:rPr>
                        <a:t>323-22-2943</a:t>
                      </a:r>
                    </a:p>
                  </a:txBody>
                  <a:tcPr marL="0" marR="0" marT="0" marB="0"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sz="1300" b="1" i="0" u="none" strike="noStrike" cap="none" normalizeH="0" baseline="0" dirty="0" smtClean="0">
                          <a:ln>
                            <a:noFill/>
                          </a:ln>
                          <a:solidFill>
                            <a:schemeClr val="bg1"/>
                          </a:solidFill>
                          <a:effectLst/>
                          <a:latin typeface="Courier New" pitchFamily="49" charset="0"/>
                          <a:cs typeface="Arial" charset="0"/>
                        </a:rPr>
                        <a:t>60,000</a:t>
                      </a:r>
                    </a:p>
                  </a:txBody>
                  <a:tcPr marL="0" marR="0" marT="0" marB="0" anchor="ctr" horzOverflow="overflow">
                    <a:lnL>
                      <a:noFill/>
                    </a:lnL>
                    <a:lnR cap="flat">
                      <a:noFill/>
                    </a:lnR>
                    <a:lnT>
                      <a:noFill/>
                    </a:lnT>
                    <a:lnB cap="flat">
                      <a:noFill/>
                    </a:lnB>
                    <a:lnTlToBr>
                      <a:noFill/>
                    </a:lnTlToBr>
                    <a:lnBlToTr>
                      <a:noFill/>
                    </a:lnBlToTr>
                    <a:noFill/>
                  </a:tcPr>
                </a:tc>
              </a:tr>
            </a:tbl>
          </a:graphicData>
        </a:graphic>
      </p:graphicFrame>
      <p:grpSp>
        <p:nvGrpSpPr>
          <p:cNvPr id="31" name="Group 429"/>
          <p:cNvGrpSpPr>
            <a:grpSpLocks/>
          </p:cNvGrpSpPr>
          <p:nvPr/>
        </p:nvGrpSpPr>
        <p:grpSpPr bwMode="auto">
          <a:xfrm>
            <a:off x="5603473" y="2374143"/>
            <a:ext cx="1438959" cy="620184"/>
            <a:chOff x="1480" y="2174"/>
            <a:chExt cx="680" cy="293"/>
          </a:xfrm>
        </p:grpSpPr>
        <p:sp>
          <p:nvSpPr>
            <p:cNvPr id="32" name="AutoShape 428"/>
            <p:cNvSpPr>
              <a:spLocks noChangeArrowheads="1"/>
            </p:cNvSpPr>
            <p:nvPr/>
          </p:nvSpPr>
          <p:spPr bwMode="auto">
            <a:xfrm>
              <a:off x="1480" y="2174"/>
              <a:ext cx="680" cy="293"/>
            </a:xfrm>
            <a:prstGeom prst="rightArrow">
              <a:avLst>
                <a:gd name="adj1" fmla="val 59093"/>
                <a:gd name="adj2" fmla="val 73177"/>
              </a:avLst>
            </a:prstGeom>
            <a:solidFill>
              <a:schemeClr val="accent1"/>
            </a:solidFill>
            <a:ln w="9525" algn="ctr">
              <a:noFill/>
              <a:miter lim="800000"/>
              <a:headEnd/>
              <a:tailEnd/>
            </a:ln>
          </p:spPr>
          <p:txBody>
            <a:bodyPr anchor="ctr">
              <a:spAutoFit/>
            </a:bodyPr>
            <a:lstStyle/>
            <a:p>
              <a:endParaRPr lang="en-US"/>
            </a:p>
          </p:txBody>
        </p:sp>
        <p:sp>
          <p:nvSpPr>
            <p:cNvPr id="33" name="Oval 427"/>
            <p:cNvSpPr>
              <a:spLocks noChangeArrowheads="1"/>
            </p:cNvSpPr>
            <p:nvPr/>
          </p:nvSpPr>
          <p:spPr bwMode="auto">
            <a:xfrm>
              <a:off x="1562" y="2196"/>
              <a:ext cx="430" cy="245"/>
            </a:xfrm>
            <a:prstGeom prst="ellipse">
              <a:avLst/>
            </a:prstGeom>
            <a:solidFill>
              <a:srgbClr val="FFFFFF"/>
            </a:solidFill>
            <a:ln w="9525" algn="ctr">
              <a:solidFill>
                <a:schemeClr val="accent1"/>
              </a:solidFill>
              <a:round/>
              <a:headEnd/>
              <a:tailEnd/>
            </a:ln>
          </p:spPr>
          <p:txBody>
            <a:bodyPr anchor="ctr">
              <a:spAutoFit/>
            </a:bodyPr>
            <a:lstStyle/>
            <a:p>
              <a:endParaRPr lang="en-US"/>
            </a:p>
          </p:txBody>
        </p:sp>
        <p:sp>
          <p:nvSpPr>
            <p:cNvPr id="34" name="Oval 381"/>
            <p:cNvSpPr>
              <a:spLocks noChangeArrowheads="1"/>
            </p:cNvSpPr>
            <p:nvPr/>
          </p:nvSpPr>
          <p:spPr bwMode="auto">
            <a:xfrm>
              <a:off x="1586" y="2196"/>
              <a:ext cx="123" cy="245"/>
            </a:xfrm>
            <a:prstGeom prst="ellipse">
              <a:avLst/>
            </a:prstGeom>
            <a:solidFill>
              <a:srgbClr val="FFFFFF"/>
            </a:solidFill>
            <a:ln w="9525" algn="ctr">
              <a:solidFill>
                <a:srgbClr val="B2B2B2"/>
              </a:solidFill>
              <a:round/>
              <a:headEnd/>
              <a:tailEnd/>
            </a:ln>
          </p:spPr>
          <p:txBody>
            <a:bodyPr wrap="none" anchor="ctr">
              <a:spAutoFit/>
            </a:bodyPr>
            <a:lstStyle/>
            <a:p>
              <a:endParaRPr lang="en-US"/>
            </a:p>
          </p:txBody>
        </p:sp>
        <p:pic>
          <p:nvPicPr>
            <p:cNvPr id="35" name="Picture 374" descr="gears"/>
            <p:cNvPicPr>
              <a:picLocks noChangeAspect="1" noChangeArrowheads="1"/>
            </p:cNvPicPr>
            <p:nvPr/>
          </p:nvPicPr>
          <p:blipFill>
            <a:blip r:embed="rId6" cstate="print"/>
            <a:srcRect/>
            <a:stretch>
              <a:fillRect/>
            </a:stretch>
          </p:blipFill>
          <p:spPr bwMode="auto">
            <a:xfrm>
              <a:off x="1660" y="2185"/>
              <a:ext cx="262" cy="262"/>
            </a:xfrm>
            <a:prstGeom prst="rect">
              <a:avLst/>
            </a:prstGeom>
            <a:noFill/>
            <a:ln w="9525">
              <a:noFill/>
              <a:miter lim="800000"/>
              <a:headEnd/>
              <a:tailEnd/>
            </a:ln>
          </p:spPr>
        </p:pic>
      </p:grpSp>
      <p:sp>
        <p:nvSpPr>
          <p:cNvPr id="36" name="Text Box 440"/>
          <p:cNvSpPr txBox="1">
            <a:spLocks noChangeArrowheads="1"/>
          </p:cNvSpPr>
          <p:nvPr/>
        </p:nvSpPr>
        <p:spPr bwMode="auto">
          <a:xfrm>
            <a:off x="611558" y="1495723"/>
            <a:ext cx="4240695" cy="477031"/>
          </a:xfrm>
          <a:prstGeom prst="rect">
            <a:avLst/>
          </a:prstGeom>
          <a:noFill/>
          <a:ln w="19050" algn="ctr">
            <a:noFill/>
            <a:prstDash val="sysDot"/>
            <a:miter lim="800000"/>
            <a:headEnd/>
            <a:tailEnd/>
          </a:ln>
        </p:spPr>
        <p:txBody>
          <a:bodyPr lIns="121899" tIns="60949" rIns="121899" bIns="60949">
            <a:spAutoFit/>
          </a:bodyPr>
          <a:lstStyle/>
          <a:p>
            <a:r>
              <a:rPr lang="cs-CZ" sz="2300" dirty="0">
                <a:solidFill>
                  <a:schemeClr val="bg1"/>
                </a:solidFill>
              </a:rPr>
              <a:t>Produkční prostředí</a:t>
            </a:r>
            <a:endParaRPr lang="en-US" sz="2300" dirty="0">
              <a:solidFill>
                <a:schemeClr val="bg1"/>
              </a:solidFill>
            </a:endParaRPr>
          </a:p>
        </p:txBody>
      </p:sp>
      <p:sp>
        <p:nvSpPr>
          <p:cNvPr id="37" name="Text Box 441"/>
          <p:cNvSpPr txBox="1">
            <a:spLocks noChangeArrowheads="1"/>
          </p:cNvSpPr>
          <p:nvPr/>
        </p:nvSpPr>
        <p:spPr bwMode="auto">
          <a:xfrm>
            <a:off x="7723822" y="1495723"/>
            <a:ext cx="4020619" cy="477031"/>
          </a:xfrm>
          <a:prstGeom prst="rect">
            <a:avLst/>
          </a:prstGeom>
          <a:noFill/>
          <a:ln w="19050" algn="ctr">
            <a:noFill/>
            <a:prstDash val="sysDot"/>
            <a:miter lim="800000"/>
            <a:headEnd/>
            <a:tailEnd/>
          </a:ln>
        </p:spPr>
        <p:txBody>
          <a:bodyPr lIns="121899" tIns="60949" rIns="121899" bIns="60949">
            <a:spAutoFit/>
          </a:bodyPr>
          <a:lstStyle/>
          <a:p>
            <a:r>
              <a:rPr lang="cs-CZ" sz="2300" dirty="0">
                <a:solidFill>
                  <a:schemeClr val="bg1"/>
                </a:solidFill>
              </a:rPr>
              <a:t>Ne-produkční prostředí</a:t>
            </a:r>
            <a:endParaRPr lang="en-US" sz="2300" dirty="0">
              <a:solidFill>
                <a:schemeClr val="bg1"/>
              </a:solidFill>
            </a:endParaRPr>
          </a:p>
        </p:txBody>
      </p:sp>
      <p:sp>
        <p:nvSpPr>
          <p:cNvPr id="38" name="TextShape 1"/>
          <p:cNvSpPr txBox="1"/>
          <p:nvPr/>
        </p:nvSpPr>
        <p:spPr>
          <a:xfrm>
            <a:off x="609441" y="641280"/>
            <a:ext cx="10969463" cy="564480"/>
          </a:xfrm>
          <a:prstGeom prst="rect">
            <a:avLst/>
          </a:prstGeom>
        </p:spPr>
        <p:txBody>
          <a:bodyPr lIns="0" tIns="0" rIns="0" bIns="0"/>
          <a:lstStyle/>
          <a:p>
            <a:pPr>
              <a:lnSpc>
                <a:spcPct val="100000"/>
              </a:lnSpc>
            </a:pPr>
            <a:r>
              <a:rPr lang="cs-CZ" sz="3700" b="1" dirty="0" err="1">
                <a:solidFill>
                  <a:schemeClr val="bg1"/>
                </a:solidFill>
              </a:rPr>
              <a:t>Oracle</a:t>
            </a:r>
            <a:r>
              <a:rPr lang="cs-CZ" sz="3700" b="1" dirty="0">
                <a:solidFill>
                  <a:schemeClr val="bg1"/>
                </a:solidFill>
              </a:rPr>
              <a:t> Data </a:t>
            </a:r>
            <a:r>
              <a:rPr lang="cs-CZ" sz="3700" b="1" dirty="0" err="1">
                <a:solidFill>
                  <a:schemeClr val="bg1"/>
                </a:solidFill>
              </a:rPr>
              <a:t>Masking</a:t>
            </a:r>
            <a:endParaRPr lang="en-US" sz="3700" b="1" dirty="0">
              <a:solidFill>
                <a:schemeClr val="bg1"/>
              </a:solidFill>
            </a:endParaRPr>
          </a:p>
        </p:txBody>
      </p:sp>
    </p:spTree>
    <p:extLst>
      <p:ext uri="{BB962C8B-B14F-4D97-AF65-F5344CB8AC3E}">
        <p14:creationId xmlns="" xmlns:p14="http://schemas.microsoft.com/office/powerpoint/2010/main" val="323733076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51" name="TextShape 2"/>
          <p:cNvSpPr txBox="1"/>
          <p:nvPr/>
        </p:nvSpPr>
        <p:spPr>
          <a:xfrm>
            <a:off x="609441" y="1225440"/>
            <a:ext cx="10969463" cy="406080"/>
          </a:xfrm>
          <a:prstGeom prst="rect">
            <a:avLst/>
          </a:prstGeom>
        </p:spPr>
        <p:txBody>
          <a:bodyPr lIns="0" tIns="0" rIns="0" bIns="0"/>
          <a:lstStyle/>
          <a:p>
            <a:pPr>
              <a:lnSpc>
                <a:spcPct val="100000"/>
              </a:lnSpc>
            </a:pPr>
            <a:r>
              <a:rPr lang="en-US" sz="2700">
                <a:solidFill>
                  <a:srgbClr val="FF1414"/>
                </a:solidFill>
                <a:latin typeface="Arial"/>
              </a:rPr>
              <a:t> </a:t>
            </a:r>
            <a:endParaRPr/>
          </a:p>
        </p:txBody>
      </p:sp>
      <p:sp>
        <p:nvSpPr>
          <p:cNvPr id="52" name="Title 1"/>
          <p:cNvSpPr txBox="1">
            <a:spLocks/>
          </p:cNvSpPr>
          <p:nvPr/>
        </p:nvSpPr>
        <p:spPr>
          <a:xfrm>
            <a:off x="805483" y="575035"/>
            <a:ext cx="10969924" cy="541860"/>
          </a:xfrm>
          <a:prstGeom prst="rect">
            <a:avLst/>
          </a:prstGeom>
        </p:spPr>
        <p:txBody>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cs-CZ" sz="3600" b="1" dirty="0" smtClean="0">
                <a:solidFill>
                  <a:schemeClr val="bg1"/>
                </a:solidFill>
                <a:latin typeface="Arial" pitchFamily="34" charset="0"/>
                <a:ea typeface="+mj-ea"/>
                <a:cs typeface="Arial" pitchFamily="34" charset="0"/>
              </a:rPr>
              <a:t>Agenda</a:t>
            </a:r>
            <a:endParaRPr kumimoji="0" lang="en-US" sz="36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sp>
        <p:nvSpPr>
          <p:cNvPr id="5" name="Text Box 3"/>
          <p:cNvSpPr txBox="1">
            <a:spLocks noChangeArrowheads="1"/>
          </p:cNvSpPr>
          <p:nvPr/>
        </p:nvSpPr>
        <p:spPr bwMode="auto">
          <a:xfrm>
            <a:off x="1028432" y="1473200"/>
            <a:ext cx="10032504" cy="3863430"/>
          </a:xfrm>
          <a:prstGeom prst="rect">
            <a:avLst/>
          </a:prstGeom>
          <a:noFill/>
          <a:ln w="9525">
            <a:noFill/>
            <a:miter lim="800000"/>
            <a:headEnd/>
            <a:tailEnd/>
          </a:ln>
        </p:spPr>
        <p:txBody>
          <a:bodyPr wrap="square" lIns="122745" tIns="61373" rIns="122745" bIns="61373">
            <a:spAutoFit/>
          </a:bodyPr>
          <a:lstStyle/>
          <a:p>
            <a:pPr algn="l">
              <a:buFont typeface="Arial" pitchFamily="34" charset="0"/>
              <a:buChar char="•"/>
            </a:pPr>
            <a:r>
              <a:rPr lang="cs-CZ" sz="2700" b="1" dirty="0" smtClean="0">
                <a:solidFill>
                  <a:schemeClr val="bg1"/>
                </a:solidFill>
              </a:rPr>
              <a:t> Bezpečnostní situace dnes</a:t>
            </a:r>
          </a:p>
          <a:p>
            <a:pPr algn="l">
              <a:buFont typeface="Arial" pitchFamily="34" charset="0"/>
              <a:buChar char="•"/>
            </a:pPr>
            <a:r>
              <a:rPr lang="cs-CZ" sz="2700" b="1" dirty="0" smtClean="0">
                <a:solidFill>
                  <a:schemeClr val="bg1"/>
                </a:solidFill>
              </a:rPr>
              <a:t>Oracle Security – referenční architektura</a:t>
            </a:r>
            <a:endParaRPr lang="cs-CZ" sz="2700" b="1" dirty="0">
              <a:solidFill>
                <a:schemeClr val="bg1"/>
              </a:solidFill>
            </a:endParaRPr>
          </a:p>
          <a:p>
            <a:pPr lvl="1">
              <a:buFont typeface="Arial" pitchFamily="34" charset="0"/>
              <a:buChar char="•"/>
            </a:pPr>
            <a:r>
              <a:rPr lang="cs-CZ" sz="2700" b="1" dirty="0" smtClean="0">
                <a:solidFill>
                  <a:schemeClr val="bg1"/>
                </a:solidFill>
              </a:rPr>
              <a:t>Koncepční pohled</a:t>
            </a:r>
          </a:p>
          <a:p>
            <a:pPr lvl="1">
              <a:buFont typeface="Arial" pitchFamily="34" charset="0"/>
              <a:buChar char="•"/>
            </a:pPr>
            <a:r>
              <a:rPr lang="cs-CZ" sz="2700" b="1" dirty="0" smtClean="0">
                <a:solidFill>
                  <a:schemeClr val="bg1"/>
                </a:solidFill>
              </a:rPr>
              <a:t>Logický pohled</a:t>
            </a:r>
          </a:p>
          <a:p>
            <a:pPr lvl="1">
              <a:buFont typeface="Arial" pitchFamily="34" charset="0"/>
              <a:buChar char="•"/>
            </a:pPr>
            <a:r>
              <a:rPr lang="cs-CZ" sz="2700" b="1" dirty="0" smtClean="0">
                <a:solidFill>
                  <a:schemeClr val="bg1"/>
                </a:solidFill>
              </a:rPr>
              <a:t>Architektonické principy</a:t>
            </a:r>
          </a:p>
          <a:p>
            <a:pPr>
              <a:buFont typeface="Arial" pitchFamily="34" charset="0"/>
              <a:buChar char="•"/>
            </a:pPr>
            <a:r>
              <a:rPr lang="cs-CZ" sz="2700" b="1" dirty="0" smtClean="0">
                <a:solidFill>
                  <a:schemeClr val="bg1"/>
                </a:solidFill>
              </a:rPr>
              <a:t>Databázová bezpečnost</a:t>
            </a:r>
          </a:p>
          <a:p>
            <a:pPr lvl="1">
              <a:buFont typeface="Arial" pitchFamily="34" charset="0"/>
              <a:buChar char="•"/>
            </a:pPr>
            <a:r>
              <a:rPr lang="cs-CZ" sz="2700" b="1" dirty="0" smtClean="0">
                <a:solidFill>
                  <a:schemeClr val="bg1"/>
                </a:solidFill>
              </a:rPr>
              <a:t>Preventivní, detektivní a administrativní činnosti</a:t>
            </a:r>
          </a:p>
          <a:p>
            <a:pPr>
              <a:buFont typeface="Arial" pitchFamily="34" charset="0"/>
              <a:buChar char="•"/>
            </a:pPr>
            <a:r>
              <a:rPr lang="cs-CZ" sz="2700" b="1" dirty="0" smtClean="0">
                <a:solidFill>
                  <a:schemeClr val="bg1"/>
                </a:solidFill>
              </a:rPr>
              <a:t>Oddělení privilegovaných uživatelů</a:t>
            </a:r>
          </a:p>
          <a:p>
            <a:pPr>
              <a:buFont typeface="Arial" pitchFamily="34" charset="0"/>
              <a:buChar char="•"/>
            </a:pPr>
            <a:r>
              <a:rPr lang="cs-CZ" sz="2700" b="1" dirty="0" smtClean="0">
                <a:solidFill>
                  <a:schemeClr val="bg1"/>
                </a:solidFill>
              </a:rPr>
              <a:t>Šifrování dat</a:t>
            </a:r>
            <a:endParaRPr lang="en-US" sz="2700" b="1" dirty="0">
              <a:solidFill>
                <a:schemeClr val="bg1"/>
              </a:solidFill>
            </a:endParaRPr>
          </a:p>
        </p:txBody>
      </p:sp>
    </p:spTree>
    <p:extLst>
      <p:ext uri="{BB962C8B-B14F-4D97-AF65-F5344CB8AC3E}">
        <p14:creationId xmlns="" xmlns:p14="http://schemas.microsoft.com/office/powerpoint/2010/main" val="325885243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gradFill>
          <a:gsLst>
            <a:gs pos="0">
              <a:schemeClr val="bg2"/>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34822" name="AutoShape 3"/>
          <p:cNvSpPr>
            <a:spLocks noChangeArrowheads="1"/>
          </p:cNvSpPr>
          <p:nvPr/>
        </p:nvSpPr>
        <p:spPr bwMode="auto">
          <a:xfrm>
            <a:off x="5165438" y="4130675"/>
            <a:ext cx="1218883" cy="533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FFFF"/>
              </a:gs>
              <a:gs pos="100000">
                <a:srgbClr val="FD0000"/>
              </a:gs>
            </a:gsLst>
            <a:lin ang="0" scaled="1"/>
          </a:gradFill>
          <a:ln w="9525">
            <a:noFill/>
            <a:round/>
            <a:headEnd/>
            <a:tailEnd/>
          </a:ln>
        </p:spPr>
        <p:txBody>
          <a:bodyPr wrap="none" lIns="121899" tIns="60949" rIns="121899" bIns="60949" anchor="ctr"/>
          <a:lstStyle/>
          <a:p>
            <a:endParaRPr lang="en-US">
              <a:solidFill>
                <a:schemeClr val="bg1"/>
              </a:solidFill>
            </a:endParaRPr>
          </a:p>
        </p:txBody>
      </p:sp>
      <p:sp>
        <p:nvSpPr>
          <p:cNvPr id="34825" name="Line 8"/>
          <p:cNvSpPr>
            <a:spLocks noChangeShapeType="1"/>
          </p:cNvSpPr>
          <p:nvPr/>
        </p:nvSpPr>
        <p:spPr bwMode="auto">
          <a:xfrm>
            <a:off x="1015735" y="4049714"/>
            <a:ext cx="2117" cy="1968500"/>
          </a:xfrm>
          <a:prstGeom prst="line">
            <a:avLst/>
          </a:prstGeom>
          <a:noFill/>
          <a:ln w="9525">
            <a:noFill/>
            <a:round/>
            <a:headEnd/>
            <a:tailEnd/>
          </a:ln>
        </p:spPr>
        <p:txBody>
          <a:bodyPr lIns="121899" tIns="60949" rIns="121899" bIns="60949"/>
          <a:lstStyle/>
          <a:p>
            <a:endParaRPr lang="en-US">
              <a:solidFill>
                <a:schemeClr val="bg1"/>
              </a:solidFill>
            </a:endParaRPr>
          </a:p>
        </p:txBody>
      </p:sp>
      <p:sp>
        <p:nvSpPr>
          <p:cNvPr id="34826" name="Rectangle 14"/>
          <p:cNvSpPr>
            <a:spLocks noChangeArrowheads="1"/>
          </p:cNvSpPr>
          <p:nvPr/>
        </p:nvSpPr>
        <p:spPr bwMode="auto">
          <a:xfrm>
            <a:off x="6382370" y="5445224"/>
            <a:ext cx="5804504" cy="533400"/>
          </a:xfrm>
          <a:prstGeom prst="rect">
            <a:avLst/>
          </a:prstGeom>
          <a:noFill/>
          <a:ln w="9525">
            <a:noFill/>
            <a:round/>
            <a:headEnd/>
            <a:tailEnd/>
          </a:ln>
        </p:spPr>
        <p:txBody>
          <a:bodyPr lIns="122858" tIns="61429" rIns="122858" bIns="61429"/>
          <a:lstStyle/>
          <a:p>
            <a:pPr defTabSz="609493">
              <a:spcBef>
                <a:spcPts val="667"/>
              </a:spcBef>
              <a:buClr>
                <a:srgbClr val="000000"/>
              </a:buClr>
              <a:buSzPct val="100000"/>
              <a:tabLst>
                <a:tab pos="0" algn="l"/>
                <a:tab pos="1218987" algn="l"/>
                <a:tab pos="2437973" algn="l"/>
                <a:tab pos="3656960" algn="l"/>
                <a:tab pos="4875947" algn="l"/>
                <a:tab pos="6094933" algn="l"/>
                <a:tab pos="7313920" algn="l"/>
                <a:tab pos="8532906" algn="l"/>
                <a:tab pos="9751893" algn="l"/>
                <a:tab pos="10970880" algn="l"/>
                <a:tab pos="12189866" algn="l"/>
                <a:tab pos="13408853" algn="l"/>
              </a:tabLst>
            </a:pPr>
            <a:r>
              <a:rPr lang="cs-CZ" sz="2100" dirty="0">
                <a:solidFill>
                  <a:schemeClr val="bg1"/>
                </a:solidFill>
                <a:ea typeface="ＭＳ Ｐゴシック" pitchFamily="34" charset="-128"/>
                <a:cs typeface="Times New Roman" pitchFamily="18" charset="0"/>
              </a:rPr>
              <a:t>Lepší produktivita v </a:t>
            </a:r>
            <a:r>
              <a:rPr lang="cs-CZ" sz="2100" dirty="0" err="1">
                <a:solidFill>
                  <a:schemeClr val="bg1"/>
                </a:solidFill>
                <a:ea typeface="ＭＳ Ｐゴシック" pitchFamily="34" charset="-128"/>
                <a:cs typeface="Times New Roman" pitchFamily="18" charset="0"/>
              </a:rPr>
              <a:t>Oracle</a:t>
            </a:r>
            <a:r>
              <a:rPr lang="cs-CZ" sz="2100" dirty="0">
                <a:solidFill>
                  <a:schemeClr val="bg1"/>
                </a:solidFill>
                <a:ea typeface="ＭＳ Ｐゴシック" pitchFamily="34" charset="-128"/>
                <a:cs typeface="Times New Roman" pitchFamily="18" charset="0"/>
              </a:rPr>
              <a:t> prostředích při integraci s klonováním</a:t>
            </a:r>
            <a:r>
              <a:rPr lang="en-GB" sz="2100" dirty="0">
                <a:solidFill>
                  <a:schemeClr val="bg1"/>
                </a:solidFill>
                <a:ea typeface="ＭＳ Ｐゴシック" pitchFamily="34" charset="-128"/>
                <a:cs typeface="Times New Roman" pitchFamily="18" charset="0"/>
              </a:rPr>
              <a:t>, flashback</a:t>
            </a:r>
            <a:r>
              <a:rPr lang="cs-CZ" sz="2100" dirty="0">
                <a:solidFill>
                  <a:schemeClr val="bg1"/>
                </a:solidFill>
                <a:ea typeface="ＭＳ Ｐゴシック" pitchFamily="34" charset="-128"/>
                <a:cs typeface="Times New Roman" pitchFamily="18" charset="0"/>
              </a:rPr>
              <a:t>, apod.</a:t>
            </a:r>
            <a:endParaRPr lang="en-GB" sz="2100" dirty="0">
              <a:solidFill>
                <a:schemeClr val="bg1"/>
              </a:solidFill>
              <a:ea typeface="ＭＳ Ｐゴシック" pitchFamily="34" charset="-128"/>
              <a:cs typeface="Times New Roman" pitchFamily="18" charset="0"/>
            </a:endParaRPr>
          </a:p>
        </p:txBody>
      </p:sp>
      <p:sp>
        <p:nvSpPr>
          <p:cNvPr id="34827" name="Rectangle 15"/>
          <p:cNvSpPr>
            <a:spLocks noChangeArrowheads="1"/>
          </p:cNvSpPr>
          <p:nvPr/>
        </p:nvSpPr>
        <p:spPr bwMode="auto">
          <a:xfrm>
            <a:off x="133316" y="5511800"/>
            <a:ext cx="4907271" cy="457200"/>
          </a:xfrm>
          <a:prstGeom prst="rect">
            <a:avLst/>
          </a:prstGeom>
          <a:noFill/>
          <a:ln w="9525">
            <a:noFill/>
            <a:round/>
            <a:headEnd/>
            <a:tailEnd/>
          </a:ln>
        </p:spPr>
        <p:txBody>
          <a:bodyPr lIns="122858" tIns="61429" rIns="122858" bIns="61429"/>
          <a:lstStyle/>
          <a:p>
            <a:pPr defTabSz="609493">
              <a:spcBef>
                <a:spcPts val="667"/>
              </a:spcBef>
              <a:buClr>
                <a:srgbClr val="000000"/>
              </a:buClr>
              <a:buSzPct val="100000"/>
              <a:tabLst>
                <a:tab pos="0" algn="l"/>
                <a:tab pos="1218987" algn="l"/>
                <a:tab pos="2437973" algn="l"/>
                <a:tab pos="3656960" algn="l"/>
                <a:tab pos="4875947" algn="l"/>
                <a:tab pos="6094933" algn="l"/>
                <a:tab pos="7313920" algn="l"/>
                <a:tab pos="8532906" algn="l"/>
                <a:tab pos="9751893" algn="l"/>
                <a:tab pos="10970880" algn="l"/>
                <a:tab pos="12189866" algn="l"/>
                <a:tab pos="13408853" algn="l"/>
              </a:tabLst>
            </a:pPr>
            <a:r>
              <a:rPr lang="cs-CZ" sz="2100" dirty="0">
                <a:solidFill>
                  <a:schemeClr val="bg1"/>
                </a:solidFill>
                <a:ea typeface="ＭＳ Ｐゴシック" pitchFamily="34" charset="-128"/>
                <a:cs typeface="Times New Roman" pitchFamily="18" charset="0"/>
              </a:rPr>
              <a:t>Optimalizováno pro </a:t>
            </a:r>
            <a:r>
              <a:rPr lang="en-GB" sz="2100" dirty="0">
                <a:solidFill>
                  <a:schemeClr val="bg1"/>
                </a:solidFill>
                <a:ea typeface="ＭＳ Ｐゴシック" pitchFamily="34" charset="-128"/>
                <a:cs typeface="Times New Roman" pitchFamily="18" charset="0"/>
              </a:rPr>
              <a:t>Oracle</a:t>
            </a:r>
          </a:p>
        </p:txBody>
      </p:sp>
      <p:sp>
        <p:nvSpPr>
          <p:cNvPr id="34828" name="Rectangle 20"/>
          <p:cNvSpPr>
            <a:spLocks noChangeArrowheads="1"/>
          </p:cNvSpPr>
          <p:nvPr/>
        </p:nvSpPr>
        <p:spPr bwMode="auto">
          <a:xfrm>
            <a:off x="6397018" y="4130675"/>
            <a:ext cx="5595009" cy="533400"/>
          </a:xfrm>
          <a:prstGeom prst="rect">
            <a:avLst/>
          </a:prstGeom>
          <a:noFill/>
          <a:ln w="9525">
            <a:noFill/>
            <a:round/>
            <a:headEnd/>
            <a:tailEnd/>
          </a:ln>
        </p:spPr>
        <p:txBody>
          <a:bodyPr lIns="122858" tIns="61429" rIns="122858" bIns="61429"/>
          <a:lstStyle/>
          <a:p>
            <a:pPr defTabSz="609493">
              <a:spcBef>
                <a:spcPts val="667"/>
              </a:spcBef>
              <a:buClr>
                <a:srgbClr val="000000"/>
              </a:buClr>
              <a:buSzPct val="100000"/>
              <a:tabLst>
                <a:tab pos="0" algn="l"/>
                <a:tab pos="1218987" algn="l"/>
                <a:tab pos="2437973" algn="l"/>
                <a:tab pos="3656960" algn="l"/>
                <a:tab pos="4875947" algn="l"/>
                <a:tab pos="6094933" algn="l"/>
                <a:tab pos="7313920" algn="l"/>
                <a:tab pos="8532906" algn="l"/>
                <a:tab pos="9751893" algn="l"/>
                <a:tab pos="10970880" algn="l"/>
                <a:tab pos="12189866" algn="l"/>
                <a:tab pos="13408853" algn="l"/>
              </a:tabLst>
            </a:pPr>
            <a:r>
              <a:rPr lang="cs-CZ" sz="2100" dirty="0">
                <a:solidFill>
                  <a:schemeClr val="bg1"/>
                </a:solidFill>
                <a:ea typeface="ＭＳ Ｐゴシック" pitchFamily="34" charset="-128"/>
                <a:cs typeface="Times New Roman" pitchFamily="18" charset="0"/>
              </a:rPr>
              <a:t>Rychlé vytváření testovacích prostředí</a:t>
            </a:r>
            <a:endParaRPr lang="en-GB" sz="2100" dirty="0">
              <a:solidFill>
                <a:schemeClr val="bg1"/>
              </a:solidFill>
              <a:ea typeface="ＭＳ Ｐゴシック" pitchFamily="34" charset="-128"/>
              <a:cs typeface="Times New Roman" pitchFamily="18" charset="0"/>
            </a:endParaRPr>
          </a:p>
        </p:txBody>
      </p:sp>
      <p:sp>
        <p:nvSpPr>
          <p:cNvPr id="34829" name="Rectangle 21"/>
          <p:cNvSpPr>
            <a:spLocks noChangeArrowheads="1"/>
          </p:cNvSpPr>
          <p:nvPr/>
        </p:nvSpPr>
        <p:spPr bwMode="auto">
          <a:xfrm>
            <a:off x="93110" y="4168775"/>
            <a:ext cx="5319914" cy="457200"/>
          </a:xfrm>
          <a:prstGeom prst="rect">
            <a:avLst/>
          </a:prstGeom>
          <a:noFill/>
          <a:ln w="9525">
            <a:noFill/>
            <a:round/>
            <a:headEnd/>
            <a:tailEnd/>
          </a:ln>
        </p:spPr>
        <p:txBody>
          <a:bodyPr lIns="122858" tIns="61429" rIns="122858" bIns="61429"/>
          <a:lstStyle/>
          <a:p>
            <a:pPr defTabSz="609493">
              <a:spcBef>
                <a:spcPts val="667"/>
              </a:spcBef>
              <a:buClr>
                <a:srgbClr val="000000"/>
              </a:buClr>
              <a:buSzPct val="100000"/>
              <a:tabLst>
                <a:tab pos="0" algn="l"/>
                <a:tab pos="1218987" algn="l"/>
                <a:tab pos="2437973" algn="l"/>
                <a:tab pos="3656960" algn="l"/>
                <a:tab pos="4875947" algn="l"/>
                <a:tab pos="6094933" algn="l"/>
                <a:tab pos="7313920" algn="l"/>
                <a:tab pos="8532906" algn="l"/>
                <a:tab pos="9751893" algn="l"/>
                <a:tab pos="10970880" algn="l"/>
                <a:tab pos="12189866" algn="l"/>
                <a:tab pos="13408853" algn="l"/>
              </a:tabLst>
            </a:pPr>
            <a:r>
              <a:rPr lang="cs-CZ" sz="2100" dirty="0">
                <a:solidFill>
                  <a:schemeClr val="bg1"/>
                </a:solidFill>
                <a:ea typeface="ＭＳ Ｐゴシック" pitchFamily="34" charset="-128"/>
                <a:cs typeface="Times New Roman" pitchFamily="18" charset="0"/>
              </a:rPr>
              <a:t>Vysoký výkon</a:t>
            </a:r>
            <a:endParaRPr lang="en-GB" sz="2100" dirty="0">
              <a:solidFill>
                <a:schemeClr val="bg1"/>
              </a:solidFill>
              <a:ea typeface="ＭＳ Ｐゴシック" pitchFamily="34" charset="-128"/>
              <a:cs typeface="Times New Roman" pitchFamily="18" charset="0"/>
            </a:endParaRPr>
          </a:p>
        </p:txBody>
      </p:sp>
      <p:sp>
        <p:nvSpPr>
          <p:cNvPr id="34830" name="Rectangle 22"/>
          <p:cNvSpPr>
            <a:spLocks noChangeArrowheads="1"/>
          </p:cNvSpPr>
          <p:nvPr/>
        </p:nvSpPr>
        <p:spPr bwMode="auto">
          <a:xfrm>
            <a:off x="6397018" y="4797425"/>
            <a:ext cx="5493436" cy="533400"/>
          </a:xfrm>
          <a:prstGeom prst="rect">
            <a:avLst/>
          </a:prstGeom>
          <a:noFill/>
          <a:ln w="9525">
            <a:noFill/>
            <a:round/>
            <a:headEnd/>
            <a:tailEnd/>
          </a:ln>
        </p:spPr>
        <p:txBody>
          <a:bodyPr lIns="122858" tIns="61429" rIns="122858" bIns="61429"/>
          <a:lstStyle/>
          <a:p>
            <a:pPr defTabSz="609493">
              <a:spcBef>
                <a:spcPts val="667"/>
              </a:spcBef>
              <a:buClr>
                <a:srgbClr val="000000"/>
              </a:buClr>
              <a:buSzPct val="100000"/>
              <a:tabLst>
                <a:tab pos="0" algn="l"/>
                <a:tab pos="1218987" algn="l"/>
                <a:tab pos="2437973" algn="l"/>
                <a:tab pos="3656960" algn="l"/>
                <a:tab pos="4875947" algn="l"/>
                <a:tab pos="6094933" algn="l"/>
                <a:tab pos="7313920" algn="l"/>
                <a:tab pos="8532906" algn="l"/>
                <a:tab pos="9751893" algn="l"/>
                <a:tab pos="10970880" algn="l"/>
                <a:tab pos="12189866" algn="l"/>
                <a:tab pos="13408853" algn="l"/>
              </a:tabLst>
            </a:pPr>
            <a:r>
              <a:rPr lang="cs-CZ" sz="2100" dirty="0">
                <a:solidFill>
                  <a:schemeClr val="bg1"/>
                </a:solidFill>
                <a:ea typeface="ＭＳ Ｐゴシック" pitchFamily="34" charset="-128"/>
                <a:cs typeface="Times New Roman" pitchFamily="18" charset="0"/>
              </a:rPr>
              <a:t>Zvýšení bezpečnosti rozdělením mezi role</a:t>
            </a:r>
            <a:endParaRPr lang="en-GB" sz="2100" dirty="0">
              <a:solidFill>
                <a:schemeClr val="bg1"/>
              </a:solidFill>
              <a:ea typeface="ＭＳ Ｐゴシック" pitchFamily="34" charset="-128"/>
              <a:cs typeface="Times New Roman" pitchFamily="18" charset="0"/>
            </a:endParaRPr>
          </a:p>
        </p:txBody>
      </p:sp>
      <p:sp>
        <p:nvSpPr>
          <p:cNvPr id="34831" name="AutoShape 24"/>
          <p:cNvSpPr>
            <a:spLocks noChangeArrowheads="1"/>
          </p:cNvSpPr>
          <p:nvPr/>
        </p:nvSpPr>
        <p:spPr bwMode="auto">
          <a:xfrm>
            <a:off x="5165438" y="5473700"/>
            <a:ext cx="1218883" cy="533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FFFF"/>
              </a:gs>
              <a:gs pos="100000">
                <a:srgbClr val="FD0000"/>
              </a:gs>
            </a:gsLst>
            <a:lin ang="0" scaled="1"/>
          </a:gradFill>
          <a:ln w="9525">
            <a:noFill/>
            <a:round/>
            <a:headEnd/>
            <a:tailEnd/>
          </a:ln>
        </p:spPr>
        <p:txBody>
          <a:bodyPr wrap="none" lIns="121899" tIns="60949" rIns="121899" bIns="60949" anchor="ctr"/>
          <a:lstStyle/>
          <a:p>
            <a:endParaRPr lang="en-US">
              <a:solidFill>
                <a:schemeClr val="bg1"/>
              </a:solidFill>
            </a:endParaRPr>
          </a:p>
        </p:txBody>
      </p:sp>
      <p:sp>
        <p:nvSpPr>
          <p:cNvPr id="34832" name="AutoShape 25"/>
          <p:cNvSpPr>
            <a:spLocks noChangeArrowheads="1"/>
          </p:cNvSpPr>
          <p:nvPr/>
        </p:nvSpPr>
        <p:spPr bwMode="auto">
          <a:xfrm>
            <a:off x="5165438" y="4797425"/>
            <a:ext cx="1218883" cy="533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FFFF"/>
              </a:gs>
              <a:gs pos="100000">
                <a:srgbClr val="FD0000"/>
              </a:gs>
            </a:gsLst>
            <a:lin ang="0" scaled="1"/>
          </a:gradFill>
          <a:ln w="9525">
            <a:noFill/>
            <a:round/>
            <a:headEnd/>
            <a:tailEnd/>
          </a:ln>
        </p:spPr>
        <p:txBody>
          <a:bodyPr wrap="none" lIns="121899" tIns="60949" rIns="121899" bIns="60949" anchor="ctr"/>
          <a:lstStyle/>
          <a:p>
            <a:endParaRPr lang="en-US">
              <a:solidFill>
                <a:schemeClr val="bg1"/>
              </a:solidFill>
            </a:endParaRPr>
          </a:p>
        </p:txBody>
      </p:sp>
      <p:sp>
        <p:nvSpPr>
          <p:cNvPr id="34833" name="Rectangle 23"/>
          <p:cNvSpPr>
            <a:spLocks noChangeArrowheads="1"/>
          </p:cNvSpPr>
          <p:nvPr/>
        </p:nvSpPr>
        <p:spPr bwMode="auto">
          <a:xfrm>
            <a:off x="124851" y="4835525"/>
            <a:ext cx="4568693" cy="457200"/>
          </a:xfrm>
          <a:prstGeom prst="rect">
            <a:avLst/>
          </a:prstGeom>
          <a:noFill/>
          <a:ln w="9525">
            <a:noFill/>
            <a:round/>
            <a:headEnd/>
            <a:tailEnd/>
          </a:ln>
        </p:spPr>
        <p:txBody>
          <a:bodyPr lIns="122858" tIns="61429" rIns="122858" bIns="61429"/>
          <a:lstStyle/>
          <a:p>
            <a:pPr defTabSz="609493">
              <a:spcBef>
                <a:spcPts val="667"/>
              </a:spcBef>
              <a:buClr>
                <a:srgbClr val="000000"/>
              </a:buClr>
              <a:buSzPct val="100000"/>
              <a:tabLst>
                <a:tab pos="0" algn="l"/>
                <a:tab pos="1218987" algn="l"/>
                <a:tab pos="2437973" algn="l"/>
                <a:tab pos="3656960" algn="l"/>
                <a:tab pos="4875947" algn="l"/>
                <a:tab pos="6094933" algn="l"/>
                <a:tab pos="7313920" algn="l"/>
                <a:tab pos="8532906" algn="l"/>
                <a:tab pos="9751893" algn="l"/>
                <a:tab pos="10970880" algn="l"/>
                <a:tab pos="12189866" algn="l"/>
                <a:tab pos="13408853" algn="l"/>
              </a:tabLst>
            </a:pPr>
            <a:r>
              <a:rPr lang="cs-CZ" sz="2100" dirty="0">
                <a:solidFill>
                  <a:schemeClr val="bg1"/>
                </a:solidFill>
                <a:ea typeface="ＭＳ Ｐゴシック" pitchFamily="34" charset="-128"/>
                <a:cs typeface="Times New Roman" pitchFamily="18" charset="0"/>
              </a:rPr>
              <a:t>Založeno na w</a:t>
            </a:r>
            <a:r>
              <a:rPr lang="en-GB" sz="2100" dirty="0" err="1">
                <a:solidFill>
                  <a:schemeClr val="bg1"/>
                </a:solidFill>
                <a:ea typeface="ＭＳ Ｐゴシック" pitchFamily="34" charset="-128"/>
                <a:cs typeface="Times New Roman" pitchFamily="18" charset="0"/>
              </a:rPr>
              <a:t>orkflow</a:t>
            </a:r>
            <a:endParaRPr lang="en-GB" sz="2100" dirty="0">
              <a:solidFill>
                <a:schemeClr val="bg1"/>
              </a:solidFill>
              <a:ea typeface="ＭＳ Ｐゴシック" pitchFamily="34" charset="-128"/>
              <a:cs typeface="Times New Roman" pitchFamily="18" charset="0"/>
            </a:endParaRPr>
          </a:p>
        </p:txBody>
      </p:sp>
      <p:sp>
        <p:nvSpPr>
          <p:cNvPr id="34834" name="Rectangle 19"/>
          <p:cNvSpPr>
            <a:spLocks noChangeArrowheads="1"/>
          </p:cNvSpPr>
          <p:nvPr/>
        </p:nvSpPr>
        <p:spPr bwMode="auto">
          <a:xfrm>
            <a:off x="1201956" y="1219167"/>
            <a:ext cx="8163973" cy="977935"/>
          </a:xfrm>
          <a:prstGeom prst="rect">
            <a:avLst/>
          </a:prstGeom>
          <a:noFill/>
          <a:ln w="9525">
            <a:solidFill>
              <a:schemeClr val="bg1"/>
            </a:solidFill>
            <a:miter lim="800000"/>
            <a:headEnd/>
            <a:tailEnd/>
          </a:ln>
        </p:spPr>
        <p:txBody>
          <a:bodyPr wrap="none" lIns="122745" tIns="61373" rIns="122745" bIns="61373" anchor="ctr"/>
          <a:lstStyle/>
          <a:p>
            <a:pPr>
              <a:buClr>
                <a:srgbClr val="FD0000"/>
              </a:buClr>
            </a:pPr>
            <a:endParaRPr lang="en-US" sz="1900" b="1">
              <a:solidFill>
                <a:schemeClr val="bg1"/>
              </a:solidFill>
            </a:endParaRPr>
          </a:p>
        </p:txBody>
      </p:sp>
      <p:sp>
        <p:nvSpPr>
          <p:cNvPr id="34835" name="Text Box 20"/>
          <p:cNvSpPr txBox="1">
            <a:spLocks noChangeArrowheads="1"/>
          </p:cNvSpPr>
          <p:nvPr/>
        </p:nvSpPr>
        <p:spPr bwMode="auto">
          <a:xfrm rot="-5400000">
            <a:off x="277114" y="1266443"/>
            <a:ext cx="979956" cy="878187"/>
          </a:xfrm>
          <a:prstGeom prst="rect">
            <a:avLst/>
          </a:prstGeom>
          <a:noFill/>
          <a:ln w="9525">
            <a:solidFill>
              <a:schemeClr val="bg1"/>
            </a:solidFill>
            <a:miter lim="800000"/>
            <a:headEnd/>
            <a:tailEnd/>
          </a:ln>
        </p:spPr>
        <p:txBody>
          <a:bodyPr lIns="122745" tIns="61373" rIns="122745" bIns="61373"/>
          <a:lstStyle/>
          <a:p>
            <a:pPr>
              <a:buClr>
                <a:srgbClr val="FD0000"/>
              </a:buClr>
            </a:pPr>
            <a:r>
              <a:rPr lang="cs-CZ" sz="1900" b="1" dirty="0" err="1">
                <a:solidFill>
                  <a:schemeClr val="bg1"/>
                </a:solidFill>
              </a:rPr>
              <a:t>App</a:t>
            </a:r>
            <a:r>
              <a:rPr lang="cs-CZ" sz="1900" b="1" dirty="0">
                <a:solidFill>
                  <a:schemeClr val="bg1"/>
                </a:solidFill>
              </a:rPr>
              <a:t> </a:t>
            </a:r>
            <a:r>
              <a:rPr lang="cs-CZ" sz="1900" b="1" dirty="0" err="1">
                <a:solidFill>
                  <a:schemeClr val="bg1"/>
                </a:solidFill>
              </a:rPr>
              <a:t>ing</a:t>
            </a:r>
            <a:endParaRPr lang="en-US" sz="1900" b="1" dirty="0">
              <a:solidFill>
                <a:schemeClr val="bg1"/>
              </a:solidFill>
            </a:endParaRPr>
          </a:p>
        </p:txBody>
      </p:sp>
      <p:sp>
        <p:nvSpPr>
          <p:cNvPr id="34836" name="Text Box 21"/>
          <p:cNvSpPr txBox="1">
            <a:spLocks noChangeArrowheads="1"/>
          </p:cNvSpPr>
          <p:nvPr/>
        </p:nvSpPr>
        <p:spPr bwMode="auto">
          <a:xfrm rot="-5400000">
            <a:off x="94796" y="2425541"/>
            <a:ext cx="1336128" cy="869723"/>
          </a:xfrm>
          <a:prstGeom prst="rect">
            <a:avLst/>
          </a:prstGeom>
          <a:noFill/>
          <a:ln w="9525">
            <a:solidFill>
              <a:schemeClr val="bg1"/>
            </a:solidFill>
            <a:miter lim="800000"/>
            <a:headEnd/>
            <a:tailEnd/>
          </a:ln>
        </p:spPr>
        <p:txBody>
          <a:bodyPr wrap="none" lIns="122745" tIns="61373" rIns="122745" bIns="61373"/>
          <a:lstStyle/>
          <a:p>
            <a:pPr>
              <a:buClr>
                <a:srgbClr val="FD0000"/>
              </a:buClr>
            </a:pPr>
            <a:r>
              <a:rPr lang="en-US" sz="1900" b="1">
                <a:solidFill>
                  <a:schemeClr val="bg1"/>
                </a:solidFill>
              </a:rPr>
              <a:t>DBA</a:t>
            </a:r>
          </a:p>
        </p:txBody>
      </p:sp>
      <p:sp>
        <p:nvSpPr>
          <p:cNvPr id="34837" name="Rectangle 22"/>
          <p:cNvSpPr>
            <a:spLocks noChangeArrowheads="1"/>
          </p:cNvSpPr>
          <p:nvPr/>
        </p:nvSpPr>
        <p:spPr bwMode="auto">
          <a:xfrm>
            <a:off x="1201956" y="2195513"/>
            <a:ext cx="8163973" cy="1336128"/>
          </a:xfrm>
          <a:prstGeom prst="rect">
            <a:avLst/>
          </a:prstGeom>
          <a:noFill/>
          <a:ln w="9525">
            <a:solidFill>
              <a:schemeClr val="bg1"/>
            </a:solidFill>
            <a:miter lim="800000"/>
            <a:headEnd/>
            <a:tailEnd/>
          </a:ln>
        </p:spPr>
        <p:txBody>
          <a:bodyPr wrap="none" lIns="122745" tIns="61373" rIns="122745" bIns="61373" anchor="ctr"/>
          <a:lstStyle/>
          <a:p>
            <a:pPr>
              <a:buClr>
                <a:srgbClr val="FD0000"/>
              </a:buClr>
            </a:pPr>
            <a:endParaRPr lang="en-US" sz="1900" b="1">
              <a:solidFill>
                <a:schemeClr val="bg1"/>
              </a:solidFill>
            </a:endParaRPr>
          </a:p>
        </p:txBody>
      </p:sp>
      <p:sp>
        <p:nvSpPr>
          <p:cNvPr id="34838" name="Rectangle 23"/>
          <p:cNvSpPr>
            <a:spLocks noChangeArrowheads="1"/>
          </p:cNvSpPr>
          <p:nvPr/>
        </p:nvSpPr>
        <p:spPr bwMode="auto">
          <a:xfrm>
            <a:off x="3806895" y="1499971"/>
            <a:ext cx="2501248" cy="616387"/>
          </a:xfrm>
          <a:prstGeom prst="rect">
            <a:avLst/>
          </a:prstGeom>
          <a:noFill/>
          <a:ln w="9525">
            <a:solidFill>
              <a:schemeClr val="bg1"/>
            </a:solidFill>
            <a:miter lim="800000"/>
            <a:headEnd/>
            <a:tailEnd/>
          </a:ln>
        </p:spPr>
        <p:txBody>
          <a:bodyPr lIns="122745" tIns="61373" rIns="122745" bIns="61373" anchor="ctr">
            <a:spAutoFit/>
          </a:bodyPr>
          <a:lstStyle/>
          <a:p>
            <a:pPr>
              <a:buClr>
                <a:srgbClr val="FD0000"/>
              </a:buClr>
            </a:pPr>
            <a:r>
              <a:rPr lang="cs-CZ" sz="1600" b="1" dirty="0">
                <a:solidFill>
                  <a:schemeClr val="bg1"/>
                </a:solidFill>
              </a:rPr>
              <a:t>Asociace maskovacího formátu s </a:t>
            </a:r>
            <a:r>
              <a:rPr lang="cs-CZ" sz="1600" b="1" dirty="0" err="1">
                <a:solidFill>
                  <a:schemeClr val="bg1"/>
                </a:solidFill>
              </a:rPr>
              <a:t>citl</a:t>
            </a:r>
            <a:r>
              <a:rPr lang="cs-CZ" sz="1600" b="1" dirty="0">
                <a:solidFill>
                  <a:schemeClr val="bg1"/>
                </a:solidFill>
              </a:rPr>
              <a:t>. informací</a:t>
            </a:r>
            <a:endParaRPr lang="en-US" sz="1600" b="1" dirty="0">
              <a:solidFill>
                <a:schemeClr val="bg1"/>
              </a:solidFill>
            </a:endParaRPr>
          </a:p>
        </p:txBody>
      </p:sp>
      <p:sp>
        <p:nvSpPr>
          <p:cNvPr id="34839" name="Rectangle 24"/>
          <p:cNvSpPr>
            <a:spLocks noChangeArrowheads="1"/>
          </p:cNvSpPr>
          <p:nvPr/>
        </p:nvSpPr>
        <p:spPr bwMode="auto">
          <a:xfrm>
            <a:off x="1430496" y="1504722"/>
            <a:ext cx="1953175" cy="616409"/>
          </a:xfrm>
          <a:prstGeom prst="rect">
            <a:avLst/>
          </a:prstGeom>
          <a:noFill/>
          <a:ln w="9525">
            <a:solidFill>
              <a:schemeClr val="bg1"/>
            </a:solidFill>
            <a:miter lim="800000"/>
            <a:headEnd/>
            <a:tailEnd/>
          </a:ln>
        </p:spPr>
        <p:txBody>
          <a:bodyPr lIns="122745" tIns="61373" rIns="122745" bIns="61373" anchor="ctr">
            <a:spAutoFit/>
          </a:bodyPr>
          <a:lstStyle/>
          <a:p>
            <a:pPr>
              <a:buClr>
                <a:srgbClr val="FD0000"/>
              </a:buClr>
            </a:pPr>
            <a:r>
              <a:rPr lang="cs-CZ" sz="1600" b="1" dirty="0">
                <a:solidFill>
                  <a:schemeClr val="bg1"/>
                </a:solidFill>
              </a:rPr>
              <a:t>Identifikace citlivé informace</a:t>
            </a:r>
            <a:endParaRPr lang="en-US" sz="1600" b="1" dirty="0">
              <a:solidFill>
                <a:schemeClr val="bg1"/>
              </a:solidFill>
            </a:endParaRPr>
          </a:p>
        </p:txBody>
      </p:sp>
      <p:sp>
        <p:nvSpPr>
          <p:cNvPr id="34840" name="AutoShape 25"/>
          <p:cNvSpPr>
            <a:spLocks noChangeArrowheads="1"/>
          </p:cNvSpPr>
          <p:nvPr/>
        </p:nvSpPr>
        <p:spPr bwMode="auto">
          <a:xfrm>
            <a:off x="7152472" y="1407885"/>
            <a:ext cx="2027239" cy="616409"/>
          </a:xfrm>
          <a:prstGeom prst="flowChartPreparation">
            <a:avLst/>
          </a:prstGeom>
          <a:noFill/>
          <a:ln w="9525">
            <a:solidFill>
              <a:schemeClr val="bg1"/>
            </a:solidFill>
            <a:miter lim="800000"/>
            <a:headEnd/>
            <a:tailEnd/>
          </a:ln>
        </p:spPr>
        <p:txBody>
          <a:bodyPr lIns="122745" tIns="61373" rIns="122745" bIns="61373" anchor="ctr">
            <a:spAutoFit/>
          </a:bodyPr>
          <a:lstStyle/>
          <a:p>
            <a:pPr>
              <a:buClr>
                <a:srgbClr val="FD0000"/>
              </a:buClr>
            </a:pPr>
            <a:r>
              <a:rPr lang="en-US" sz="1600" b="1" dirty="0">
                <a:solidFill>
                  <a:schemeClr val="bg1"/>
                </a:solidFill>
              </a:rPr>
              <a:t>Format Library</a:t>
            </a:r>
          </a:p>
        </p:txBody>
      </p:sp>
      <p:sp>
        <p:nvSpPr>
          <p:cNvPr id="34841" name="AutoShape 26"/>
          <p:cNvSpPr>
            <a:spLocks noChangeArrowheads="1"/>
          </p:cNvSpPr>
          <p:nvPr/>
        </p:nvSpPr>
        <p:spPr bwMode="auto">
          <a:xfrm>
            <a:off x="5034241" y="2081684"/>
            <a:ext cx="2789040" cy="616409"/>
          </a:xfrm>
          <a:prstGeom prst="flowChartPreparation">
            <a:avLst/>
          </a:prstGeom>
          <a:solidFill>
            <a:schemeClr val="bg1"/>
          </a:solidFill>
          <a:ln w="9525">
            <a:solidFill>
              <a:schemeClr val="bg1"/>
            </a:solidFill>
            <a:miter lim="800000"/>
            <a:headEnd/>
            <a:tailEnd/>
          </a:ln>
        </p:spPr>
        <p:txBody>
          <a:bodyPr lIns="122745" tIns="61373" rIns="122745" bIns="61373" anchor="ctr">
            <a:spAutoFit/>
          </a:bodyPr>
          <a:lstStyle/>
          <a:p>
            <a:pPr>
              <a:buClr>
                <a:srgbClr val="FD0000"/>
              </a:buClr>
            </a:pPr>
            <a:r>
              <a:rPr lang="cs-CZ" sz="1600" b="1" dirty="0"/>
              <a:t>Definice maskování</a:t>
            </a:r>
            <a:endParaRPr lang="en-US" sz="1600" b="1" dirty="0"/>
          </a:p>
        </p:txBody>
      </p:sp>
      <p:cxnSp>
        <p:nvCxnSpPr>
          <p:cNvPr id="34842" name="AutoShape 27"/>
          <p:cNvCxnSpPr>
            <a:cxnSpLocks noChangeShapeType="1"/>
            <a:stCxn id="34839" idx="3"/>
            <a:endCxn id="34838" idx="1"/>
          </p:cNvCxnSpPr>
          <p:nvPr/>
        </p:nvCxnSpPr>
        <p:spPr bwMode="auto">
          <a:xfrm flipV="1">
            <a:off x="3383671" y="1808165"/>
            <a:ext cx="423224" cy="4762"/>
          </a:xfrm>
          <a:prstGeom prst="curvedConnector3">
            <a:avLst>
              <a:gd name="adj1" fmla="val 50000"/>
            </a:avLst>
          </a:prstGeom>
          <a:noFill/>
          <a:ln w="50800">
            <a:solidFill>
              <a:schemeClr val="bg1"/>
            </a:solidFill>
            <a:round/>
            <a:headEnd/>
            <a:tailEnd type="triangle" w="med" len="med"/>
          </a:ln>
        </p:spPr>
      </p:cxnSp>
      <p:sp>
        <p:nvSpPr>
          <p:cNvPr id="34843" name="Rectangle 28"/>
          <p:cNvSpPr>
            <a:spLocks noChangeArrowheads="1"/>
          </p:cNvSpPr>
          <p:nvPr/>
        </p:nvSpPr>
        <p:spPr bwMode="auto">
          <a:xfrm>
            <a:off x="5628869" y="2908602"/>
            <a:ext cx="1604016" cy="616409"/>
          </a:xfrm>
          <a:prstGeom prst="rect">
            <a:avLst/>
          </a:prstGeom>
          <a:noFill/>
          <a:ln w="9525">
            <a:solidFill>
              <a:schemeClr val="bg1"/>
            </a:solidFill>
            <a:miter lim="800000"/>
            <a:headEnd/>
            <a:tailEnd/>
          </a:ln>
        </p:spPr>
        <p:txBody>
          <a:bodyPr lIns="122745" tIns="61373" rIns="122745" bIns="61373" anchor="ctr">
            <a:spAutoFit/>
          </a:bodyPr>
          <a:lstStyle/>
          <a:p>
            <a:pPr>
              <a:buClr>
                <a:srgbClr val="FD0000"/>
              </a:buClr>
            </a:pPr>
            <a:r>
              <a:rPr lang="cs-CZ" sz="1600" b="1" dirty="0">
                <a:solidFill>
                  <a:schemeClr val="bg1"/>
                </a:solidFill>
              </a:rPr>
              <a:t>Spuštění maskování</a:t>
            </a:r>
            <a:endParaRPr lang="en-US" sz="1600" b="1" dirty="0">
              <a:solidFill>
                <a:schemeClr val="bg1"/>
              </a:solidFill>
            </a:endParaRPr>
          </a:p>
        </p:txBody>
      </p:sp>
      <p:sp>
        <p:nvSpPr>
          <p:cNvPr id="34844" name="Rectangle 29"/>
          <p:cNvSpPr>
            <a:spLocks noChangeArrowheads="1"/>
          </p:cNvSpPr>
          <p:nvPr/>
        </p:nvSpPr>
        <p:spPr bwMode="auto">
          <a:xfrm>
            <a:off x="1248508" y="2535010"/>
            <a:ext cx="2243082" cy="616409"/>
          </a:xfrm>
          <a:prstGeom prst="rect">
            <a:avLst/>
          </a:prstGeom>
          <a:noFill/>
          <a:ln w="9525">
            <a:solidFill>
              <a:schemeClr val="bg1"/>
            </a:solidFill>
            <a:miter lim="800000"/>
            <a:headEnd/>
            <a:tailEnd/>
          </a:ln>
        </p:spPr>
        <p:txBody>
          <a:bodyPr lIns="122745" tIns="61373" rIns="122745" bIns="61373" anchor="ctr">
            <a:spAutoFit/>
          </a:bodyPr>
          <a:lstStyle/>
          <a:p>
            <a:pPr>
              <a:buClr>
                <a:srgbClr val="FD0000"/>
              </a:buClr>
            </a:pPr>
            <a:r>
              <a:rPr lang="cs-CZ" sz="1600" b="1" dirty="0">
                <a:solidFill>
                  <a:schemeClr val="bg1"/>
                </a:solidFill>
              </a:rPr>
              <a:t>Klon produkce do </a:t>
            </a:r>
            <a:r>
              <a:rPr lang="en-US" sz="1600" b="1" dirty="0">
                <a:solidFill>
                  <a:schemeClr val="bg1"/>
                </a:solidFill>
              </a:rPr>
              <a:t>Staging</a:t>
            </a:r>
          </a:p>
        </p:txBody>
      </p:sp>
      <p:cxnSp>
        <p:nvCxnSpPr>
          <p:cNvPr id="34845" name="AutoShape 30"/>
          <p:cNvCxnSpPr>
            <a:cxnSpLocks noChangeShapeType="1"/>
            <a:stCxn id="34838" idx="3"/>
            <a:endCxn id="34841" idx="0"/>
          </p:cNvCxnSpPr>
          <p:nvPr/>
        </p:nvCxnSpPr>
        <p:spPr bwMode="auto">
          <a:xfrm>
            <a:off x="6308143" y="1808165"/>
            <a:ext cx="120618" cy="273519"/>
          </a:xfrm>
          <a:prstGeom prst="bentConnector2">
            <a:avLst/>
          </a:prstGeom>
          <a:noFill/>
          <a:ln w="50800">
            <a:solidFill>
              <a:schemeClr val="bg1"/>
            </a:solidFill>
            <a:miter lim="800000"/>
            <a:headEnd/>
            <a:tailEnd type="triangle" w="med" len="med"/>
          </a:ln>
        </p:spPr>
      </p:cxnSp>
      <p:cxnSp>
        <p:nvCxnSpPr>
          <p:cNvPr id="34846" name="AutoShape 31"/>
          <p:cNvCxnSpPr>
            <a:cxnSpLocks noChangeShapeType="1"/>
            <a:stCxn id="34840" idx="2"/>
            <a:endCxn id="34841" idx="3"/>
          </p:cNvCxnSpPr>
          <p:nvPr/>
        </p:nvCxnSpPr>
        <p:spPr bwMode="auto">
          <a:xfrm rot="5400000">
            <a:off x="7811890" y="2035686"/>
            <a:ext cx="365595" cy="342811"/>
          </a:xfrm>
          <a:prstGeom prst="bentConnector2">
            <a:avLst/>
          </a:prstGeom>
          <a:noFill/>
          <a:ln w="50800">
            <a:solidFill>
              <a:schemeClr val="bg1"/>
            </a:solidFill>
            <a:miter lim="800000"/>
            <a:headEnd/>
            <a:tailEnd type="triangle" w="med" len="med"/>
          </a:ln>
        </p:spPr>
      </p:cxnSp>
      <p:cxnSp>
        <p:nvCxnSpPr>
          <p:cNvPr id="34847" name="AutoShape 32"/>
          <p:cNvCxnSpPr>
            <a:cxnSpLocks noChangeShapeType="1"/>
            <a:stCxn id="34841" idx="2"/>
            <a:endCxn id="34843" idx="0"/>
          </p:cNvCxnSpPr>
          <p:nvPr/>
        </p:nvCxnSpPr>
        <p:spPr bwMode="auto">
          <a:xfrm rot="16200000" flipH="1">
            <a:off x="6324565" y="2802289"/>
            <a:ext cx="210509" cy="2116"/>
          </a:xfrm>
          <a:prstGeom prst="bentConnector3">
            <a:avLst>
              <a:gd name="adj1" fmla="val 50000"/>
            </a:avLst>
          </a:prstGeom>
          <a:noFill/>
          <a:ln w="50800">
            <a:solidFill>
              <a:schemeClr val="bg1"/>
            </a:solidFill>
            <a:miter lim="800000"/>
            <a:headEnd/>
            <a:tailEnd type="triangle" w="med" len="med"/>
          </a:ln>
        </p:spPr>
      </p:cxnSp>
      <p:cxnSp>
        <p:nvCxnSpPr>
          <p:cNvPr id="34848" name="AutoShape 33"/>
          <p:cNvCxnSpPr>
            <a:cxnSpLocks noChangeShapeType="1"/>
            <a:stCxn id="34844" idx="3"/>
            <a:endCxn id="34843" idx="1"/>
          </p:cNvCxnSpPr>
          <p:nvPr/>
        </p:nvCxnSpPr>
        <p:spPr bwMode="auto">
          <a:xfrm>
            <a:off x="3491590" y="2843215"/>
            <a:ext cx="2137278" cy="373592"/>
          </a:xfrm>
          <a:prstGeom prst="bentConnector3">
            <a:avLst>
              <a:gd name="adj1" fmla="val 50000"/>
            </a:avLst>
          </a:prstGeom>
          <a:noFill/>
          <a:ln w="50800">
            <a:solidFill>
              <a:schemeClr val="bg1"/>
            </a:solidFill>
            <a:miter lim="800000"/>
            <a:headEnd/>
            <a:tailEnd type="triangle" w="med" len="med"/>
          </a:ln>
        </p:spPr>
      </p:cxnSp>
      <p:sp>
        <p:nvSpPr>
          <p:cNvPr id="34849" name="Rectangle 34"/>
          <p:cNvSpPr>
            <a:spLocks noChangeArrowheads="1"/>
          </p:cNvSpPr>
          <p:nvPr/>
        </p:nvSpPr>
        <p:spPr bwMode="auto">
          <a:xfrm>
            <a:off x="9359579" y="1220755"/>
            <a:ext cx="2471623" cy="977935"/>
          </a:xfrm>
          <a:prstGeom prst="rect">
            <a:avLst/>
          </a:prstGeom>
          <a:noFill/>
          <a:ln w="9525">
            <a:solidFill>
              <a:schemeClr val="bg1"/>
            </a:solidFill>
            <a:miter lim="800000"/>
            <a:headEnd/>
            <a:tailEnd/>
          </a:ln>
        </p:spPr>
        <p:txBody>
          <a:bodyPr lIns="122745" tIns="61373" rIns="122745" bIns="61373"/>
          <a:lstStyle/>
          <a:p>
            <a:pPr marL="148141" indent="-148141">
              <a:buClr>
                <a:srgbClr val="FD0000"/>
              </a:buClr>
              <a:buFontTx/>
              <a:buChar char="•"/>
            </a:pPr>
            <a:r>
              <a:rPr lang="cs-CZ" sz="1900" dirty="0">
                <a:solidFill>
                  <a:schemeClr val="bg1"/>
                </a:solidFill>
              </a:rPr>
              <a:t>Editace maskování odděleně od spuštění</a:t>
            </a:r>
            <a:endParaRPr lang="en-US" sz="1900" dirty="0">
              <a:solidFill>
                <a:schemeClr val="bg1"/>
              </a:solidFill>
            </a:endParaRPr>
          </a:p>
        </p:txBody>
      </p:sp>
      <p:sp>
        <p:nvSpPr>
          <p:cNvPr id="34850" name="Rectangle 35"/>
          <p:cNvSpPr>
            <a:spLocks noChangeArrowheads="1"/>
          </p:cNvSpPr>
          <p:nvPr/>
        </p:nvSpPr>
        <p:spPr bwMode="auto">
          <a:xfrm>
            <a:off x="9361695" y="2181226"/>
            <a:ext cx="2471623" cy="1343785"/>
          </a:xfrm>
          <a:prstGeom prst="rect">
            <a:avLst/>
          </a:prstGeom>
          <a:noFill/>
          <a:ln w="9525">
            <a:solidFill>
              <a:schemeClr val="bg1"/>
            </a:solidFill>
            <a:miter lim="800000"/>
            <a:headEnd/>
            <a:tailEnd/>
          </a:ln>
        </p:spPr>
        <p:txBody>
          <a:bodyPr lIns="122745" tIns="61373" rIns="122745" bIns="61373"/>
          <a:lstStyle/>
          <a:p>
            <a:pPr marL="148141" indent="-148141">
              <a:buClr>
                <a:srgbClr val="FD0000"/>
              </a:buClr>
              <a:buFontTx/>
              <a:buChar char="•"/>
            </a:pPr>
            <a:r>
              <a:rPr lang="en-US" sz="1900" dirty="0">
                <a:solidFill>
                  <a:schemeClr val="bg1"/>
                </a:solidFill>
              </a:rPr>
              <a:t>One-click </a:t>
            </a:r>
            <a:r>
              <a:rPr lang="cs-CZ" sz="1900" dirty="0">
                <a:solidFill>
                  <a:schemeClr val="bg1"/>
                </a:solidFill>
              </a:rPr>
              <a:t>klonování a masování (</a:t>
            </a:r>
            <a:r>
              <a:rPr lang="en-US" sz="1900" dirty="0">
                <a:solidFill>
                  <a:schemeClr val="bg1"/>
                </a:solidFill>
              </a:rPr>
              <a:t>workflow</a:t>
            </a:r>
            <a:r>
              <a:rPr lang="cs-CZ" sz="1900" dirty="0">
                <a:solidFill>
                  <a:schemeClr val="bg1"/>
                </a:solidFill>
              </a:rPr>
              <a:t>)</a:t>
            </a:r>
            <a:endParaRPr lang="en-US" sz="1900" dirty="0">
              <a:solidFill>
                <a:schemeClr val="bg1"/>
              </a:solidFill>
            </a:endParaRPr>
          </a:p>
        </p:txBody>
      </p:sp>
      <p:sp>
        <p:nvSpPr>
          <p:cNvPr id="35" name="TextShape 1"/>
          <p:cNvSpPr txBox="1"/>
          <p:nvPr/>
        </p:nvSpPr>
        <p:spPr>
          <a:xfrm>
            <a:off x="609441" y="641280"/>
            <a:ext cx="10969463" cy="564480"/>
          </a:xfrm>
          <a:prstGeom prst="rect">
            <a:avLst/>
          </a:prstGeom>
        </p:spPr>
        <p:txBody>
          <a:bodyPr lIns="0" tIns="0" rIns="0" bIns="0"/>
          <a:lstStyle/>
          <a:p>
            <a:pPr>
              <a:lnSpc>
                <a:spcPct val="100000"/>
              </a:lnSpc>
            </a:pPr>
            <a:r>
              <a:rPr lang="cs-CZ" sz="3700" b="1" dirty="0" err="1">
                <a:solidFill>
                  <a:schemeClr val="bg1"/>
                </a:solidFill>
              </a:rPr>
              <a:t>Oracle</a:t>
            </a:r>
            <a:r>
              <a:rPr lang="cs-CZ" sz="3700" b="1" dirty="0">
                <a:solidFill>
                  <a:schemeClr val="bg1"/>
                </a:solidFill>
              </a:rPr>
              <a:t> Data </a:t>
            </a:r>
            <a:r>
              <a:rPr lang="cs-CZ" sz="3700" b="1" dirty="0" err="1">
                <a:solidFill>
                  <a:schemeClr val="bg1"/>
                </a:solidFill>
              </a:rPr>
              <a:t>Masking</a:t>
            </a:r>
            <a:endParaRPr lang="en-US" sz="3700" b="1" dirty="0">
              <a:solidFill>
                <a:schemeClr val="bg1"/>
              </a:solidFill>
            </a:endParaRPr>
          </a:p>
        </p:txBody>
      </p:sp>
    </p:spTree>
    <p:extLst>
      <p:ext uri="{BB962C8B-B14F-4D97-AF65-F5344CB8AC3E}">
        <p14:creationId xmlns="" xmlns:p14="http://schemas.microsoft.com/office/powerpoint/2010/main" val="26050905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228600" y="203200"/>
            <a:ext cx="11760200" cy="6197600"/>
          </a:xfrm>
          <a:prstGeom prst="rect">
            <a:avLst/>
          </a:prstGeom>
          <a:solidFill>
            <a:schemeClr val="bg2">
              <a:lumMod val="75000"/>
            </a:schemeClr>
          </a:solidFill>
          <a:ln w="19050">
            <a:no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 name="Footer Placeholder 3"/>
          <p:cNvSpPr>
            <a:spLocks noGrp="1"/>
          </p:cNvSpPr>
          <p:nvPr>
            <p:ph type="ftr" sz="quarter" idx="11"/>
          </p:nvPr>
        </p:nvSpPr>
        <p:spPr/>
        <p:txBody>
          <a:bodyPr/>
          <a:lstStyle/>
          <a:p>
            <a:r>
              <a:rPr lang="en-US" smtClean="0">
                <a:solidFill>
                  <a:srgbClr val="5F5F5F"/>
                </a:solidFill>
              </a:rPr>
              <a:t>Oracle Public</a:t>
            </a:r>
            <a:endParaRPr lang="en-US" dirty="0">
              <a:solidFill>
                <a:srgbClr val="5F5F5F"/>
              </a:solidFill>
            </a:endParaRPr>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21</a:t>
            </a:fld>
            <a:endParaRPr lang="en-US" dirty="0">
              <a:solidFill>
                <a:srgbClr val="5F5F5F"/>
              </a:solidFill>
            </a:endParaRPr>
          </a:p>
        </p:txBody>
      </p:sp>
      <p:grpSp>
        <p:nvGrpSpPr>
          <p:cNvPr id="2" name="ouitside grey"/>
          <p:cNvGrpSpPr/>
          <p:nvPr/>
        </p:nvGrpSpPr>
        <p:grpSpPr>
          <a:xfrm>
            <a:off x="109296" y="-290650"/>
            <a:ext cx="7656512" cy="7658507"/>
            <a:chOff x="3626862" y="645382"/>
            <a:chExt cx="2873830" cy="2873830"/>
          </a:xfrm>
        </p:grpSpPr>
        <p:sp>
          <p:nvSpPr>
            <p:cNvPr id="7" name="grey arc"/>
            <p:cNvSpPr/>
            <p:nvPr/>
          </p:nvSpPr>
          <p:spPr>
            <a:xfrm>
              <a:off x="3765176" y="783696"/>
              <a:ext cx="2597202" cy="2597202"/>
            </a:xfrm>
            <a:prstGeom prst="arc">
              <a:avLst>
                <a:gd name="adj1" fmla="val 7746386"/>
                <a:gd name="adj2" fmla="val 18412192"/>
              </a:avLst>
            </a:prstGeom>
            <a:ln w="174625">
              <a:solidFill>
                <a:schemeClr val="tx2">
                  <a:lumMod val="60000"/>
                  <a:lumOff val="40000"/>
                </a:schemeClr>
              </a:solidFill>
            </a:ln>
            <a:effectLst>
              <a:outerShdw blurRad="63500" sx="102000" sy="102000" algn="ctr" rotWithShape="0">
                <a:prstClr val="black">
                  <a:alpha val="16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sp>
          <p:nvSpPr>
            <p:cNvPr id="8" name="hidden_circle"/>
            <p:cNvSpPr/>
            <p:nvPr/>
          </p:nvSpPr>
          <p:spPr>
            <a:xfrm>
              <a:off x="3626862" y="645382"/>
              <a:ext cx="2873830" cy="287383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grpSp>
      <p:grpSp>
        <p:nvGrpSpPr>
          <p:cNvPr id="3" name="red cobm"/>
          <p:cNvGrpSpPr/>
          <p:nvPr/>
        </p:nvGrpSpPr>
        <p:grpSpPr>
          <a:xfrm>
            <a:off x="1132938" y="733260"/>
            <a:ext cx="5609227" cy="5610688"/>
            <a:chOff x="5670050" y="1690751"/>
            <a:chExt cx="2745990" cy="2745990"/>
          </a:xfrm>
        </p:grpSpPr>
        <p:grpSp>
          <p:nvGrpSpPr>
            <p:cNvPr id="6" name="comb"/>
            <p:cNvGrpSpPr/>
            <p:nvPr/>
          </p:nvGrpSpPr>
          <p:grpSpPr>
            <a:xfrm>
              <a:off x="5670050" y="1690751"/>
              <a:ext cx="2745990" cy="2745990"/>
              <a:chOff x="690282" y="-1951"/>
              <a:chExt cx="4850345" cy="4850345"/>
            </a:xfrm>
            <a:blipFill>
              <a:blip r:embed="rId3"/>
              <a:stretch>
                <a:fillRect/>
              </a:stretch>
            </a:blipFill>
          </p:grpSpPr>
          <p:sp>
            <p:nvSpPr>
              <p:cNvPr id="12" name="hidden_circle"/>
              <p:cNvSpPr/>
              <p:nvPr/>
            </p:nvSpPr>
            <p:spPr>
              <a:xfrm>
                <a:off x="690282" y="-1951"/>
                <a:ext cx="4850345" cy="485034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13" name="Block Arc 12"/>
              <p:cNvSpPr/>
              <p:nvPr/>
            </p:nvSpPr>
            <p:spPr>
              <a:xfrm>
                <a:off x="821681" y="129457"/>
                <a:ext cx="4587546" cy="4587536"/>
              </a:xfrm>
              <a:prstGeom prst="blockArc">
                <a:avLst>
                  <a:gd name="adj1" fmla="val 13872695"/>
                  <a:gd name="adj2" fmla="val 2182364"/>
                  <a:gd name="adj3" fmla="val 5277"/>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0000"/>
                  </a:solidFill>
                  <a:latin typeface="Arial"/>
                </a:endParaRPr>
              </a:p>
            </p:txBody>
          </p:sp>
        </p:grpSp>
        <p:sp>
          <p:nvSpPr>
            <p:cNvPr id="11" name="grey arc"/>
            <p:cNvSpPr/>
            <p:nvPr/>
          </p:nvSpPr>
          <p:spPr>
            <a:xfrm>
              <a:off x="5747020" y="1765146"/>
              <a:ext cx="2597202" cy="2597202"/>
            </a:xfrm>
            <a:prstGeom prst="arc">
              <a:avLst>
                <a:gd name="adj1" fmla="val 13874172"/>
                <a:gd name="adj2" fmla="val 2188143"/>
              </a:avLst>
            </a:prstGeom>
            <a:ln w="635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grpSp>
      <p:grpSp>
        <p:nvGrpSpPr>
          <p:cNvPr id="9" name="ouitside white"/>
          <p:cNvGrpSpPr/>
          <p:nvPr/>
        </p:nvGrpSpPr>
        <p:grpSpPr>
          <a:xfrm>
            <a:off x="566974" y="167148"/>
            <a:ext cx="6741156" cy="6742912"/>
            <a:chOff x="3626862" y="645382"/>
            <a:chExt cx="2873830" cy="2873830"/>
          </a:xfrm>
        </p:grpSpPr>
        <p:sp>
          <p:nvSpPr>
            <p:cNvPr id="15" name="grey arc"/>
            <p:cNvSpPr/>
            <p:nvPr/>
          </p:nvSpPr>
          <p:spPr>
            <a:xfrm>
              <a:off x="3765176" y="783696"/>
              <a:ext cx="2597202" cy="2597202"/>
            </a:xfrm>
            <a:prstGeom prst="arc">
              <a:avLst>
                <a:gd name="adj1" fmla="val 18731020"/>
                <a:gd name="adj2" fmla="val 7774743"/>
              </a:avLst>
            </a:prstGeom>
            <a:ln w="127000">
              <a:solidFill>
                <a:schemeClr val="bg1"/>
              </a:solidFill>
            </a:ln>
            <a:effectLst>
              <a:outerShdw blurRad="88900" sx="102000" sy="102000" algn="ctr" rotWithShape="0">
                <a:prstClr val="black">
                  <a:alpha val="31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sp>
          <p:nvSpPr>
            <p:cNvPr id="16" name="hidden_circle"/>
            <p:cNvSpPr/>
            <p:nvPr/>
          </p:nvSpPr>
          <p:spPr>
            <a:xfrm>
              <a:off x="3626862" y="645382"/>
              <a:ext cx="2873830" cy="287383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grpSp>
      <p:grpSp>
        <p:nvGrpSpPr>
          <p:cNvPr id="10" name="grey hash"/>
          <p:cNvGrpSpPr/>
          <p:nvPr/>
        </p:nvGrpSpPr>
        <p:grpSpPr>
          <a:xfrm>
            <a:off x="1132938" y="733260"/>
            <a:ext cx="5609227" cy="5610688"/>
            <a:chOff x="690282" y="-1951"/>
            <a:chExt cx="4850345" cy="4850345"/>
          </a:xfrm>
          <a:blipFill>
            <a:blip r:embed="rId4"/>
            <a:stretch>
              <a:fillRect/>
            </a:stretch>
          </a:blipFill>
        </p:grpSpPr>
        <p:sp>
          <p:nvSpPr>
            <p:cNvPr id="18" name="hidden_circle"/>
            <p:cNvSpPr/>
            <p:nvPr/>
          </p:nvSpPr>
          <p:spPr>
            <a:xfrm>
              <a:off x="690282" y="-1951"/>
              <a:ext cx="4850345" cy="485034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19" name="Block Arc 18"/>
            <p:cNvSpPr/>
            <p:nvPr/>
          </p:nvSpPr>
          <p:spPr>
            <a:xfrm>
              <a:off x="821681" y="129456"/>
              <a:ext cx="4587546" cy="4587535"/>
            </a:xfrm>
            <a:prstGeom prst="blockArc">
              <a:avLst>
                <a:gd name="adj1" fmla="val 6746402"/>
                <a:gd name="adj2" fmla="val 13211688"/>
                <a:gd name="adj3" fmla="val 3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0000"/>
                </a:solidFill>
                <a:latin typeface="Arial"/>
              </a:endParaRPr>
            </a:p>
          </p:txBody>
        </p:sp>
      </p:grpSp>
      <p:grpSp>
        <p:nvGrpSpPr>
          <p:cNvPr id="14" name="Group 30"/>
          <p:cNvGrpSpPr/>
          <p:nvPr/>
        </p:nvGrpSpPr>
        <p:grpSpPr>
          <a:xfrm rot="16200000">
            <a:off x="1632940" y="1234592"/>
            <a:ext cx="4609224" cy="4608024"/>
            <a:chOff x="5670050" y="1690751"/>
            <a:chExt cx="2745990" cy="2745990"/>
          </a:xfrm>
        </p:grpSpPr>
        <p:sp>
          <p:nvSpPr>
            <p:cNvPr id="21" name="hidden_circle"/>
            <p:cNvSpPr/>
            <p:nvPr/>
          </p:nvSpPr>
          <p:spPr>
            <a:xfrm>
              <a:off x="5670050" y="1690751"/>
              <a:ext cx="2745990" cy="274599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22" name="grey arc"/>
            <p:cNvSpPr/>
            <p:nvPr/>
          </p:nvSpPr>
          <p:spPr>
            <a:xfrm>
              <a:off x="5747020" y="1765146"/>
              <a:ext cx="2597201" cy="2597201"/>
            </a:xfrm>
            <a:prstGeom prst="arc">
              <a:avLst>
                <a:gd name="adj1" fmla="val 2504582"/>
                <a:gd name="adj2" fmla="val 13788930"/>
              </a:avLst>
            </a:prstGeom>
            <a:ln w="539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grpSp>
      <p:grpSp>
        <p:nvGrpSpPr>
          <p:cNvPr id="17" name="inner grey"/>
          <p:cNvGrpSpPr/>
          <p:nvPr/>
        </p:nvGrpSpPr>
        <p:grpSpPr>
          <a:xfrm>
            <a:off x="2128416" y="1728998"/>
            <a:ext cx="3618271" cy="3619213"/>
            <a:chOff x="5670050" y="1690751"/>
            <a:chExt cx="2745990" cy="2745990"/>
          </a:xfrm>
        </p:grpSpPr>
        <p:sp>
          <p:nvSpPr>
            <p:cNvPr id="24" name="hidden_circle"/>
            <p:cNvSpPr/>
            <p:nvPr/>
          </p:nvSpPr>
          <p:spPr>
            <a:xfrm>
              <a:off x="5670050" y="1690751"/>
              <a:ext cx="2745990" cy="274599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25" name="grey arc"/>
            <p:cNvSpPr/>
            <p:nvPr/>
          </p:nvSpPr>
          <p:spPr>
            <a:xfrm>
              <a:off x="5747020" y="1765146"/>
              <a:ext cx="2597201" cy="2597201"/>
            </a:xfrm>
            <a:prstGeom prst="arc">
              <a:avLst>
                <a:gd name="adj1" fmla="val 7903589"/>
                <a:gd name="adj2" fmla="val 18313906"/>
              </a:avLst>
            </a:prstGeom>
            <a:ln w="412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grpSp>
      <p:grpSp>
        <p:nvGrpSpPr>
          <p:cNvPr id="20" name="inner charcoal comb"/>
          <p:cNvGrpSpPr/>
          <p:nvPr/>
        </p:nvGrpSpPr>
        <p:grpSpPr>
          <a:xfrm>
            <a:off x="2518751" y="2119434"/>
            <a:ext cx="2837602" cy="2838341"/>
            <a:chOff x="3456015" y="1737907"/>
            <a:chExt cx="1586248" cy="1586248"/>
          </a:xfrm>
        </p:grpSpPr>
        <p:grpSp>
          <p:nvGrpSpPr>
            <p:cNvPr id="23" name="comb"/>
            <p:cNvGrpSpPr/>
            <p:nvPr/>
          </p:nvGrpSpPr>
          <p:grpSpPr>
            <a:xfrm>
              <a:off x="3456015" y="1737907"/>
              <a:ext cx="1586248" cy="1586248"/>
              <a:chOff x="690282" y="-1951"/>
              <a:chExt cx="4850345" cy="4850345"/>
            </a:xfrm>
            <a:blipFill>
              <a:blip r:embed="rId5"/>
              <a:stretch>
                <a:fillRect/>
              </a:stretch>
            </a:blipFill>
          </p:grpSpPr>
          <p:sp>
            <p:nvSpPr>
              <p:cNvPr id="29" name="hidden_circle"/>
              <p:cNvSpPr/>
              <p:nvPr/>
            </p:nvSpPr>
            <p:spPr>
              <a:xfrm>
                <a:off x="690282" y="-1951"/>
                <a:ext cx="4850345" cy="485034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30" name="Block Arc 29"/>
              <p:cNvSpPr/>
              <p:nvPr/>
            </p:nvSpPr>
            <p:spPr>
              <a:xfrm>
                <a:off x="894432" y="202212"/>
                <a:ext cx="4442044" cy="4442026"/>
              </a:xfrm>
              <a:prstGeom prst="blockArc">
                <a:avLst>
                  <a:gd name="adj1" fmla="val 13872695"/>
                  <a:gd name="adj2" fmla="val 2165311"/>
                  <a:gd name="adj3" fmla="val 39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0000"/>
                  </a:solidFill>
                  <a:latin typeface="Arial"/>
                </a:endParaRPr>
              </a:p>
            </p:txBody>
          </p:sp>
        </p:grpSp>
        <p:sp>
          <p:nvSpPr>
            <p:cNvPr id="28" name="grey arc"/>
            <p:cNvSpPr/>
            <p:nvPr/>
          </p:nvSpPr>
          <p:spPr>
            <a:xfrm>
              <a:off x="3500477" y="1780881"/>
              <a:ext cx="1500299" cy="1500299"/>
            </a:xfrm>
            <a:prstGeom prst="arc">
              <a:avLst>
                <a:gd name="adj1" fmla="val 13874172"/>
                <a:gd name="adj2" fmla="val 2188143"/>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grpSp>
      <p:grpSp>
        <p:nvGrpSpPr>
          <p:cNvPr id="26" name="inner charcaol"/>
          <p:cNvGrpSpPr/>
          <p:nvPr/>
        </p:nvGrpSpPr>
        <p:grpSpPr>
          <a:xfrm>
            <a:off x="2311730" y="1912359"/>
            <a:ext cx="3251644" cy="3252491"/>
            <a:chOff x="5670050" y="1690751"/>
            <a:chExt cx="2745990" cy="2745990"/>
          </a:xfrm>
        </p:grpSpPr>
        <p:sp>
          <p:nvSpPr>
            <p:cNvPr id="32" name="hidden_circle"/>
            <p:cNvSpPr/>
            <p:nvPr/>
          </p:nvSpPr>
          <p:spPr>
            <a:xfrm>
              <a:off x="5670050" y="1690751"/>
              <a:ext cx="2745990" cy="274599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33" name="grey arc"/>
            <p:cNvSpPr/>
            <p:nvPr/>
          </p:nvSpPr>
          <p:spPr>
            <a:xfrm>
              <a:off x="5747020" y="1765147"/>
              <a:ext cx="2597202" cy="2597202"/>
            </a:xfrm>
            <a:prstGeom prst="arc">
              <a:avLst>
                <a:gd name="adj1" fmla="val 17841680"/>
                <a:gd name="adj2" fmla="val 7849061"/>
              </a:avLst>
            </a:prstGeom>
            <a:ln w="412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grpSp>
      <p:sp>
        <p:nvSpPr>
          <p:cNvPr id="34" name="Rectangle 33"/>
          <p:cNvSpPr/>
          <p:nvPr/>
        </p:nvSpPr>
        <p:spPr>
          <a:xfrm>
            <a:off x="2476320" y="3046825"/>
            <a:ext cx="2870346" cy="1225954"/>
          </a:xfrm>
          <a:prstGeom prst="rect">
            <a:avLst/>
          </a:prstGeom>
        </p:spPr>
        <p:txBody>
          <a:bodyPr wrap="square" lIns="121899" tIns="60949" rIns="0" bIns="60949">
            <a:spAutoFit/>
          </a:bodyPr>
          <a:lstStyle/>
          <a:p>
            <a:pPr algn="ctr">
              <a:lnSpc>
                <a:spcPts val="2666"/>
              </a:lnSpc>
              <a:spcAft>
                <a:spcPts val="533"/>
              </a:spcAft>
            </a:pPr>
            <a:r>
              <a:rPr lang="en-US" sz="2400" b="1" dirty="0" smtClean="0">
                <a:solidFill>
                  <a:srgbClr val="FF1414"/>
                </a:solidFill>
                <a:latin typeface="Arial"/>
              </a:rPr>
              <a:t>DATABASE</a:t>
            </a:r>
            <a:br>
              <a:rPr lang="en-US" sz="2400" b="1" dirty="0" smtClean="0">
                <a:solidFill>
                  <a:srgbClr val="FF1414"/>
                </a:solidFill>
                <a:latin typeface="Arial"/>
              </a:rPr>
            </a:br>
            <a:r>
              <a:rPr lang="en-US" sz="2400" b="1" dirty="0" smtClean="0">
                <a:solidFill>
                  <a:srgbClr val="FF0000"/>
                </a:solidFill>
                <a:latin typeface="Arial"/>
              </a:rPr>
              <a:t>SECURITY</a:t>
            </a:r>
            <a:endParaRPr lang="en-US" sz="2400" dirty="0" smtClean="0">
              <a:solidFill>
                <a:srgbClr val="000000"/>
              </a:solidFill>
              <a:latin typeface="Arial"/>
            </a:endParaRPr>
          </a:p>
          <a:p>
            <a:pPr algn="ctr">
              <a:lnSpc>
                <a:spcPts val="2666"/>
              </a:lnSpc>
              <a:spcAft>
                <a:spcPts val="533"/>
              </a:spcAft>
            </a:pPr>
            <a:r>
              <a:rPr lang="en-US" sz="2200" b="1" dirty="0" smtClean="0">
                <a:solidFill>
                  <a:srgbClr val="000000"/>
                </a:solidFill>
                <a:latin typeface="Arial"/>
              </a:rPr>
              <a:t>STRATEGY</a:t>
            </a:r>
            <a:endParaRPr lang="en-US" sz="2200" b="1" dirty="0">
              <a:solidFill>
                <a:srgbClr val="000000"/>
              </a:solidFill>
              <a:latin typeface="Arial"/>
            </a:endParaRPr>
          </a:p>
        </p:txBody>
      </p:sp>
      <p:pic>
        <p:nvPicPr>
          <p:cNvPr id="47" name="Picture 46" descr="Oracle logo in white on red staging background"/>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bwMode="ltGray">
          <a:xfrm>
            <a:off x="531812" y="6248400"/>
            <a:ext cx="1622861" cy="594360"/>
          </a:xfrm>
          <a:prstGeom prst="rect">
            <a:avLst/>
          </a:prstGeom>
        </p:spPr>
      </p:pic>
      <p:sp>
        <p:nvSpPr>
          <p:cNvPr id="48" name="Rectangle 47"/>
          <p:cNvSpPr/>
          <p:nvPr/>
        </p:nvSpPr>
        <p:spPr bwMode="gray">
          <a:xfrm>
            <a:off x="11287" y="11308"/>
            <a:ext cx="193962" cy="6858000"/>
          </a:xfrm>
          <a:prstGeom prst="rect">
            <a:avLst/>
          </a:prstGeom>
          <a:solidFill>
            <a:srgbClr val="DCE3E4"/>
          </a:solidFill>
          <a:ln w="9525" cap="flat" cmpd="sng" algn="ctr">
            <a:noFill/>
            <a:prstDash val="solid"/>
          </a:ln>
          <a:effectLst/>
        </p:spPr>
        <p:txBody>
          <a:bodyPr rtlCol="0" anchor="ctr"/>
          <a:lstStyle/>
          <a:p>
            <a:pPr algn="ctr">
              <a:defRPr/>
            </a:pPr>
            <a:endParaRPr kern="0" dirty="0">
              <a:solidFill>
                <a:srgbClr val="FFFFFF"/>
              </a:solidFill>
            </a:endParaRPr>
          </a:p>
        </p:txBody>
      </p:sp>
      <p:sp>
        <p:nvSpPr>
          <p:cNvPr id="49" name="Rectangle 48"/>
          <p:cNvSpPr/>
          <p:nvPr/>
        </p:nvSpPr>
        <p:spPr bwMode="gray">
          <a:xfrm>
            <a:off x="11287" y="6412108"/>
            <a:ext cx="12189396" cy="457200"/>
          </a:xfrm>
          <a:prstGeom prst="rect">
            <a:avLst/>
          </a:prstGeom>
          <a:solidFill>
            <a:srgbClr val="DCE3E4"/>
          </a:solidFill>
          <a:ln w="9525" cap="flat" cmpd="sng" algn="ctr">
            <a:noFill/>
            <a:prstDash val="solid"/>
          </a:ln>
          <a:effectLst/>
        </p:spPr>
        <p:txBody>
          <a:bodyPr rtlCol="0" anchor="ctr"/>
          <a:lstStyle/>
          <a:p>
            <a:pPr algn="ctr">
              <a:defRPr/>
            </a:pPr>
            <a:endParaRPr kern="0" dirty="0">
              <a:solidFill>
                <a:srgbClr val="FFFFFF"/>
              </a:solidFill>
            </a:endParaRPr>
          </a:p>
        </p:txBody>
      </p:sp>
      <p:sp>
        <p:nvSpPr>
          <p:cNvPr id="50" name="Rectangle 49"/>
          <p:cNvSpPr/>
          <p:nvPr/>
        </p:nvSpPr>
        <p:spPr bwMode="gray">
          <a:xfrm>
            <a:off x="12006438" y="11308"/>
            <a:ext cx="193960" cy="6858000"/>
          </a:xfrm>
          <a:prstGeom prst="rect">
            <a:avLst/>
          </a:prstGeom>
          <a:solidFill>
            <a:srgbClr val="DCE3E4"/>
          </a:solidFill>
          <a:ln w="9525" cap="flat" cmpd="sng" algn="ctr">
            <a:noFill/>
            <a:prstDash val="solid"/>
          </a:ln>
          <a:effectLst/>
        </p:spPr>
        <p:txBody>
          <a:bodyPr rtlCol="0" anchor="ctr"/>
          <a:lstStyle/>
          <a:p>
            <a:pPr algn="ctr">
              <a:defRPr/>
            </a:pPr>
            <a:endParaRPr kern="0" dirty="0">
              <a:solidFill>
                <a:srgbClr val="FFFFFF"/>
              </a:solidFill>
            </a:endParaRPr>
          </a:p>
        </p:txBody>
      </p:sp>
      <p:sp>
        <p:nvSpPr>
          <p:cNvPr id="51" name="Rectangle 50"/>
          <p:cNvSpPr/>
          <p:nvPr/>
        </p:nvSpPr>
        <p:spPr bwMode="gray">
          <a:xfrm>
            <a:off x="11287" y="11308"/>
            <a:ext cx="12189398" cy="192024"/>
          </a:xfrm>
          <a:prstGeom prst="rect">
            <a:avLst/>
          </a:prstGeom>
          <a:solidFill>
            <a:srgbClr val="DCE3E4"/>
          </a:solidFill>
          <a:ln w="9525" cap="flat" cmpd="sng" algn="ctr">
            <a:noFill/>
            <a:prstDash val="solid"/>
          </a:ln>
          <a:effectLst/>
        </p:spPr>
        <p:txBody>
          <a:bodyPr rtlCol="0" anchor="ctr"/>
          <a:lstStyle/>
          <a:p>
            <a:pPr algn="ctr">
              <a:defRPr/>
            </a:pPr>
            <a:endParaRPr kern="0" dirty="0">
              <a:solidFill>
                <a:srgbClr val="FFFFFF"/>
              </a:solidFill>
            </a:endParaRPr>
          </a:p>
        </p:txBody>
      </p:sp>
      <p:pic>
        <p:nvPicPr>
          <p:cNvPr id="52" name="Picture 51" descr="Oracle logo in white on red staging background"/>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bwMode="ltGray">
          <a:xfrm>
            <a:off x="543099" y="6259708"/>
            <a:ext cx="1622861" cy="594360"/>
          </a:xfrm>
          <a:prstGeom prst="rect">
            <a:avLst/>
          </a:prstGeom>
        </p:spPr>
      </p:pic>
      <p:sp>
        <p:nvSpPr>
          <p:cNvPr id="53" name="TextBox 52"/>
          <p:cNvSpPr txBox="1"/>
          <p:nvPr/>
        </p:nvSpPr>
        <p:spPr>
          <a:xfrm>
            <a:off x="5624192" y="6594978"/>
            <a:ext cx="2962405" cy="137786"/>
          </a:xfrm>
          <a:prstGeom prst="rect">
            <a:avLst/>
          </a:prstGeom>
          <a:noFill/>
        </p:spPr>
        <p:txBody>
          <a:bodyPr wrap="square" lIns="0" tIns="0" rIns="0" bIns="0" rtlCol="0">
            <a:noAutofit/>
          </a:bodyPr>
          <a:lstStyle/>
          <a:p>
            <a:pPr>
              <a:lnSpc>
                <a:spcPct val="90000"/>
              </a:lnSpc>
            </a:pPr>
            <a:r>
              <a:rPr lang="en-US" sz="850" dirty="0" smtClean="0">
                <a:solidFill>
                  <a:srgbClr val="5F5F5F"/>
                </a:solidFill>
              </a:rPr>
              <a:t>Copyright © 2014, Oracle and/or its affiliates. All rights reserved.  |</a:t>
            </a:r>
          </a:p>
          <a:p>
            <a:pPr>
              <a:lnSpc>
                <a:spcPct val="90000"/>
              </a:lnSpc>
            </a:pPr>
            <a:endParaRPr lang="en-US" sz="850" dirty="0" smtClean="0">
              <a:solidFill>
                <a:srgbClr val="5F5F5F"/>
              </a:solidFill>
            </a:endParaRPr>
          </a:p>
        </p:txBody>
      </p:sp>
      <p:sp>
        <p:nvSpPr>
          <p:cNvPr id="55" name="Footer Placeholder 1"/>
          <p:cNvSpPr txBox="1">
            <a:spLocks/>
          </p:cNvSpPr>
          <p:nvPr/>
        </p:nvSpPr>
        <p:spPr>
          <a:xfrm>
            <a:off x="8532591" y="6537059"/>
            <a:ext cx="2498725" cy="182563"/>
          </a:xfrm>
          <a:prstGeom prst="rect">
            <a:avLst/>
          </a:prstGeom>
        </p:spPr>
        <p:txBody>
          <a:bodyPr/>
          <a:lstStyle/>
          <a:p>
            <a:pPr>
              <a:defRPr/>
            </a:pPr>
            <a:r>
              <a:rPr lang="en-US" sz="850" smtClean="0">
                <a:solidFill>
                  <a:srgbClr val="5F5F5F"/>
                </a:solidFill>
              </a:rPr>
              <a:t>Oracle Public</a:t>
            </a:r>
            <a:endParaRPr lang="en-US" sz="850" dirty="0">
              <a:solidFill>
                <a:srgbClr val="5F5F5F"/>
              </a:solidFill>
            </a:endParaRPr>
          </a:p>
        </p:txBody>
      </p:sp>
      <p:sp>
        <p:nvSpPr>
          <p:cNvPr id="56" name="Slide Number Placeholder 148"/>
          <p:cNvSpPr txBox="1">
            <a:spLocks/>
          </p:cNvSpPr>
          <p:nvPr/>
        </p:nvSpPr>
        <p:spPr>
          <a:xfrm>
            <a:off x="11293183" y="6547662"/>
            <a:ext cx="381661" cy="182880"/>
          </a:xfrm>
          <a:prstGeom prst="rect">
            <a:avLst/>
          </a:prstGeom>
        </p:spPr>
        <p:txBody>
          <a:bodyPr vert="horz" wrap="none" lIns="0" tIns="0" rIns="0" bIns="0" rtlCol="0" anchor="ctr" anchorCtr="0">
            <a:noAutofit/>
          </a:bodyPr>
          <a:lstStyle/>
          <a:p>
            <a:pPr algn="r">
              <a:defRPr/>
            </a:pPr>
            <a:fld id="{C51EAA63-D034-42AE-91FA-B13B9518C7BE}" type="slidenum">
              <a:rPr lang="en-US" sz="850" smtClean="0">
                <a:solidFill>
                  <a:srgbClr val="5F5F5F"/>
                </a:solidFill>
              </a:rPr>
              <a:pPr algn="r">
                <a:defRPr/>
              </a:pPr>
              <a:t>21</a:t>
            </a:fld>
            <a:endParaRPr lang="en-US" sz="850" dirty="0">
              <a:solidFill>
                <a:srgbClr val="5F5F5F"/>
              </a:solidFill>
            </a:endParaRPr>
          </a:p>
        </p:txBody>
      </p:sp>
      <p:grpSp>
        <p:nvGrpSpPr>
          <p:cNvPr id="27" name="Group 80"/>
          <p:cNvGrpSpPr/>
          <p:nvPr/>
        </p:nvGrpSpPr>
        <p:grpSpPr>
          <a:xfrm>
            <a:off x="3956291" y="787400"/>
            <a:ext cx="6597408" cy="1649877"/>
            <a:chOff x="4755471" y="979520"/>
            <a:chExt cx="6424581" cy="1237408"/>
          </a:xfrm>
        </p:grpSpPr>
        <p:sp>
          <p:nvSpPr>
            <p:cNvPr id="57" name="Isosceles Triangle 56"/>
            <p:cNvSpPr/>
            <p:nvPr/>
          </p:nvSpPr>
          <p:spPr>
            <a:xfrm rot="13500000" flipH="1">
              <a:off x="4649589" y="1450595"/>
              <a:ext cx="872215" cy="660452"/>
            </a:xfrm>
            <a:prstGeom prst="triangle">
              <a:avLst>
                <a:gd name="adj" fmla="val 49552"/>
              </a:avLst>
            </a:prstGeom>
            <a:gradFill flip="none" rotWithShape="1">
              <a:gsLst>
                <a:gs pos="0">
                  <a:schemeClr val="accent1"/>
                </a:gs>
                <a:gs pos="79000">
                  <a:srgbClr val="C00000">
                    <a:lumMod val="9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8" name="Rectangle 57"/>
            <p:cNvSpPr/>
            <p:nvPr/>
          </p:nvSpPr>
          <p:spPr>
            <a:xfrm>
              <a:off x="5099129" y="979520"/>
              <a:ext cx="6080923" cy="868845"/>
            </a:xfrm>
            <a:prstGeom prst="rect">
              <a:avLst/>
            </a:prstGeom>
            <a:gradFill>
              <a:gsLst>
                <a:gs pos="0">
                  <a:schemeClr val="accent1"/>
                </a:gs>
                <a:gs pos="100000">
                  <a:srgbClr val="C00000"/>
                </a:gs>
              </a:gsLst>
              <a:lin ang="5400000" scaled="0"/>
            </a:gradFill>
            <a:ln>
              <a:noFill/>
            </a:ln>
            <a:effectLst>
              <a:outerShdw blurRad="1524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419" algn="r" fontAlgn="base">
                <a:spcAft>
                  <a:spcPts val="800"/>
                </a:spcAft>
                <a:buClr>
                  <a:srgbClr val="FF0000"/>
                </a:buClr>
                <a:buSzPct val="85000"/>
              </a:pPr>
              <a:r>
                <a:rPr lang="cs-CZ" sz="3200" b="1" dirty="0" smtClean="0">
                  <a:ln w="3175">
                    <a:noFill/>
                  </a:ln>
                  <a:solidFill>
                    <a:prstClr val="white"/>
                  </a:solidFill>
                  <a:latin typeface="Arial" pitchFamily="34" charset="0"/>
                  <a:cs typeface="Arial" pitchFamily="34" charset="0"/>
                </a:rPr>
                <a:t>Database kontrola</a:t>
              </a:r>
              <a:r>
                <a:rPr lang="cs-CZ" sz="2800" b="1" dirty="0" smtClean="0">
                  <a:ln w="3175">
                    <a:noFill/>
                  </a:ln>
                  <a:solidFill>
                    <a:prstClr val="white"/>
                  </a:solidFill>
                  <a:latin typeface="Arial" pitchFamily="34" charset="0"/>
                  <a:cs typeface="Arial" pitchFamily="34" charset="0"/>
                </a:rPr>
                <a:t> </a:t>
              </a:r>
            </a:p>
            <a:p>
              <a:pPr marL="80419" algn="r" fontAlgn="base">
                <a:spcAft>
                  <a:spcPts val="800"/>
                </a:spcAft>
                <a:buClr>
                  <a:srgbClr val="FF0000"/>
                </a:buClr>
                <a:buSzPct val="85000"/>
              </a:pPr>
              <a:r>
                <a:rPr lang="cs-CZ" sz="2900" b="1" dirty="0" smtClean="0">
                  <a:ln w="3175">
                    <a:noFill/>
                  </a:ln>
                  <a:solidFill>
                    <a:prstClr val="white"/>
                  </a:solidFill>
                  <a:latin typeface="Arial" pitchFamily="34" charset="0"/>
                  <a:cs typeface="Arial" pitchFamily="34" charset="0"/>
                </a:rPr>
                <a:t>Privilegovaný uživatel DB</a:t>
              </a:r>
              <a:endParaRPr lang="en-US" sz="2900" b="1" dirty="0">
                <a:ln w="3175">
                  <a:noFill/>
                </a:ln>
                <a:solidFill>
                  <a:prstClr val="white"/>
                </a:solidFill>
                <a:latin typeface="Arial" pitchFamily="34" charset="0"/>
                <a:cs typeface="Arial" pitchFamily="34" charset="0"/>
              </a:endParaRPr>
            </a:p>
          </p:txBody>
        </p:sp>
      </p:grpSp>
    </p:spTree>
    <p:extLst>
      <p:ext uri="{BB962C8B-B14F-4D97-AF65-F5344CB8AC3E}">
        <p14:creationId xmlns="" xmlns:p14="http://schemas.microsoft.com/office/powerpoint/2010/main" val="17927860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50" name="Line 6"/>
          <p:cNvSpPr>
            <a:spLocks noChangeShapeType="1"/>
          </p:cNvSpPr>
          <p:nvPr/>
        </p:nvSpPr>
        <p:spPr bwMode="auto">
          <a:xfrm flipV="1">
            <a:off x="4062942" y="685801"/>
            <a:ext cx="203147" cy="1"/>
          </a:xfrm>
          <a:prstGeom prst="line">
            <a:avLst/>
          </a:prstGeom>
          <a:noFill/>
          <a:ln w="19050">
            <a:solidFill>
              <a:schemeClr val="accent1"/>
            </a:solidFill>
            <a:prstDash val="sysDot"/>
            <a:round/>
            <a:headEnd/>
            <a:tailEnd type="none" w="med" len="sm"/>
          </a:ln>
        </p:spPr>
        <p:txBody>
          <a:bodyPr lIns="121811" tIns="60905" rIns="121811" bIns="60905"/>
          <a:lstStyle/>
          <a:p>
            <a:endParaRPr lang="cs-CZ" sz="900" dirty="0">
              <a:solidFill>
                <a:srgbClr val="000000"/>
              </a:solidFill>
              <a:ea typeface="ＭＳ Ｐゴシック" pitchFamily="34" charset="-128"/>
            </a:endParaRPr>
          </a:p>
        </p:txBody>
      </p:sp>
      <p:sp>
        <p:nvSpPr>
          <p:cNvPr id="60" name="Title 1"/>
          <p:cNvSpPr>
            <a:spLocks noGrp="1"/>
          </p:cNvSpPr>
          <p:nvPr>
            <p:ph type="title"/>
          </p:nvPr>
        </p:nvSpPr>
        <p:spPr>
          <a:xfrm>
            <a:off x="1072183" y="327385"/>
            <a:ext cx="10969924" cy="541860"/>
          </a:xfrm>
        </p:spPr>
        <p:txBody>
          <a:bodyPr/>
          <a:lstStyle/>
          <a:p>
            <a:r>
              <a:rPr lang="en-US" dirty="0" err="1" smtClean="0">
                <a:solidFill>
                  <a:schemeClr val="bg1"/>
                </a:solidFill>
              </a:rPr>
              <a:t>Privilegovaný</a:t>
            </a:r>
            <a:r>
              <a:rPr lang="en-US" dirty="0" smtClean="0">
                <a:solidFill>
                  <a:schemeClr val="bg1"/>
                </a:solidFill>
              </a:rPr>
              <a:t> </a:t>
            </a:r>
            <a:r>
              <a:rPr lang="en-US" dirty="0" err="1" smtClean="0">
                <a:solidFill>
                  <a:schemeClr val="bg1"/>
                </a:solidFill>
              </a:rPr>
              <a:t>uživatel</a:t>
            </a:r>
            <a:r>
              <a:rPr lang="en-US" dirty="0" smtClean="0">
                <a:solidFill>
                  <a:schemeClr val="bg1"/>
                </a:solidFill>
              </a:rPr>
              <a:t> a </a:t>
            </a:r>
            <a:r>
              <a:rPr lang="en-US" dirty="0" err="1" smtClean="0">
                <a:solidFill>
                  <a:schemeClr val="bg1"/>
                </a:solidFill>
              </a:rPr>
              <a:t>řízení</a:t>
            </a:r>
            <a:r>
              <a:rPr lang="en-US" dirty="0" smtClean="0">
                <a:solidFill>
                  <a:schemeClr val="bg1"/>
                </a:solidFill>
              </a:rPr>
              <a:t> </a:t>
            </a:r>
            <a:r>
              <a:rPr lang="en-US" dirty="0" err="1" smtClean="0">
                <a:solidFill>
                  <a:schemeClr val="bg1"/>
                </a:solidFill>
              </a:rPr>
              <a:t>provozu</a:t>
            </a:r>
            <a:r>
              <a:rPr lang="cs-CZ" dirty="0" smtClean="0">
                <a:solidFill>
                  <a:schemeClr val="bg1"/>
                </a:solidFill>
              </a:rPr>
              <a:t> Database</a:t>
            </a:r>
            <a:endParaRPr lang="en-US" dirty="0" smtClean="0">
              <a:solidFill>
                <a:schemeClr val="bg1"/>
              </a:solidFill>
            </a:endParaRPr>
          </a:p>
        </p:txBody>
      </p:sp>
      <p:sp>
        <p:nvSpPr>
          <p:cNvPr id="15371" name="Rectangle 42"/>
          <p:cNvSpPr>
            <a:spLocks noChangeArrowheads="1"/>
          </p:cNvSpPr>
          <p:nvPr/>
        </p:nvSpPr>
        <p:spPr bwMode="auto">
          <a:xfrm>
            <a:off x="761814" y="4339314"/>
            <a:ext cx="10083986" cy="1583932"/>
          </a:xfrm>
          <a:prstGeom prst="rect">
            <a:avLst/>
          </a:prstGeom>
          <a:noFill/>
          <a:ln w="9525">
            <a:noFill/>
            <a:miter lim="800000"/>
            <a:headEnd/>
            <a:tailEnd/>
          </a:ln>
        </p:spPr>
        <p:txBody>
          <a:bodyPr wrap="square" lIns="85257" tIns="42627" rIns="85257" bIns="42627">
            <a:spAutoFit/>
          </a:bodyPr>
          <a:lstStyle/>
          <a:p>
            <a:pPr marL="300298" indent="-300298">
              <a:spcBef>
                <a:spcPts val="800"/>
              </a:spcBef>
              <a:buClr>
                <a:srgbClr val="FF0000"/>
              </a:buClr>
              <a:buFontTx/>
              <a:buChar char="•"/>
            </a:pPr>
            <a:r>
              <a:rPr lang="cs-CZ" sz="2800" dirty="0">
                <a:solidFill>
                  <a:schemeClr val="bg1"/>
                </a:solidFill>
                <a:latin typeface="Arial" pitchFamily="34" charset="0"/>
                <a:ea typeface="ＭＳ Ｐゴシック" pitchFamily="34" charset="-128"/>
                <a:cs typeface="Arial" pitchFamily="34" charset="0"/>
              </a:rPr>
              <a:t>Omezení výchozích pravomoci privilegovaných uživatelů</a:t>
            </a:r>
          </a:p>
          <a:p>
            <a:pPr marL="300298" indent="-300298">
              <a:spcBef>
                <a:spcPts val="800"/>
              </a:spcBef>
              <a:buClr>
                <a:srgbClr val="FF0000"/>
              </a:buClr>
              <a:buFontTx/>
              <a:buChar char="•"/>
            </a:pPr>
            <a:r>
              <a:rPr lang="cs-CZ" sz="2800" dirty="0">
                <a:solidFill>
                  <a:schemeClr val="bg1"/>
                </a:solidFill>
                <a:latin typeface="Arial" pitchFamily="34" charset="0"/>
                <a:ea typeface="ＭＳ Ｐゴシック" pitchFamily="34" charset="-128"/>
                <a:cs typeface="Arial" pitchFamily="34" charset="0"/>
              </a:rPr>
              <a:t>Uplatnění pravidel politik v databázi</a:t>
            </a:r>
          </a:p>
          <a:p>
            <a:pPr marL="300298" indent="-300298">
              <a:spcBef>
                <a:spcPts val="800"/>
              </a:spcBef>
              <a:buClr>
                <a:srgbClr val="FF0000"/>
              </a:buClr>
              <a:buFontTx/>
              <a:buChar char="•"/>
            </a:pPr>
            <a:r>
              <a:rPr lang="cs-CZ" sz="2800" dirty="0" smtClean="0">
                <a:solidFill>
                  <a:schemeClr val="bg1"/>
                </a:solidFill>
                <a:latin typeface="Arial" pitchFamily="34" charset="0"/>
                <a:ea typeface="ＭＳ Ｐゴシック" pitchFamily="34" charset="-128"/>
                <a:cs typeface="Arial" pitchFamily="34" charset="0"/>
              </a:rPr>
              <a:t>Nejsou </a:t>
            </a:r>
            <a:r>
              <a:rPr lang="cs-CZ" sz="2800" dirty="0">
                <a:solidFill>
                  <a:schemeClr val="bg1"/>
                </a:solidFill>
                <a:latin typeface="Arial" pitchFamily="34" charset="0"/>
                <a:ea typeface="ＭＳ Ｐゴシック" pitchFamily="34" charset="-128"/>
                <a:cs typeface="Arial" pitchFamily="34" charset="0"/>
              </a:rPr>
              <a:t>nutné žádné změny v aplikaci</a:t>
            </a:r>
          </a:p>
        </p:txBody>
      </p:sp>
      <p:pic>
        <p:nvPicPr>
          <p:cNvPr id="63" name="Picture 35" descr="Database_old_and_new"/>
          <p:cNvPicPr>
            <a:picLocks noChangeAspect="1" noChangeArrowheads="1"/>
          </p:cNvPicPr>
          <p:nvPr/>
        </p:nvPicPr>
        <p:blipFill>
          <a:blip r:embed="rId3" cstate="print"/>
          <a:srcRect/>
          <a:stretch>
            <a:fillRect/>
          </a:stretch>
        </p:blipFill>
        <p:spPr bwMode="gray">
          <a:xfrm>
            <a:off x="4914436" y="1522213"/>
            <a:ext cx="2671376" cy="2313188"/>
          </a:xfrm>
          <a:prstGeom prst="rect">
            <a:avLst/>
          </a:prstGeom>
          <a:noFill/>
          <a:ln w="9525">
            <a:noFill/>
            <a:miter lim="800000"/>
            <a:headEnd/>
            <a:tailEnd/>
          </a:ln>
        </p:spPr>
      </p:pic>
      <p:sp>
        <p:nvSpPr>
          <p:cNvPr id="67" name="Text Box 11"/>
          <p:cNvSpPr txBox="1">
            <a:spLocks noChangeArrowheads="1"/>
          </p:cNvSpPr>
          <p:nvPr/>
        </p:nvSpPr>
        <p:spPr bwMode="auto">
          <a:xfrm>
            <a:off x="5378554" y="2194561"/>
            <a:ext cx="1026830" cy="369306"/>
          </a:xfrm>
          <a:prstGeom prst="rect">
            <a:avLst/>
          </a:prstGeom>
        </p:spPr>
        <p:txBody>
          <a:bodyPr wrap="none" lIns="121893" tIns="60947" rIns="121893" bIns="60947">
            <a:spAutoFit/>
          </a:bodyPr>
          <a:lstStyle>
            <a:defPPr>
              <a:defRPr lang="en-US"/>
            </a:defPPr>
            <a:lvl1pPr>
              <a:buClr>
                <a:srgbClr val="FD0000"/>
              </a:buClr>
              <a:defRPr kern="0">
                <a:solidFill>
                  <a:srgbClr val="777777"/>
                </a:solidFill>
                <a:cs typeface="Arial" charset="0"/>
              </a:defRPr>
            </a:lvl1pPr>
          </a:lstStyle>
          <a:p>
            <a:r>
              <a:rPr lang="cs-CZ" sz="1600" dirty="0" smtClean="0">
                <a:ea typeface="ＭＳ Ｐゴシック" pitchFamily="34" charset="-128"/>
              </a:rPr>
              <a:t>Agenda 1</a:t>
            </a:r>
            <a:endParaRPr lang="cs-CZ" sz="1600" dirty="0">
              <a:ea typeface="ＭＳ Ｐゴシック" pitchFamily="34" charset="-128"/>
            </a:endParaRPr>
          </a:p>
        </p:txBody>
      </p:sp>
      <p:sp>
        <p:nvSpPr>
          <p:cNvPr id="68" name="Text Box 12"/>
          <p:cNvSpPr txBox="1">
            <a:spLocks noChangeArrowheads="1"/>
          </p:cNvSpPr>
          <p:nvPr/>
        </p:nvSpPr>
        <p:spPr bwMode="auto">
          <a:xfrm>
            <a:off x="5527061" y="2723158"/>
            <a:ext cx="1026830" cy="369306"/>
          </a:xfrm>
          <a:prstGeom prst="rect">
            <a:avLst/>
          </a:prstGeom>
        </p:spPr>
        <p:txBody>
          <a:bodyPr wrap="none" lIns="121893" tIns="60947" rIns="121893" bIns="60947">
            <a:spAutoFit/>
          </a:bodyPr>
          <a:lstStyle>
            <a:defPPr>
              <a:defRPr lang="en-US"/>
            </a:defPPr>
            <a:lvl1pPr>
              <a:buClr>
                <a:srgbClr val="FD0000"/>
              </a:buClr>
              <a:defRPr kern="0">
                <a:solidFill>
                  <a:srgbClr val="777777"/>
                </a:solidFill>
                <a:cs typeface="Arial" charset="0"/>
              </a:defRPr>
            </a:lvl1pPr>
          </a:lstStyle>
          <a:p>
            <a:r>
              <a:rPr lang="cs-CZ" sz="1600" dirty="0" smtClean="0">
                <a:ea typeface="ＭＳ Ｐゴシック" pitchFamily="34" charset="-128"/>
              </a:rPr>
              <a:t>Agenda 2</a:t>
            </a:r>
            <a:endParaRPr lang="cs-CZ" sz="1600" dirty="0">
              <a:ea typeface="ＭＳ Ｐゴシック" pitchFamily="34" charset="-128"/>
            </a:endParaRPr>
          </a:p>
        </p:txBody>
      </p:sp>
      <p:sp>
        <p:nvSpPr>
          <p:cNvPr id="69" name="Text Box 13"/>
          <p:cNvSpPr txBox="1">
            <a:spLocks noChangeArrowheads="1"/>
          </p:cNvSpPr>
          <p:nvPr/>
        </p:nvSpPr>
        <p:spPr bwMode="auto">
          <a:xfrm>
            <a:off x="5765312" y="3261352"/>
            <a:ext cx="1026830" cy="369306"/>
          </a:xfrm>
          <a:prstGeom prst="rect">
            <a:avLst/>
          </a:prstGeom>
        </p:spPr>
        <p:txBody>
          <a:bodyPr wrap="none" lIns="121893" tIns="60947" rIns="121893" bIns="60947">
            <a:spAutoFit/>
          </a:bodyPr>
          <a:lstStyle>
            <a:defPPr>
              <a:defRPr lang="en-US"/>
            </a:defPPr>
            <a:lvl1pPr>
              <a:buClr>
                <a:srgbClr val="FD0000"/>
              </a:buClr>
              <a:defRPr kern="0">
                <a:solidFill>
                  <a:srgbClr val="777777"/>
                </a:solidFill>
                <a:cs typeface="Arial" charset="0"/>
              </a:defRPr>
            </a:lvl1pPr>
          </a:lstStyle>
          <a:p>
            <a:r>
              <a:rPr lang="cs-CZ" sz="1600" dirty="0" smtClean="0">
                <a:ea typeface="ＭＳ Ｐゴシック" pitchFamily="34" charset="-128"/>
              </a:rPr>
              <a:t>Agenda 3</a:t>
            </a:r>
            <a:endParaRPr lang="cs-CZ" sz="1600" dirty="0">
              <a:ea typeface="ＭＳ Ｐゴシック" pitchFamily="34" charset="-128"/>
            </a:endParaRPr>
          </a:p>
        </p:txBody>
      </p:sp>
      <p:sp>
        <p:nvSpPr>
          <p:cNvPr id="70" name="Line 5"/>
          <p:cNvSpPr>
            <a:spLocks noChangeShapeType="1"/>
          </p:cNvSpPr>
          <p:nvPr/>
        </p:nvSpPr>
        <p:spPr bwMode="auto">
          <a:xfrm>
            <a:off x="2283804" y="2254165"/>
            <a:ext cx="2309135" cy="1108956"/>
          </a:xfrm>
          <a:prstGeom prst="line">
            <a:avLst/>
          </a:prstGeom>
          <a:noFill/>
          <a:ln w="19050">
            <a:solidFill>
              <a:srgbClr val="829E7E"/>
            </a:solidFill>
            <a:prstDash val="sysDot"/>
            <a:round/>
            <a:headEnd/>
            <a:tailEnd/>
          </a:ln>
        </p:spPr>
        <p:txBody>
          <a:bodyPr lIns="121811" tIns="60905" rIns="121811" bIns="60905"/>
          <a:lstStyle/>
          <a:p>
            <a:pPr defTabSz="1218987">
              <a:defRPr/>
            </a:pPr>
            <a:endParaRPr lang="cs-CZ" sz="900" kern="0" dirty="0">
              <a:solidFill>
                <a:srgbClr val="000000"/>
              </a:solidFill>
              <a:ea typeface="ＭＳ Ｐゴシック" pitchFamily="34" charset="-128"/>
            </a:endParaRPr>
          </a:p>
        </p:txBody>
      </p:sp>
      <p:sp>
        <p:nvSpPr>
          <p:cNvPr id="71" name="Line 6"/>
          <p:cNvSpPr>
            <a:spLocks noChangeShapeType="1"/>
          </p:cNvSpPr>
          <p:nvPr/>
        </p:nvSpPr>
        <p:spPr bwMode="auto">
          <a:xfrm flipV="1">
            <a:off x="2283806" y="2211324"/>
            <a:ext cx="2309135" cy="42840"/>
          </a:xfrm>
          <a:prstGeom prst="line">
            <a:avLst/>
          </a:prstGeom>
          <a:noFill/>
          <a:ln w="19050">
            <a:solidFill>
              <a:srgbClr val="829E7E"/>
            </a:solidFill>
            <a:prstDash val="sysDot"/>
            <a:round/>
            <a:headEnd/>
            <a:tailEnd type="none" w="med" len="sm"/>
          </a:ln>
        </p:spPr>
        <p:txBody>
          <a:bodyPr lIns="121811" tIns="60905" rIns="121811" bIns="60905"/>
          <a:lstStyle/>
          <a:p>
            <a:pPr defTabSz="1218987">
              <a:defRPr/>
            </a:pPr>
            <a:endParaRPr lang="cs-CZ" sz="900" kern="0" dirty="0">
              <a:solidFill>
                <a:srgbClr val="000000"/>
              </a:solidFill>
              <a:ea typeface="ＭＳ Ｐゴシック" pitchFamily="34" charset="-128"/>
            </a:endParaRPr>
          </a:p>
        </p:txBody>
      </p:sp>
      <p:sp>
        <p:nvSpPr>
          <p:cNvPr id="72" name="Line 7"/>
          <p:cNvSpPr>
            <a:spLocks noChangeShapeType="1"/>
          </p:cNvSpPr>
          <p:nvPr/>
        </p:nvSpPr>
        <p:spPr bwMode="auto">
          <a:xfrm>
            <a:off x="2283805" y="2254164"/>
            <a:ext cx="2309135" cy="561912"/>
          </a:xfrm>
          <a:prstGeom prst="line">
            <a:avLst/>
          </a:prstGeom>
          <a:noFill/>
          <a:ln w="19050">
            <a:solidFill>
              <a:srgbClr val="C9C9C9"/>
            </a:solidFill>
            <a:prstDash val="sysDot"/>
            <a:round/>
            <a:headEnd/>
            <a:tailEnd/>
          </a:ln>
        </p:spPr>
        <p:txBody>
          <a:bodyPr lIns="121811" tIns="60905" rIns="121811" bIns="60905"/>
          <a:lstStyle/>
          <a:p>
            <a:pPr defTabSz="1218987">
              <a:defRPr/>
            </a:pPr>
            <a:endParaRPr lang="cs-CZ" sz="900" kern="0" dirty="0">
              <a:solidFill>
                <a:srgbClr val="000000"/>
              </a:solidFill>
              <a:ea typeface="ＭＳ Ｐゴシック" pitchFamily="34" charset="-128"/>
            </a:endParaRPr>
          </a:p>
        </p:txBody>
      </p:sp>
      <p:sp>
        <p:nvSpPr>
          <p:cNvPr id="73" name="TextBox 108"/>
          <p:cNvSpPr txBox="1">
            <a:spLocks noChangeArrowheads="1"/>
          </p:cNvSpPr>
          <p:nvPr/>
        </p:nvSpPr>
        <p:spPr bwMode="auto">
          <a:xfrm>
            <a:off x="1248513" y="2967994"/>
            <a:ext cx="1538417" cy="346812"/>
          </a:xfrm>
          <a:prstGeom prst="rect">
            <a:avLst/>
          </a:prstGeom>
          <a:noFill/>
          <a:ln w="12700" algn="ctr">
            <a:noFill/>
            <a:prstDash val="lgDash"/>
            <a:miter lim="800000"/>
            <a:headEnd/>
            <a:tailEnd/>
          </a:ln>
        </p:spPr>
        <p:txBody>
          <a:bodyPr lIns="0" tIns="0" rIns="0" bIns="0" anchor="ctr"/>
          <a:lstStyle/>
          <a:p>
            <a:pPr algn="ctr" eaLnBrk="0" hangingPunct="0"/>
            <a:r>
              <a:rPr lang="cs-CZ" sz="1600" dirty="0" smtClean="0">
                <a:solidFill>
                  <a:schemeClr val="bg1"/>
                </a:solidFill>
                <a:ea typeface="ＭＳ Ｐゴシック" pitchFamily="34" charset="-128"/>
              </a:rPr>
              <a:t>Aplikační</a:t>
            </a:r>
            <a:r>
              <a:rPr lang="en-US" sz="1600" dirty="0" smtClean="0">
                <a:solidFill>
                  <a:schemeClr val="bg1"/>
                </a:solidFill>
                <a:ea typeface="ＭＳ Ｐゴシック" pitchFamily="34" charset="-128"/>
              </a:rPr>
              <a:t> </a:t>
            </a:r>
            <a:r>
              <a:rPr lang="en-US" sz="1600" dirty="0" err="1" smtClean="0">
                <a:solidFill>
                  <a:schemeClr val="bg1"/>
                </a:solidFill>
                <a:ea typeface="ＭＳ Ｐゴシック" pitchFamily="34" charset="-128"/>
              </a:rPr>
              <a:t>spr</a:t>
            </a:r>
            <a:r>
              <a:rPr lang="cs-CZ" sz="1600" dirty="0" smtClean="0">
                <a:solidFill>
                  <a:schemeClr val="bg1"/>
                </a:solidFill>
                <a:ea typeface="ＭＳ Ｐゴシック" pitchFamily="34" charset="-128"/>
              </a:rPr>
              <a:t>á</a:t>
            </a:r>
            <a:r>
              <a:rPr lang="en-US" sz="1600" dirty="0" err="1" smtClean="0">
                <a:solidFill>
                  <a:schemeClr val="bg1"/>
                </a:solidFill>
                <a:ea typeface="ＭＳ Ｐゴシック" pitchFamily="34" charset="-128"/>
              </a:rPr>
              <a:t>vce</a:t>
            </a:r>
            <a:endParaRPr lang="cs-CZ" sz="1600" dirty="0">
              <a:solidFill>
                <a:schemeClr val="bg1"/>
              </a:solidFill>
              <a:ea typeface="ＭＳ Ｐゴシック" pitchFamily="34" charset="-128"/>
            </a:endParaRPr>
          </a:p>
        </p:txBody>
      </p:sp>
      <p:pic>
        <p:nvPicPr>
          <p:cNvPr id="74" name="Picture 29" descr="GrayApplication"/>
          <p:cNvPicPr>
            <a:picLocks noChangeAspect="1" noChangeArrowheads="1"/>
          </p:cNvPicPr>
          <p:nvPr/>
        </p:nvPicPr>
        <p:blipFill>
          <a:blip r:embed="rId4" cstate="print"/>
          <a:stretch>
            <a:fillRect/>
          </a:stretch>
        </p:blipFill>
        <p:spPr bwMode="auto">
          <a:xfrm>
            <a:off x="1760612" y="1752602"/>
            <a:ext cx="1046381" cy="1003127"/>
          </a:xfrm>
          <a:prstGeom prst="rect">
            <a:avLst/>
          </a:prstGeom>
          <a:noFill/>
          <a:ln w="9525">
            <a:noFill/>
            <a:miter lim="800000"/>
            <a:headEnd/>
            <a:tailEnd/>
          </a:ln>
        </p:spPr>
      </p:pic>
      <p:sp>
        <p:nvSpPr>
          <p:cNvPr id="75" name="Text Box 24"/>
          <p:cNvSpPr txBox="1">
            <a:spLocks noChangeArrowheads="1"/>
          </p:cNvSpPr>
          <p:nvPr/>
        </p:nvSpPr>
        <p:spPr bwMode="auto">
          <a:xfrm>
            <a:off x="10904088" y="3835401"/>
            <a:ext cx="719479" cy="342583"/>
          </a:xfrm>
          <a:prstGeom prst="rect">
            <a:avLst/>
          </a:prstGeom>
          <a:noFill/>
          <a:ln w="12700" algn="ctr">
            <a:noFill/>
            <a:prstDash val="lgDash"/>
            <a:miter lim="800000"/>
            <a:headEnd/>
            <a:tailEnd/>
          </a:ln>
        </p:spPr>
        <p:txBody>
          <a:bodyPr lIns="0" tIns="0" rIns="0" bIns="0" anchor="ctr"/>
          <a:lstStyle/>
          <a:p>
            <a:pPr algn="ctr" eaLnBrk="0" hangingPunct="0"/>
            <a:r>
              <a:rPr lang="cs-CZ" sz="1600" dirty="0">
                <a:solidFill>
                  <a:schemeClr val="bg1"/>
                </a:solidFill>
                <a:ea typeface="ＭＳ Ｐゴシック" pitchFamily="34" charset="-128"/>
              </a:rPr>
              <a:t>DBA</a:t>
            </a:r>
          </a:p>
        </p:txBody>
      </p:sp>
      <p:pic>
        <p:nvPicPr>
          <p:cNvPr id="76" name="Picture 25"/>
          <p:cNvPicPr>
            <a:picLocks noChangeAspect="1" noChangeArrowheads="1"/>
          </p:cNvPicPr>
          <p:nvPr/>
        </p:nvPicPr>
        <p:blipFill>
          <a:blip r:embed="rId5" cstate="print"/>
          <a:srcRect/>
          <a:stretch>
            <a:fillRect/>
          </a:stretch>
        </p:blipFill>
        <p:spPr bwMode="auto">
          <a:xfrm>
            <a:off x="10497793" y="2413001"/>
            <a:ext cx="1295399" cy="1409975"/>
          </a:xfrm>
          <a:prstGeom prst="rect">
            <a:avLst/>
          </a:prstGeom>
          <a:noFill/>
          <a:ln w="12700" cap="flat">
            <a:noFill/>
            <a:miter lim="800000"/>
            <a:headEnd/>
            <a:tailEnd/>
          </a:ln>
        </p:spPr>
      </p:pic>
      <p:pic>
        <p:nvPicPr>
          <p:cNvPr id="79" name="Picture 78" descr="customer.png"/>
          <p:cNvPicPr>
            <a:picLocks noChangeAspect="1"/>
          </p:cNvPicPr>
          <p:nvPr/>
        </p:nvPicPr>
        <p:blipFill>
          <a:blip r:embed="rId6" cstate="print"/>
          <a:stretch>
            <a:fillRect/>
          </a:stretch>
        </p:blipFill>
        <p:spPr>
          <a:xfrm flipH="1">
            <a:off x="684213" y="1851152"/>
            <a:ext cx="984851" cy="1069848"/>
          </a:xfrm>
          <a:prstGeom prst="rect">
            <a:avLst/>
          </a:prstGeom>
        </p:spPr>
      </p:pic>
      <p:sp>
        <p:nvSpPr>
          <p:cNvPr id="82" name="Text Box 25"/>
          <p:cNvSpPr txBox="1">
            <a:spLocks noChangeArrowheads="1"/>
          </p:cNvSpPr>
          <p:nvPr/>
        </p:nvSpPr>
        <p:spPr bwMode="auto">
          <a:xfrm>
            <a:off x="8239131" y="3065124"/>
            <a:ext cx="2461809" cy="370099"/>
          </a:xfrm>
          <a:prstGeom prst="rect">
            <a:avLst/>
          </a:prstGeom>
          <a:solidFill>
            <a:srgbClr val="FFFFFF"/>
          </a:solidFill>
          <a:ln w="19050">
            <a:noFill/>
            <a:prstDash val="sysDot"/>
            <a:miter lim="800000"/>
            <a:headEnd/>
            <a:tailEnd/>
          </a:ln>
        </p:spPr>
        <p:txBody>
          <a:bodyPr wrap="square" lIns="122657" tIns="61329" rIns="122657" bIns="61329">
            <a:spAutoFit/>
          </a:bodyPr>
          <a:lstStyle/>
          <a:p>
            <a:r>
              <a:rPr lang="cs-CZ" sz="1600" dirty="0" err="1">
                <a:solidFill>
                  <a:srgbClr val="000000"/>
                </a:solidFill>
                <a:ea typeface="ＭＳ Ｐゴシック" pitchFamily="34" charset="-128"/>
              </a:rPr>
              <a:t>select</a:t>
            </a:r>
            <a:r>
              <a:rPr lang="cs-CZ" sz="1600" dirty="0">
                <a:solidFill>
                  <a:srgbClr val="000000"/>
                </a:solidFill>
                <a:ea typeface="ＭＳ Ｐゴシック" pitchFamily="34" charset="-128"/>
              </a:rPr>
              <a:t> * </a:t>
            </a:r>
            <a:r>
              <a:rPr lang="cs-CZ" sz="1600" dirty="0" err="1">
                <a:solidFill>
                  <a:srgbClr val="000000"/>
                </a:solidFill>
                <a:ea typeface="ＭＳ Ｐゴシック" pitchFamily="34" charset="-128"/>
              </a:rPr>
              <a:t>from</a:t>
            </a:r>
            <a:r>
              <a:rPr lang="cs-CZ" sz="1600" dirty="0">
                <a:solidFill>
                  <a:srgbClr val="000000"/>
                </a:solidFill>
                <a:ea typeface="ＭＳ Ｐゴシック" pitchFamily="34" charset="-128"/>
              </a:rPr>
              <a:t> </a:t>
            </a:r>
            <a:r>
              <a:rPr lang="cs-CZ" sz="1600" dirty="0" err="1">
                <a:solidFill>
                  <a:srgbClr val="000000"/>
                </a:solidFill>
                <a:ea typeface="ＭＳ Ｐゴシック" pitchFamily="34" charset="-128"/>
              </a:rPr>
              <a:t>customers</a:t>
            </a:r>
            <a:endParaRPr lang="cs-CZ" sz="1600" dirty="0">
              <a:solidFill>
                <a:srgbClr val="000000"/>
              </a:solidFill>
              <a:ea typeface="ＭＳ Ｐゴシック" pitchFamily="34" charset="-128"/>
            </a:endParaRPr>
          </a:p>
        </p:txBody>
      </p:sp>
      <p:grpSp>
        <p:nvGrpSpPr>
          <p:cNvPr id="83" name="Group 48"/>
          <p:cNvGrpSpPr>
            <a:grpSpLocks/>
          </p:cNvGrpSpPr>
          <p:nvPr/>
        </p:nvGrpSpPr>
        <p:grpSpPr bwMode="auto">
          <a:xfrm>
            <a:off x="7592623" y="3139069"/>
            <a:ext cx="439737" cy="439737"/>
            <a:chOff x="1894" y="3114"/>
            <a:chExt cx="258" cy="258"/>
          </a:xfrm>
        </p:grpSpPr>
        <p:sp>
          <p:nvSpPr>
            <p:cNvPr id="84" name="Oval 49"/>
            <p:cNvSpPr>
              <a:spLocks noChangeArrowheads="1"/>
            </p:cNvSpPr>
            <p:nvPr/>
          </p:nvSpPr>
          <p:spPr bwMode="auto">
            <a:xfrm>
              <a:off x="1894" y="3114"/>
              <a:ext cx="258" cy="258"/>
            </a:xfrm>
            <a:prstGeom prst="ellipse">
              <a:avLst/>
            </a:prstGeom>
            <a:gradFill rotWithShape="1">
              <a:gsLst>
                <a:gs pos="0">
                  <a:srgbClr val="FFFFFF"/>
                </a:gs>
                <a:gs pos="100000">
                  <a:srgbClr val="E3E3E3"/>
                </a:gs>
              </a:gsLst>
              <a:lin ang="5400000" scaled="1"/>
            </a:gradFill>
            <a:ln w="12700" algn="ctr">
              <a:solidFill>
                <a:srgbClr val="FF0000"/>
              </a:solidFill>
              <a:round/>
              <a:headEnd/>
              <a:tailEnd/>
            </a:ln>
          </p:spPr>
          <p:txBody>
            <a:bodyPr anchor="ctr">
              <a:noAutofit/>
            </a:bodyPr>
            <a:lstStyle/>
            <a:p>
              <a:pPr defTabSz="1218987">
                <a:defRPr/>
              </a:pPr>
              <a:endParaRPr lang="cs-CZ" sz="900" kern="0" dirty="0">
                <a:solidFill>
                  <a:srgbClr val="000000"/>
                </a:solidFill>
                <a:ea typeface="ＭＳ Ｐゴシック" pitchFamily="34" charset="-128"/>
              </a:endParaRPr>
            </a:p>
          </p:txBody>
        </p:sp>
        <p:grpSp>
          <p:nvGrpSpPr>
            <p:cNvPr id="85" name="Group 50"/>
            <p:cNvGrpSpPr>
              <a:grpSpLocks/>
            </p:cNvGrpSpPr>
            <p:nvPr/>
          </p:nvGrpSpPr>
          <p:grpSpPr bwMode="auto">
            <a:xfrm>
              <a:off x="1914" y="3134"/>
              <a:ext cx="218" cy="218"/>
              <a:chOff x="1906" y="3126"/>
              <a:chExt cx="234" cy="234"/>
            </a:xfrm>
          </p:grpSpPr>
          <p:sp>
            <p:nvSpPr>
              <p:cNvPr id="89" name="Oval 51"/>
              <p:cNvSpPr>
                <a:spLocks noChangeArrowheads="1"/>
              </p:cNvSpPr>
              <p:nvPr/>
            </p:nvSpPr>
            <p:spPr bwMode="auto">
              <a:xfrm>
                <a:off x="1906" y="3126"/>
                <a:ext cx="234" cy="234"/>
              </a:xfrm>
              <a:prstGeom prst="ellipse">
                <a:avLst/>
              </a:prstGeom>
              <a:gradFill rotWithShape="1">
                <a:gsLst>
                  <a:gs pos="0">
                    <a:srgbClr val="FFFFFF"/>
                  </a:gs>
                  <a:gs pos="100000">
                    <a:srgbClr val="E3E3E3"/>
                  </a:gs>
                </a:gsLst>
                <a:lin ang="5400000" scaled="1"/>
              </a:gradFill>
              <a:ln w="28575" algn="ctr">
                <a:solidFill>
                  <a:srgbClr val="FF0000"/>
                </a:solidFill>
                <a:round/>
                <a:headEnd/>
                <a:tailEnd/>
              </a:ln>
            </p:spPr>
            <p:txBody>
              <a:bodyPr anchor="ctr">
                <a:noAutofit/>
              </a:bodyPr>
              <a:lstStyle/>
              <a:p>
                <a:pPr defTabSz="1218987">
                  <a:defRPr/>
                </a:pPr>
                <a:endParaRPr lang="cs-CZ" sz="900" kern="0" dirty="0">
                  <a:solidFill>
                    <a:srgbClr val="000000"/>
                  </a:solidFill>
                  <a:ea typeface="ＭＳ Ｐゴシック" pitchFamily="34" charset="-128"/>
                </a:endParaRPr>
              </a:p>
            </p:txBody>
          </p:sp>
          <p:sp>
            <p:nvSpPr>
              <p:cNvPr id="90" name="Line 52"/>
              <p:cNvSpPr>
                <a:spLocks noChangeShapeType="1"/>
              </p:cNvSpPr>
              <p:nvPr/>
            </p:nvSpPr>
            <p:spPr bwMode="auto">
              <a:xfrm flipV="1">
                <a:off x="1952" y="3160"/>
                <a:ext cx="144" cy="168"/>
              </a:xfrm>
              <a:prstGeom prst="line">
                <a:avLst/>
              </a:prstGeom>
              <a:noFill/>
              <a:ln w="38100">
                <a:solidFill>
                  <a:srgbClr val="FF0000"/>
                </a:solidFill>
                <a:round/>
                <a:headEnd/>
                <a:tailEnd/>
              </a:ln>
            </p:spPr>
            <p:txBody>
              <a:bodyPr>
                <a:noAutofit/>
              </a:bodyPr>
              <a:lstStyle/>
              <a:p>
                <a:pPr defTabSz="1218987">
                  <a:defRPr/>
                </a:pPr>
                <a:endParaRPr lang="cs-CZ" sz="900" kern="0" dirty="0">
                  <a:solidFill>
                    <a:srgbClr val="000000"/>
                  </a:solidFill>
                  <a:ea typeface="ＭＳ Ｐゴシック" pitchFamily="34" charset="-128"/>
                </a:endParaRPr>
              </a:p>
            </p:txBody>
          </p:sp>
        </p:grpSp>
      </p:grpSp>
      <p:grpSp>
        <p:nvGrpSpPr>
          <p:cNvPr id="91" name="Group 99"/>
          <p:cNvGrpSpPr/>
          <p:nvPr/>
        </p:nvGrpSpPr>
        <p:grpSpPr>
          <a:xfrm>
            <a:off x="3459850" y="1843617"/>
            <a:ext cx="1358362" cy="1737784"/>
            <a:chOff x="2595563" y="1382713"/>
            <a:chExt cx="1019037" cy="1303338"/>
          </a:xfrm>
        </p:grpSpPr>
        <p:grpSp>
          <p:nvGrpSpPr>
            <p:cNvPr id="92" name="Group 14"/>
            <p:cNvGrpSpPr>
              <a:grpSpLocks/>
            </p:cNvGrpSpPr>
            <p:nvPr/>
          </p:nvGrpSpPr>
          <p:grpSpPr bwMode="auto">
            <a:xfrm>
              <a:off x="3276600" y="1943101"/>
              <a:ext cx="338000" cy="337913"/>
              <a:chOff x="1368" y="3054"/>
              <a:chExt cx="258" cy="258"/>
            </a:xfrm>
          </p:grpSpPr>
          <p:sp>
            <p:nvSpPr>
              <p:cNvPr id="132" name="Oval 15"/>
              <p:cNvSpPr>
                <a:spLocks noChangeArrowheads="1"/>
              </p:cNvSpPr>
              <p:nvPr/>
            </p:nvSpPr>
            <p:spPr bwMode="auto">
              <a:xfrm>
                <a:off x="1368" y="3054"/>
                <a:ext cx="258" cy="258"/>
              </a:xfrm>
              <a:prstGeom prst="ellipse">
                <a:avLst/>
              </a:prstGeom>
              <a:gradFill rotWithShape="1">
                <a:gsLst>
                  <a:gs pos="0">
                    <a:srgbClr val="FFFFFF"/>
                  </a:gs>
                  <a:gs pos="100000">
                    <a:srgbClr val="E3E3E3"/>
                  </a:gs>
                </a:gsLst>
                <a:lin ang="5400000" scaled="1"/>
              </a:gradFill>
              <a:ln w="12700" algn="ctr">
                <a:solidFill>
                  <a:srgbClr val="0070C0"/>
                </a:solidFill>
                <a:round/>
                <a:headEnd/>
                <a:tailEnd/>
              </a:ln>
            </p:spPr>
            <p:txBody>
              <a:bodyPr anchor="ctr">
                <a:noAutofit/>
              </a:bodyPr>
              <a:lstStyle/>
              <a:p>
                <a:pPr defTabSz="1218987">
                  <a:defRPr/>
                </a:pPr>
                <a:endParaRPr lang="cs-CZ" sz="900" kern="0" dirty="0">
                  <a:solidFill>
                    <a:srgbClr val="000000"/>
                  </a:solidFill>
                  <a:ea typeface="ＭＳ Ｐゴシック" pitchFamily="34" charset="-128"/>
                </a:endParaRPr>
              </a:p>
            </p:txBody>
          </p:sp>
          <p:sp>
            <p:nvSpPr>
              <p:cNvPr id="133" name="Oval 16"/>
              <p:cNvSpPr>
                <a:spLocks noChangeArrowheads="1"/>
              </p:cNvSpPr>
              <p:nvPr/>
            </p:nvSpPr>
            <p:spPr bwMode="auto">
              <a:xfrm>
                <a:off x="1380" y="3066"/>
                <a:ext cx="234" cy="234"/>
              </a:xfrm>
              <a:prstGeom prst="ellipse">
                <a:avLst/>
              </a:prstGeom>
              <a:gradFill rotWithShape="1">
                <a:gsLst>
                  <a:gs pos="0">
                    <a:srgbClr val="FFFFFF"/>
                  </a:gs>
                  <a:gs pos="100000">
                    <a:srgbClr val="E3E3E3"/>
                  </a:gs>
                </a:gsLst>
                <a:lin ang="5400000" scaled="1"/>
              </a:gradFill>
              <a:ln w="28575" algn="ctr">
                <a:solidFill>
                  <a:srgbClr val="009900"/>
                </a:solidFill>
                <a:round/>
                <a:headEnd/>
                <a:tailEnd/>
              </a:ln>
            </p:spPr>
            <p:txBody>
              <a:bodyPr anchor="ctr">
                <a:noAutofit/>
              </a:bodyPr>
              <a:lstStyle/>
              <a:p>
                <a:pPr defTabSz="1218987">
                  <a:defRPr/>
                </a:pPr>
                <a:endParaRPr lang="cs-CZ" sz="900" kern="0" dirty="0">
                  <a:solidFill>
                    <a:srgbClr val="000000"/>
                  </a:solidFill>
                  <a:ea typeface="ＭＳ Ｐゴシック" pitchFamily="34" charset="-128"/>
                </a:endParaRPr>
              </a:p>
            </p:txBody>
          </p:sp>
          <p:sp>
            <p:nvSpPr>
              <p:cNvPr id="134" name="Freeform 17"/>
              <p:cNvSpPr>
                <a:spLocks/>
              </p:cNvSpPr>
              <p:nvPr/>
            </p:nvSpPr>
            <p:spPr bwMode="auto">
              <a:xfrm>
                <a:off x="1434" y="3108"/>
                <a:ext cx="126" cy="138"/>
              </a:xfrm>
              <a:custGeom>
                <a:avLst/>
                <a:gdLst>
                  <a:gd name="T0" fmla="*/ 0 w 258"/>
                  <a:gd name="T1" fmla="*/ 1 h 282"/>
                  <a:gd name="T2" fmla="*/ 0 w 258"/>
                  <a:gd name="T3" fmla="*/ 1 h 282"/>
                  <a:gd name="T4" fmla="*/ 0 w 258"/>
                  <a:gd name="T5" fmla="*/ 1 h 282"/>
                  <a:gd name="T6" fmla="*/ 1 w 258"/>
                  <a:gd name="T7" fmla="*/ 0 h 282"/>
                  <a:gd name="T8" fmla="*/ 1 w 258"/>
                  <a:gd name="T9" fmla="*/ 0 h 282"/>
                  <a:gd name="T10" fmla="*/ 0 w 258"/>
                  <a:gd name="T11" fmla="*/ 2 h 282"/>
                  <a:gd name="T12" fmla="*/ 0 w 258"/>
                  <a:gd name="T13" fmla="*/ 1 h 282"/>
                  <a:gd name="T14" fmla="*/ 0 60000 65536"/>
                  <a:gd name="T15" fmla="*/ 0 60000 65536"/>
                  <a:gd name="T16" fmla="*/ 0 60000 65536"/>
                  <a:gd name="T17" fmla="*/ 0 60000 65536"/>
                  <a:gd name="T18" fmla="*/ 0 60000 65536"/>
                  <a:gd name="T19" fmla="*/ 0 60000 65536"/>
                  <a:gd name="T20" fmla="*/ 0 60000 65536"/>
                  <a:gd name="T21" fmla="*/ 0 w 258"/>
                  <a:gd name="T22" fmla="*/ 0 h 282"/>
                  <a:gd name="T23" fmla="*/ 258 w 258"/>
                  <a:gd name="T24" fmla="*/ 282 h 2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8" h="282">
                    <a:moveTo>
                      <a:pt x="0" y="186"/>
                    </a:moveTo>
                    <a:lnTo>
                      <a:pt x="42" y="144"/>
                    </a:lnTo>
                    <a:lnTo>
                      <a:pt x="114" y="222"/>
                    </a:lnTo>
                    <a:lnTo>
                      <a:pt x="216" y="0"/>
                    </a:lnTo>
                    <a:lnTo>
                      <a:pt x="258" y="24"/>
                    </a:lnTo>
                    <a:lnTo>
                      <a:pt x="126" y="282"/>
                    </a:lnTo>
                    <a:lnTo>
                      <a:pt x="0" y="186"/>
                    </a:lnTo>
                    <a:close/>
                  </a:path>
                </a:pathLst>
              </a:custGeom>
              <a:solidFill>
                <a:srgbClr val="009900"/>
              </a:solidFill>
              <a:ln w="9525" cap="flat" cmpd="sng">
                <a:noFill/>
                <a:prstDash val="solid"/>
                <a:round/>
                <a:headEnd/>
                <a:tailEnd/>
              </a:ln>
            </p:spPr>
            <p:txBody>
              <a:bodyPr>
                <a:noAutofit/>
              </a:bodyPr>
              <a:lstStyle/>
              <a:p>
                <a:pPr defTabSz="1218987">
                  <a:defRPr/>
                </a:pPr>
                <a:endParaRPr lang="cs-CZ" sz="900" kern="0" dirty="0">
                  <a:solidFill>
                    <a:srgbClr val="000000"/>
                  </a:solidFill>
                  <a:ea typeface="ＭＳ Ｐゴシック" pitchFamily="34" charset="-128"/>
                </a:endParaRPr>
              </a:p>
            </p:txBody>
          </p:sp>
        </p:grpSp>
        <p:grpSp>
          <p:nvGrpSpPr>
            <p:cNvPr id="99" name="Group 18"/>
            <p:cNvGrpSpPr>
              <a:grpSpLocks/>
            </p:cNvGrpSpPr>
            <p:nvPr/>
          </p:nvGrpSpPr>
          <p:grpSpPr bwMode="auto">
            <a:xfrm>
              <a:off x="3276600" y="1485900"/>
              <a:ext cx="329889" cy="329803"/>
              <a:chOff x="1894" y="3114"/>
              <a:chExt cx="258" cy="258"/>
            </a:xfrm>
          </p:grpSpPr>
          <p:sp>
            <p:nvSpPr>
              <p:cNvPr id="128" name="Oval 19"/>
              <p:cNvSpPr>
                <a:spLocks noChangeArrowheads="1"/>
              </p:cNvSpPr>
              <p:nvPr/>
            </p:nvSpPr>
            <p:spPr bwMode="auto">
              <a:xfrm>
                <a:off x="1894" y="3114"/>
                <a:ext cx="258" cy="258"/>
              </a:xfrm>
              <a:prstGeom prst="ellipse">
                <a:avLst/>
              </a:prstGeom>
              <a:gradFill rotWithShape="1">
                <a:gsLst>
                  <a:gs pos="0">
                    <a:srgbClr val="FFFFFF"/>
                  </a:gs>
                  <a:gs pos="100000">
                    <a:srgbClr val="E3E3E3"/>
                  </a:gs>
                </a:gsLst>
                <a:lin ang="5400000" scaled="1"/>
              </a:gradFill>
              <a:ln w="12700" algn="ctr">
                <a:solidFill>
                  <a:srgbClr val="FF0000"/>
                </a:solidFill>
                <a:round/>
                <a:headEnd/>
                <a:tailEnd/>
              </a:ln>
            </p:spPr>
            <p:txBody>
              <a:bodyPr anchor="ctr">
                <a:noAutofit/>
              </a:bodyPr>
              <a:lstStyle/>
              <a:p>
                <a:pPr defTabSz="1218987">
                  <a:defRPr/>
                </a:pPr>
                <a:endParaRPr lang="cs-CZ" sz="900" kern="0" dirty="0">
                  <a:solidFill>
                    <a:srgbClr val="000000"/>
                  </a:solidFill>
                  <a:ea typeface="ＭＳ Ｐゴシック" pitchFamily="34" charset="-128"/>
                </a:endParaRPr>
              </a:p>
            </p:txBody>
          </p:sp>
          <p:grpSp>
            <p:nvGrpSpPr>
              <p:cNvPr id="129" name="Group 20"/>
              <p:cNvGrpSpPr>
                <a:grpSpLocks/>
              </p:cNvGrpSpPr>
              <p:nvPr/>
            </p:nvGrpSpPr>
            <p:grpSpPr bwMode="auto">
              <a:xfrm>
                <a:off x="1914" y="3134"/>
                <a:ext cx="218" cy="218"/>
                <a:chOff x="1906" y="3126"/>
                <a:chExt cx="234" cy="234"/>
              </a:xfrm>
            </p:grpSpPr>
            <p:sp>
              <p:nvSpPr>
                <p:cNvPr id="130" name="Oval 21"/>
                <p:cNvSpPr>
                  <a:spLocks noChangeArrowheads="1"/>
                </p:cNvSpPr>
                <p:nvPr/>
              </p:nvSpPr>
              <p:spPr bwMode="auto">
                <a:xfrm>
                  <a:off x="1906" y="3126"/>
                  <a:ext cx="234" cy="234"/>
                </a:xfrm>
                <a:prstGeom prst="ellipse">
                  <a:avLst/>
                </a:prstGeom>
                <a:gradFill rotWithShape="1">
                  <a:gsLst>
                    <a:gs pos="0">
                      <a:srgbClr val="FFFFFF"/>
                    </a:gs>
                    <a:gs pos="100000">
                      <a:srgbClr val="E3E3E3"/>
                    </a:gs>
                  </a:gsLst>
                  <a:lin ang="5400000" scaled="1"/>
                </a:gradFill>
                <a:ln w="28575" algn="ctr">
                  <a:solidFill>
                    <a:srgbClr val="FF0000"/>
                  </a:solidFill>
                  <a:round/>
                  <a:headEnd/>
                  <a:tailEnd/>
                </a:ln>
              </p:spPr>
              <p:txBody>
                <a:bodyPr anchor="ctr">
                  <a:noAutofit/>
                </a:bodyPr>
                <a:lstStyle/>
                <a:p>
                  <a:pPr defTabSz="1218987">
                    <a:defRPr/>
                  </a:pPr>
                  <a:endParaRPr lang="cs-CZ" sz="900" kern="0" dirty="0">
                    <a:solidFill>
                      <a:srgbClr val="000000"/>
                    </a:solidFill>
                    <a:ea typeface="ＭＳ Ｐゴシック" pitchFamily="34" charset="-128"/>
                  </a:endParaRPr>
                </a:p>
              </p:txBody>
            </p:sp>
            <p:sp>
              <p:nvSpPr>
                <p:cNvPr id="131" name="Line 22"/>
                <p:cNvSpPr>
                  <a:spLocks noChangeShapeType="1"/>
                </p:cNvSpPr>
                <p:nvPr/>
              </p:nvSpPr>
              <p:spPr bwMode="auto">
                <a:xfrm flipV="1">
                  <a:off x="1952" y="3160"/>
                  <a:ext cx="144" cy="168"/>
                </a:xfrm>
                <a:prstGeom prst="line">
                  <a:avLst/>
                </a:prstGeom>
                <a:noFill/>
                <a:ln w="38100">
                  <a:solidFill>
                    <a:srgbClr val="FF0000"/>
                  </a:solidFill>
                  <a:round/>
                  <a:headEnd/>
                  <a:tailEnd/>
                </a:ln>
              </p:spPr>
              <p:txBody>
                <a:bodyPr>
                  <a:noAutofit/>
                </a:bodyPr>
                <a:lstStyle/>
                <a:p>
                  <a:pPr defTabSz="1218987">
                    <a:defRPr/>
                  </a:pPr>
                  <a:endParaRPr lang="cs-CZ" sz="900" kern="0" dirty="0">
                    <a:solidFill>
                      <a:srgbClr val="000000"/>
                    </a:solidFill>
                    <a:ea typeface="ＭＳ Ｐゴシック" pitchFamily="34" charset="-128"/>
                  </a:endParaRPr>
                </a:p>
              </p:txBody>
            </p:sp>
          </p:grpSp>
        </p:grpSp>
        <p:grpSp>
          <p:nvGrpSpPr>
            <p:cNvPr id="100" name="Group 48"/>
            <p:cNvGrpSpPr>
              <a:grpSpLocks/>
            </p:cNvGrpSpPr>
            <p:nvPr/>
          </p:nvGrpSpPr>
          <p:grpSpPr bwMode="auto">
            <a:xfrm>
              <a:off x="3276600" y="2356248"/>
              <a:ext cx="329889" cy="329803"/>
              <a:chOff x="1894" y="3114"/>
              <a:chExt cx="258" cy="258"/>
            </a:xfrm>
          </p:grpSpPr>
          <p:sp>
            <p:nvSpPr>
              <p:cNvPr id="121" name="Oval 49"/>
              <p:cNvSpPr>
                <a:spLocks noChangeArrowheads="1"/>
              </p:cNvSpPr>
              <p:nvPr/>
            </p:nvSpPr>
            <p:spPr bwMode="auto">
              <a:xfrm>
                <a:off x="1894" y="3114"/>
                <a:ext cx="258" cy="258"/>
              </a:xfrm>
              <a:prstGeom prst="ellipse">
                <a:avLst/>
              </a:prstGeom>
              <a:gradFill rotWithShape="1">
                <a:gsLst>
                  <a:gs pos="0">
                    <a:srgbClr val="FFFFFF"/>
                  </a:gs>
                  <a:gs pos="100000">
                    <a:srgbClr val="E3E3E3"/>
                  </a:gs>
                </a:gsLst>
                <a:lin ang="5400000" scaled="1"/>
              </a:gradFill>
              <a:ln w="12700" algn="ctr">
                <a:solidFill>
                  <a:srgbClr val="FF0000"/>
                </a:solidFill>
                <a:round/>
                <a:headEnd/>
                <a:tailEnd/>
              </a:ln>
            </p:spPr>
            <p:txBody>
              <a:bodyPr anchor="ctr">
                <a:noAutofit/>
              </a:bodyPr>
              <a:lstStyle/>
              <a:p>
                <a:pPr defTabSz="1218987">
                  <a:defRPr/>
                </a:pPr>
                <a:endParaRPr lang="cs-CZ" sz="900" kern="0" dirty="0">
                  <a:solidFill>
                    <a:srgbClr val="000000"/>
                  </a:solidFill>
                  <a:ea typeface="ＭＳ Ｐゴシック" pitchFamily="34" charset="-128"/>
                </a:endParaRPr>
              </a:p>
            </p:txBody>
          </p:sp>
          <p:grpSp>
            <p:nvGrpSpPr>
              <p:cNvPr id="123" name="Group 50"/>
              <p:cNvGrpSpPr>
                <a:grpSpLocks/>
              </p:cNvGrpSpPr>
              <p:nvPr/>
            </p:nvGrpSpPr>
            <p:grpSpPr bwMode="auto">
              <a:xfrm>
                <a:off x="1914" y="3134"/>
                <a:ext cx="218" cy="218"/>
                <a:chOff x="1906" y="3126"/>
                <a:chExt cx="234" cy="234"/>
              </a:xfrm>
            </p:grpSpPr>
            <p:sp>
              <p:nvSpPr>
                <p:cNvPr id="126" name="Oval 51"/>
                <p:cNvSpPr>
                  <a:spLocks noChangeArrowheads="1"/>
                </p:cNvSpPr>
                <p:nvPr/>
              </p:nvSpPr>
              <p:spPr bwMode="auto">
                <a:xfrm>
                  <a:off x="1906" y="3126"/>
                  <a:ext cx="234" cy="234"/>
                </a:xfrm>
                <a:prstGeom prst="ellipse">
                  <a:avLst/>
                </a:prstGeom>
                <a:gradFill rotWithShape="1">
                  <a:gsLst>
                    <a:gs pos="0">
                      <a:srgbClr val="FFFFFF"/>
                    </a:gs>
                    <a:gs pos="100000">
                      <a:srgbClr val="E3E3E3"/>
                    </a:gs>
                  </a:gsLst>
                  <a:lin ang="5400000" scaled="1"/>
                </a:gradFill>
                <a:ln w="28575" algn="ctr">
                  <a:solidFill>
                    <a:srgbClr val="FF0000"/>
                  </a:solidFill>
                  <a:round/>
                  <a:headEnd/>
                  <a:tailEnd/>
                </a:ln>
              </p:spPr>
              <p:txBody>
                <a:bodyPr anchor="ctr">
                  <a:noAutofit/>
                </a:bodyPr>
                <a:lstStyle/>
                <a:p>
                  <a:pPr defTabSz="1218987">
                    <a:defRPr/>
                  </a:pPr>
                  <a:endParaRPr lang="cs-CZ" sz="900" kern="0" dirty="0">
                    <a:solidFill>
                      <a:srgbClr val="000000"/>
                    </a:solidFill>
                    <a:ea typeface="ＭＳ Ｐゴシック" pitchFamily="34" charset="-128"/>
                  </a:endParaRPr>
                </a:p>
              </p:txBody>
            </p:sp>
            <p:sp>
              <p:nvSpPr>
                <p:cNvPr id="127" name="Line 52"/>
                <p:cNvSpPr>
                  <a:spLocks noChangeShapeType="1"/>
                </p:cNvSpPr>
                <p:nvPr/>
              </p:nvSpPr>
              <p:spPr bwMode="auto">
                <a:xfrm flipV="1">
                  <a:off x="1952" y="3160"/>
                  <a:ext cx="144" cy="168"/>
                </a:xfrm>
                <a:prstGeom prst="line">
                  <a:avLst/>
                </a:prstGeom>
                <a:noFill/>
                <a:ln w="38100">
                  <a:solidFill>
                    <a:srgbClr val="FF0000"/>
                  </a:solidFill>
                  <a:round/>
                  <a:headEnd/>
                  <a:tailEnd/>
                </a:ln>
              </p:spPr>
              <p:txBody>
                <a:bodyPr>
                  <a:noAutofit/>
                </a:bodyPr>
                <a:lstStyle/>
                <a:p>
                  <a:pPr defTabSz="1218987">
                    <a:defRPr/>
                  </a:pPr>
                  <a:endParaRPr lang="cs-CZ" sz="900" kern="0" dirty="0">
                    <a:solidFill>
                      <a:srgbClr val="000000"/>
                    </a:solidFill>
                    <a:ea typeface="ＭＳ Ｐゴシック" pitchFamily="34" charset="-128"/>
                  </a:endParaRPr>
                </a:p>
              </p:txBody>
            </p:sp>
          </p:grpSp>
        </p:grpSp>
        <p:grpSp>
          <p:nvGrpSpPr>
            <p:cNvPr id="101" name="Group 8"/>
            <p:cNvGrpSpPr>
              <a:grpSpLocks/>
            </p:cNvGrpSpPr>
            <p:nvPr/>
          </p:nvGrpSpPr>
          <p:grpSpPr bwMode="auto">
            <a:xfrm>
              <a:off x="2625725" y="2170010"/>
              <a:ext cx="530225" cy="295641"/>
              <a:chOff x="3276" y="1342"/>
              <a:chExt cx="332" cy="184"/>
            </a:xfrm>
          </p:grpSpPr>
          <p:grpSp>
            <p:nvGrpSpPr>
              <p:cNvPr id="111" name="Group 9"/>
              <p:cNvGrpSpPr>
                <a:grpSpLocks/>
              </p:cNvGrpSpPr>
              <p:nvPr/>
            </p:nvGrpSpPr>
            <p:grpSpPr bwMode="auto">
              <a:xfrm>
                <a:off x="3276" y="1354"/>
                <a:ext cx="332" cy="152"/>
                <a:chOff x="3600" y="1720"/>
                <a:chExt cx="218" cy="100"/>
              </a:xfrm>
            </p:grpSpPr>
            <p:sp>
              <p:nvSpPr>
                <p:cNvPr id="116" name="Oval 10"/>
                <p:cNvSpPr>
                  <a:spLocks noChangeArrowheads="1"/>
                </p:cNvSpPr>
                <p:nvPr/>
              </p:nvSpPr>
              <p:spPr bwMode="auto">
                <a:xfrm>
                  <a:off x="3600" y="1720"/>
                  <a:ext cx="218" cy="100"/>
                </a:xfrm>
                <a:prstGeom prst="ellipse">
                  <a:avLst/>
                </a:prstGeom>
                <a:gradFill rotWithShape="1">
                  <a:gsLst>
                    <a:gs pos="0">
                      <a:srgbClr val="FFFFFF"/>
                    </a:gs>
                    <a:gs pos="100000">
                      <a:srgbClr val="FFFFFF">
                        <a:gamma/>
                        <a:shade val="89020"/>
                        <a:invGamma/>
                      </a:srgbClr>
                    </a:gs>
                  </a:gsLst>
                  <a:lin ang="5400000" scaled="1"/>
                </a:gradFill>
                <a:ln w="12700" algn="ctr">
                  <a:solidFill>
                    <a:srgbClr val="0070C0"/>
                  </a:solidFill>
                  <a:round/>
                  <a:headEnd/>
                  <a:tailEnd/>
                </a:ln>
                <a:effectLst/>
              </p:spPr>
              <p:txBody>
                <a:bodyPr anchor="ctr">
                  <a:spAutoFit/>
                </a:bodyPr>
                <a:lstStyle/>
                <a:p>
                  <a:pPr defTabSz="1218987">
                    <a:defRPr/>
                  </a:pPr>
                  <a:endParaRPr lang="cs-CZ" sz="900" kern="0" dirty="0">
                    <a:solidFill>
                      <a:srgbClr val="000000"/>
                    </a:solidFill>
                    <a:ea typeface="ＭＳ Ｐゴシック" pitchFamily="34" charset="-128"/>
                  </a:endParaRPr>
                </a:p>
              </p:txBody>
            </p:sp>
            <p:sp>
              <p:nvSpPr>
                <p:cNvPr id="118" name="Oval 11"/>
                <p:cNvSpPr>
                  <a:spLocks noChangeArrowheads="1"/>
                </p:cNvSpPr>
                <p:nvPr/>
              </p:nvSpPr>
              <p:spPr bwMode="auto">
                <a:xfrm>
                  <a:off x="3610" y="1720"/>
                  <a:ext cx="198" cy="100"/>
                </a:xfrm>
                <a:prstGeom prst="ellipse">
                  <a:avLst/>
                </a:prstGeom>
                <a:gradFill rotWithShape="1">
                  <a:gsLst>
                    <a:gs pos="0">
                      <a:srgbClr val="53708D">
                        <a:gamma/>
                        <a:tint val="76078"/>
                        <a:invGamma/>
                      </a:srgbClr>
                    </a:gs>
                    <a:gs pos="100000">
                      <a:srgbClr val="53708D"/>
                    </a:gs>
                  </a:gsLst>
                  <a:lin ang="5400000" scaled="1"/>
                </a:gradFill>
                <a:ln w="28575" algn="ctr">
                  <a:solidFill>
                    <a:srgbClr val="DDDDDD"/>
                  </a:solidFill>
                  <a:round/>
                  <a:headEnd/>
                  <a:tailEnd/>
                </a:ln>
                <a:effectLst/>
              </p:spPr>
              <p:txBody>
                <a:bodyPr anchor="ctr">
                  <a:spAutoFit/>
                </a:bodyPr>
                <a:lstStyle/>
                <a:p>
                  <a:pPr defTabSz="1218987">
                    <a:defRPr/>
                  </a:pPr>
                  <a:endParaRPr lang="cs-CZ" sz="900" kern="0" dirty="0">
                    <a:solidFill>
                      <a:srgbClr val="000000"/>
                    </a:solidFill>
                    <a:ea typeface="ＭＳ Ｐゴシック" pitchFamily="34" charset="-128"/>
                  </a:endParaRPr>
                </a:p>
              </p:txBody>
            </p:sp>
          </p:grpSp>
          <p:pic>
            <p:nvPicPr>
              <p:cNvPr id="113" name="Picture 12" descr="network"/>
              <p:cNvPicPr>
                <a:picLocks noChangeAspect="1" noChangeArrowheads="1"/>
              </p:cNvPicPr>
              <p:nvPr/>
            </p:nvPicPr>
            <p:blipFill>
              <a:blip r:embed="rId7" cstate="print"/>
              <a:srcRect/>
              <a:stretch>
                <a:fillRect/>
              </a:stretch>
            </p:blipFill>
            <p:spPr bwMode="auto">
              <a:xfrm>
                <a:off x="3302" y="1342"/>
                <a:ext cx="281" cy="184"/>
              </a:xfrm>
              <a:prstGeom prst="rect">
                <a:avLst/>
              </a:prstGeom>
              <a:noFill/>
            </p:spPr>
          </p:pic>
        </p:grpSp>
        <p:grpSp>
          <p:nvGrpSpPr>
            <p:cNvPr id="103" name="Group 13"/>
            <p:cNvGrpSpPr>
              <a:grpSpLocks/>
            </p:cNvGrpSpPr>
            <p:nvPr/>
          </p:nvGrpSpPr>
          <p:grpSpPr bwMode="auto">
            <a:xfrm>
              <a:off x="2595563" y="1382713"/>
              <a:ext cx="622300" cy="581025"/>
              <a:chOff x="120" y="728"/>
              <a:chExt cx="1140" cy="1098"/>
            </a:xfrm>
          </p:grpSpPr>
          <p:pic>
            <p:nvPicPr>
              <p:cNvPr id="104" name="Picture 14" descr="clock-red"/>
              <p:cNvPicPr>
                <a:picLocks noChangeAspect="1" noChangeArrowheads="1"/>
              </p:cNvPicPr>
              <p:nvPr/>
            </p:nvPicPr>
            <p:blipFill>
              <a:blip r:embed="rId8" cstate="print"/>
              <a:srcRect/>
              <a:stretch>
                <a:fillRect/>
              </a:stretch>
            </p:blipFill>
            <p:spPr bwMode="auto">
              <a:xfrm>
                <a:off x="120" y="728"/>
                <a:ext cx="1140" cy="1098"/>
              </a:xfrm>
              <a:prstGeom prst="rect">
                <a:avLst/>
              </a:prstGeom>
              <a:noFill/>
            </p:spPr>
          </p:pic>
          <p:sp>
            <p:nvSpPr>
              <p:cNvPr id="107" name="Oval 15"/>
              <p:cNvSpPr>
                <a:spLocks noChangeArrowheads="1"/>
              </p:cNvSpPr>
              <p:nvPr/>
            </p:nvSpPr>
            <p:spPr bwMode="auto">
              <a:xfrm>
                <a:off x="198" y="1056"/>
                <a:ext cx="1002" cy="460"/>
              </a:xfrm>
              <a:prstGeom prst="ellipse">
                <a:avLst/>
              </a:prstGeom>
              <a:noFill/>
              <a:ln w="12700" algn="ctr">
                <a:solidFill>
                  <a:srgbClr val="0070C0"/>
                </a:solidFill>
                <a:round/>
                <a:headEnd/>
                <a:tailEnd/>
              </a:ln>
              <a:effectLst/>
            </p:spPr>
            <p:txBody>
              <a:bodyPr anchor="ctr">
                <a:spAutoFit/>
              </a:bodyPr>
              <a:lstStyle/>
              <a:p>
                <a:pPr defTabSz="1218987">
                  <a:defRPr/>
                </a:pPr>
                <a:endParaRPr lang="cs-CZ" sz="900" kern="0" dirty="0">
                  <a:solidFill>
                    <a:srgbClr val="000000"/>
                  </a:solidFill>
                  <a:ea typeface="ＭＳ Ｐゴシック" pitchFamily="34" charset="-128"/>
                </a:endParaRPr>
              </a:p>
            </p:txBody>
          </p:sp>
        </p:grpSp>
      </p:grpSp>
      <p:sp>
        <p:nvSpPr>
          <p:cNvPr id="135" name="Line 7"/>
          <p:cNvSpPr>
            <a:spLocks noChangeShapeType="1"/>
          </p:cNvSpPr>
          <p:nvPr/>
        </p:nvSpPr>
        <p:spPr bwMode="auto">
          <a:xfrm flipV="1">
            <a:off x="8056813" y="3365499"/>
            <a:ext cx="2193989" cy="12700"/>
          </a:xfrm>
          <a:prstGeom prst="line">
            <a:avLst/>
          </a:prstGeom>
          <a:noFill/>
          <a:ln w="19050">
            <a:solidFill>
              <a:srgbClr val="C9C9C9"/>
            </a:solidFill>
            <a:prstDash val="sysDot"/>
            <a:round/>
            <a:headEnd type="triangle"/>
            <a:tailEnd type="none"/>
          </a:ln>
        </p:spPr>
        <p:txBody>
          <a:bodyPr lIns="121811" tIns="60905" rIns="121811" bIns="60905"/>
          <a:lstStyle/>
          <a:p>
            <a:pPr defTabSz="1218987">
              <a:defRPr/>
            </a:pPr>
            <a:endParaRPr lang="cs-CZ" sz="900" kern="0" dirty="0">
              <a:solidFill>
                <a:srgbClr val="000000"/>
              </a:solidFill>
              <a:ea typeface="ＭＳ Ｐゴシック" pitchFamily="34" charset="-128"/>
            </a:endParaRPr>
          </a:p>
        </p:txBody>
      </p:sp>
    </p:spTree>
    <p:extLst>
      <p:ext uri="{BB962C8B-B14F-4D97-AF65-F5344CB8AC3E}">
        <p14:creationId xmlns="" xmlns:p14="http://schemas.microsoft.com/office/powerpoint/2010/main" val="174833274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Oracle Database Vault</a:t>
            </a:r>
            <a:endParaRPr lang="en-US" dirty="0">
              <a:solidFill>
                <a:schemeClr val="bg1"/>
              </a:solidFill>
            </a:endParaRPr>
          </a:p>
        </p:txBody>
      </p:sp>
      <p:sp>
        <p:nvSpPr>
          <p:cNvPr id="3" name="Content Placeholder 2"/>
          <p:cNvSpPr>
            <a:spLocks noGrp="1"/>
          </p:cNvSpPr>
          <p:nvPr>
            <p:ph sz="quarter" idx="12"/>
          </p:nvPr>
        </p:nvSpPr>
        <p:spPr>
          <a:xfrm>
            <a:off x="488137" y="1905001"/>
            <a:ext cx="5290363" cy="3949700"/>
          </a:xfrm>
        </p:spPr>
        <p:txBody>
          <a:bodyPr/>
          <a:lstStyle/>
          <a:p>
            <a:r>
              <a:rPr lang="cs-CZ" dirty="0">
                <a:solidFill>
                  <a:schemeClr val="bg1"/>
                </a:solidFill>
              </a:rPr>
              <a:t>Blokování hrozeb z napadených privilegovaných účtů</a:t>
            </a:r>
            <a:endParaRPr lang="en-US" dirty="0">
              <a:solidFill>
                <a:schemeClr val="bg1"/>
              </a:solidFill>
            </a:endParaRPr>
          </a:p>
          <a:p>
            <a:pPr lvl="0"/>
            <a:r>
              <a:rPr lang="cs-CZ" dirty="0">
                <a:solidFill>
                  <a:schemeClr val="bg1"/>
                </a:solidFill>
              </a:rPr>
              <a:t>Blokování zasvěcených osob přistupujících k aplikačním datům</a:t>
            </a:r>
            <a:endParaRPr lang="en-US" dirty="0">
              <a:solidFill>
                <a:schemeClr val="bg1"/>
              </a:solidFill>
            </a:endParaRPr>
          </a:p>
          <a:p>
            <a:pPr lvl="0"/>
            <a:r>
              <a:rPr lang="cs-CZ" dirty="0">
                <a:solidFill>
                  <a:schemeClr val="bg1"/>
                </a:solidFill>
              </a:rPr>
              <a:t>Blokování privilegovaných aplikací k jiným aplikačním datům</a:t>
            </a:r>
            <a:endParaRPr lang="en-US" dirty="0">
              <a:solidFill>
                <a:schemeClr val="bg1"/>
              </a:solidFill>
            </a:endParaRPr>
          </a:p>
          <a:p>
            <a:pPr lvl="0"/>
            <a:r>
              <a:rPr lang="cs-CZ" dirty="0">
                <a:solidFill>
                  <a:schemeClr val="bg1"/>
                </a:solidFill>
              </a:rPr>
              <a:t>Bezpečná </a:t>
            </a:r>
            <a:r>
              <a:rPr lang="cs-CZ" dirty="0" smtClean="0">
                <a:solidFill>
                  <a:schemeClr val="bg1"/>
                </a:solidFill>
              </a:rPr>
              <a:t>konsolidace</a:t>
            </a:r>
            <a:endParaRPr lang="en-US" dirty="0">
              <a:solidFill>
                <a:schemeClr val="bg1"/>
              </a:solidFill>
            </a:endParaRPr>
          </a:p>
        </p:txBody>
      </p:sp>
      <p:sp>
        <p:nvSpPr>
          <p:cNvPr id="4" name="Text Placeholder 3"/>
          <p:cNvSpPr>
            <a:spLocks noGrp="1"/>
          </p:cNvSpPr>
          <p:nvPr>
            <p:ph type="body" sz="quarter" idx="13"/>
          </p:nvPr>
        </p:nvSpPr>
        <p:spPr/>
        <p:txBody>
          <a:bodyPr/>
          <a:lstStyle/>
          <a:p>
            <a:r>
              <a:rPr lang="en-US" dirty="0" smtClean="0"/>
              <a:t>Realms </a:t>
            </a:r>
            <a:r>
              <a:rPr lang="cs-CZ" dirty="0" smtClean="0"/>
              <a:t>chrání aplikační data před neautorizovaným přístupem</a:t>
            </a:r>
            <a:endParaRPr lang="en-US" dirty="0"/>
          </a:p>
        </p:txBody>
      </p:sp>
      <p:grpSp>
        <p:nvGrpSpPr>
          <p:cNvPr id="6" name="Group 5"/>
          <p:cNvGrpSpPr/>
          <p:nvPr/>
        </p:nvGrpSpPr>
        <p:grpSpPr>
          <a:xfrm>
            <a:off x="5954749" y="1206500"/>
            <a:ext cx="6119805" cy="4940299"/>
            <a:chOff x="2999232" y="182880"/>
            <a:chExt cx="5132308" cy="4389120"/>
          </a:xfrm>
        </p:grpSpPr>
        <p:pic>
          <p:nvPicPr>
            <p:cNvPr id="7" name="Picture 35" descr="Database_old_and_new"/>
            <p:cNvPicPr>
              <a:picLocks noChangeAspect="1" noChangeArrowheads="1"/>
            </p:cNvPicPr>
            <p:nvPr/>
          </p:nvPicPr>
          <p:blipFill>
            <a:blip r:embed="rId4" cstate="print"/>
            <a:srcRect/>
            <a:stretch>
              <a:fillRect/>
            </a:stretch>
          </p:blipFill>
          <p:spPr bwMode="gray">
            <a:xfrm>
              <a:off x="5212080" y="182880"/>
              <a:ext cx="2919460" cy="4389120"/>
            </a:xfrm>
            <a:prstGeom prst="rect">
              <a:avLst/>
            </a:prstGeom>
            <a:noFill/>
            <a:ln w="9525">
              <a:noFill/>
              <a:miter lim="800000"/>
              <a:headEnd/>
              <a:tailEnd/>
            </a:ln>
          </p:spPr>
        </p:pic>
        <p:sp>
          <p:nvSpPr>
            <p:cNvPr id="8" name="Line 38"/>
            <p:cNvSpPr>
              <a:spLocks noChangeShapeType="1"/>
            </p:cNvSpPr>
            <p:nvPr/>
          </p:nvSpPr>
          <p:spPr bwMode="auto">
            <a:xfrm flipV="1">
              <a:off x="4023360" y="2743200"/>
              <a:ext cx="1828800" cy="0"/>
            </a:xfrm>
            <a:prstGeom prst="line">
              <a:avLst/>
            </a:prstGeom>
            <a:noFill/>
            <a:ln w="57150">
              <a:solidFill>
                <a:schemeClr val="accent1"/>
              </a:solidFill>
              <a:round/>
              <a:headEnd/>
              <a:tailEnd type="triangle"/>
            </a:ln>
            <a:effectLst/>
          </p:spPr>
          <p:txBody>
            <a:bodyPr/>
            <a:lstStyle/>
            <a:p>
              <a:endParaRPr lang="en-US" sz="1600"/>
            </a:p>
          </p:txBody>
        </p:sp>
        <p:sp>
          <p:nvSpPr>
            <p:cNvPr id="9" name="Text Box 4"/>
            <p:cNvSpPr txBox="1">
              <a:spLocks noChangeArrowheads="1"/>
            </p:cNvSpPr>
            <p:nvPr/>
          </p:nvSpPr>
          <p:spPr bwMode="auto">
            <a:xfrm>
              <a:off x="3594100" y="3167063"/>
              <a:ext cx="154923" cy="300782"/>
            </a:xfrm>
            <a:prstGeom prst="rect">
              <a:avLst/>
            </a:prstGeom>
            <a:noFill/>
            <a:ln w="9525">
              <a:noFill/>
              <a:miter lim="800000"/>
              <a:headEnd/>
              <a:tailEnd/>
            </a:ln>
            <a:effectLst/>
          </p:spPr>
          <p:txBody>
            <a:bodyPr wrap="none">
              <a:spAutoFit/>
            </a:bodyPr>
            <a:lstStyle/>
            <a:p>
              <a:endParaRPr lang="en-US" sz="1600" b="1"/>
            </a:p>
          </p:txBody>
        </p:sp>
        <p:grpSp>
          <p:nvGrpSpPr>
            <p:cNvPr id="10" name="Group 9"/>
            <p:cNvGrpSpPr>
              <a:grpSpLocks/>
            </p:cNvGrpSpPr>
            <p:nvPr/>
          </p:nvGrpSpPr>
          <p:grpSpPr bwMode="auto">
            <a:xfrm>
              <a:off x="2999232" y="1188720"/>
              <a:ext cx="5121043" cy="914400"/>
              <a:chOff x="2896" y="1056"/>
              <a:chExt cx="2580" cy="720"/>
            </a:xfrm>
          </p:grpSpPr>
          <p:sp>
            <p:nvSpPr>
              <p:cNvPr id="64" name="Rectangle 6"/>
              <p:cNvSpPr>
                <a:spLocks noChangeArrowheads="1"/>
              </p:cNvSpPr>
              <p:nvPr/>
            </p:nvSpPr>
            <p:spPr bwMode="auto">
              <a:xfrm>
                <a:off x="2896" y="1056"/>
                <a:ext cx="2580" cy="720"/>
              </a:xfrm>
              <a:prstGeom prst="rect">
                <a:avLst/>
              </a:prstGeom>
              <a:noFill/>
              <a:ln w="38100">
                <a:solidFill>
                  <a:schemeClr val="accent3"/>
                </a:solidFill>
                <a:miter lim="800000"/>
                <a:headEnd type="none" w="sm" len="sm"/>
                <a:tailEnd type="none" w="sm" len="sm"/>
              </a:ln>
              <a:effectLst/>
            </p:spPr>
            <p:txBody>
              <a:bodyPr wrap="none" anchor="ctr"/>
              <a:lstStyle/>
              <a:p>
                <a:endParaRPr lang="en-US" sz="1600"/>
              </a:p>
            </p:txBody>
          </p:sp>
          <p:sp>
            <p:nvSpPr>
              <p:cNvPr id="65" name="Text Box 7"/>
              <p:cNvSpPr txBox="1">
                <a:spLocks noChangeArrowheads="1"/>
              </p:cNvSpPr>
              <p:nvPr/>
            </p:nvSpPr>
            <p:spPr bwMode="auto">
              <a:xfrm>
                <a:off x="2896" y="1536"/>
                <a:ext cx="576" cy="237"/>
              </a:xfrm>
              <a:prstGeom prst="rect">
                <a:avLst/>
              </a:prstGeom>
              <a:noFill/>
              <a:ln w="9525">
                <a:noFill/>
                <a:miter lim="800000"/>
                <a:headEnd/>
                <a:tailEnd/>
              </a:ln>
              <a:effectLst/>
            </p:spPr>
            <p:txBody>
              <a:bodyPr>
                <a:spAutoFit/>
              </a:bodyPr>
              <a:lstStyle/>
              <a:p>
                <a:r>
                  <a:rPr lang="en-US" sz="1600" dirty="0">
                    <a:solidFill>
                      <a:schemeClr val="bg1"/>
                    </a:solidFill>
                    <a:latin typeface="Arial" charset="0"/>
                  </a:rPr>
                  <a:t> DBA</a:t>
                </a:r>
              </a:p>
            </p:txBody>
          </p:sp>
          <p:pic>
            <p:nvPicPr>
              <p:cNvPr id="66" name="Picture 8"/>
              <p:cNvPicPr>
                <a:picLocks noChangeAspect="1" noChangeArrowheads="1"/>
              </p:cNvPicPr>
              <p:nvPr/>
            </p:nvPicPr>
            <p:blipFill>
              <a:blip r:embed="rId5" cstate="print"/>
              <a:srcRect/>
              <a:stretch>
                <a:fillRect/>
              </a:stretch>
            </p:blipFill>
            <p:spPr bwMode="auto">
              <a:xfrm>
                <a:off x="2928" y="1171"/>
                <a:ext cx="349" cy="381"/>
              </a:xfrm>
              <a:prstGeom prst="rect">
                <a:avLst/>
              </a:prstGeom>
              <a:noFill/>
              <a:ln w="25400">
                <a:noFill/>
                <a:miter lim="800000"/>
                <a:headEnd/>
                <a:tailEnd/>
              </a:ln>
              <a:effectLst/>
            </p:spPr>
          </p:pic>
        </p:grpSp>
        <p:grpSp>
          <p:nvGrpSpPr>
            <p:cNvPr id="11" name="Group 9"/>
            <p:cNvGrpSpPr>
              <a:grpSpLocks/>
            </p:cNvGrpSpPr>
            <p:nvPr/>
          </p:nvGrpSpPr>
          <p:grpSpPr bwMode="auto">
            <a:xfrm>
              <a:off x="2999232" y="2286000"/>
              <a:ext cx="5120606" cy="1005840"/>
              <a:chOff x="2920" y="1872"/>
              <a:chExt cx="2557" cy="720"/>
            </a:xfrm>
          </p:grpSpPr>
          <p:sp>
            <p:nvSpPr>
              <p:cNvPr id="58" name="Rectangle 10"/>
              <p:cNvSpPr>
                <a:spLocks noChangeArrowheads="1"/>
              </p:cNvSpPr>
              <p:nvPr/>
            </p:nvSpPr>
            <p:spPr bwMode="auto">
              <a:xfrm>
                <a:off x="2920" y="1872"/>
                <a:ext cx="2557" cy="720"/>
              </a:xfrm>
              <a:prstGeom prst="rect">
                <a:avLst/>
              </a:prstGeom>
              <a:noFill/>
              <a:ln w="38100">
                <a:solidFill>
                  <a:schemeClr val="accent3"/>
                </a:solidFill>
                <a:miter lim="800000"/>
                <a:headEnd type="none" w="sm" len="sm"/>
                <a:tailEnd type="none" w="sm" len="sm"/>
              </a:ln>
              <a:effectLst/>
            </p:spPr>
            <p:txBody>
              <a:bodyPr wrap="none" anchor="ctr"/>
              <a:lstStyle/>
              <a:p>
                <a:endParaRPr lang="en-US" sz="1600"/>
              </a:p>
            </p:txBody>
          </p:sp>
          <p:sp>
            <p:nvSpPr>
              <p:cNvPr id="59" name="Text Box 11"/>
              <p:cNvSpPr txBox="1">
                <a:spLocks noChangeArrowheads="1"/>
              </p:cNvSpPr>
              <p:nvPr/>
            </p:nvSpPr>
            <p:spPr bwMode="auto">
              <a:xfrm>
                <a:off x="2920" y="2286"/>
                <a:ext cx="497" cy="215"/>
              </a:xfrm>
              <a:prstGeom prst="rect">
                <a:avLst/>
              </a:prstGeom>
              <a:noFill/>
              <a:ln w="9525">
                <a:noFill/>
                <a:miter lim="800000"/>
                <a:headEnd/>
                <a:tailEnd/>
              </a:ln>
              <a:effectLst/>
            </p:spPr>
            <p:txBody>
              <a:bodyPr wrap="none">
                <a:spAutoFit/>
              </a:bodyPr>
              <a:lstStyle/>
              <a:p>
                <a:r>
                  <a:rPr lang="cs-CZ" sz="1600" dirty="0" smtClean="0">
                    <a:solidFill>
                      <a:schemeClr val="bg1"/>
                    </a:solidFill>
                    <a:latin typeface="Arial" charset="0"/>
                  </a:rPr>
                  <a:t>Aplikace 1</a:t>
                </a:r>
                <a:r>
                  <a:rPr lang="en-US" sz="1600" b="1" dirty="0" smtClean="0">
                    <a:solidFill>
                      <a:schemeClr val="bg1"/>
                    </a:solidFill>
                    <a:latin typeface="Arial" charset="0"/>
                  </a:rPr>
                  <a:t> </a:t>
                </a:r>
                <a:endParaRPr lang="en-US" sz="1600" b="1" dirty="0">
                  <a:solidFill>
                    <a:schemeClr val="bg1"/>
                  </a:solidFill>
                  <a:latin typeface="Arial" charset="0"/>
                </a:endParaRPr>
              </a:p>
            </p:txBody>
          </p:sp>
          <p:pic>
            <p:nvPicPr>
              <p:cNvPr id="60" name="Picture 12" descr="peop050"/>
              <p:cNvPicPr>
                <a:picLocks noChangeAspect="1" noChangeArrowheads="1"/>
              </p:cNvPicPr>
              <p:nvPr/>
            </p:nvPicPr>
            <p:blipFill>
              <a:blip r:embed="rId6" cstate="print"/>
              <a:srcRect/>
              <a:stretch>
                <a:fillRect/>
              </a:stretch>
            </p:blipFill>
            <p:spPr bwMode="auto">
              <a:xfrm>
                <a:off x="2970" y="1902"/>
                <a:ext cx="169" cy="402"/>
              </a:xfrm>
              <a:prstGeom prst="rect">
                <a:avLst/>
              </a:prstGeom>
              <a:noFill/>
            </p:spPr>
          </p:pic>
          <p:grpSp>
            <p:nvGrpSpPr>
              <p:cNvPr id="61" name="Group 13"/>
              <p:cNvGrpSpPr>
                <a:grpSpLocks/>
              </p:cNvGrpSpPr>
              <p:nvPr/>
            </p:nvGrpSpPr>
            <p:grpSpPr bwMode="auto">
              <a:xfrm>
                <a:off x="4550" y="2126"/>
                <a:ext cx="506" cy="240"/>
                <a:chOff x="4608" y="2160"/>
                <a:chExt cx="506" cy="240"/>
              </a:xfrm>
            </p:grpSpPr>
            <p:sp>
              <p:nvSpPr>
                <p:cNvPr id="62" name="Rectangle 15"/>
                <p:cNvSpPr>
                  <a:spLocks noChangeArrowheads="1"/>
                </p:cNvSpPr>
                <p:nvPr/>
              </p:nvSpPr>
              <p:spPr bwMode="auto">
                <a:xfrm>
                  <a:off x="4608" y="2160"/>
                  <a:ext cx="279" cy="240"/>
                </a:xfrm>
                <a:prstGeom prst="rect">
                  <a:avLst/>
                </a:prstGeom>
                <a:noFill/>
                <a:ln w="9525">
                  <a:noFill/>
                  <a:miter lim="800000"/>
                  <a:headEnd/>
                  <a:tailEnd/>
                </a:ln>
                <a:effectLst/>
              </p:spPr>
              <p:txBody>
                <a:bodyPr wrap="none" anchor="ctr"/>
                <a:lstStyle/>
                <a:p>
                  <a:endParaRPr lang="en-US" sz="1600"/>
                </a:p>
              </p:txBody>
            </p:sp>
            <p:sp>
              <p:nvSpPr>
                <p:cNvPr id="63" name="Rectangle 20"/>
                <p:cNvSpPr>
                  <a:spLocks noChangeArrowheads="1"/>
                </p:cNvSpPr>
                <p:nvPr/>
              </p:nvSpPr>
              <p:spPr bwMode="auto">
                <a:xfrm>
                  <a:off x="4888" y="2160"/>
                  <a:ext cx="226" cy="216"/>
                </a:xfrm>
                <a:prstGeom prst="rect">
                  <a:avLst/>
                </a:prstGeom>
                <a:noFill/>
                <a:ln w="9525">
                  <a:noFill/>
                  <a:miter lim="800000"/>
                  <a:headEnd/>
                  <a:tailEnd/>
                </a:ln>
                <a:effectLst/>
              </p:spPr>
              <p:txBody>
                <a:bodyPr wrap="none" lIns="92075" tIns="46038" rIns="92075" bIns="46038">
                  <a:spAutoFit/>
                </a:bodyPr>
                <a:lstStyle/>
                <a:p>
                  <a:r>
                    <a:rPr lang="en-US" sz="1600" b="1">
                      <a:solidFill>
                        <a:schemeClr val="bg1"/>
                      </a:solidFill>
                      <a:latin typeface="Arial" charset="0"/>
                    </a:rPr>
                    <a:t> HR</a:t>
                  </a:r>
                </a:p>
              </p:txBody>
            </p:sp>
          </p:grpSp>
        </p:grpSp>
        <p:grpSp>
          <p:nvGrpSpPr>
            <p:cNvPr id="12" name="Group 76"/>
            <p:cNvGrpSpPr>
              <a:grpSpLocks/>
            </p:cNvGrpSpPr>
            <p:nvPr/>
          </p:nvGrpSpPr>
          <p:grpSpPr bwMode="auto">
            <a:xfrm>
              <a:off x="6126480" y="2377440"/>
              <a:ext cx="1377950" cy="838200"/>
              <a:chOff x="4508" y="2016"/>
              <a:chExt cx="868" cy="528"/>
            </a:xfrm>
          </p:grpSpPr>
          <p:sp>
            <p:nvSpPr>
              <p:cNvPr id="48" name="AutoShape 23"/>
              <p:cNvSpPr>
                <a:spLocks noChangeArrowheads="1"/>
              </p:cNvSpPr>
              <p:nvPr/>
            </p:nvSpPr>
            <p:spPr bwMode="auto">
              <a:xfrm>
                <a:off x="4508" y="2016"/>
                <a:ext cx="868" cy="528"/>
              </a:xfrm>
              <a:prstGeom prst="bevel">
                <a:avLst>
                  <a:gd name="adj" fmla="val 12500"/>
                </a:avLst>
              </a:prstGeom>
              <a:solidFill>
                <a:schemeClr val="accent1"/>
              </a:solidFill>
              <a:ln w="9525">
                <a:noFill/>
                <a:miter lim="800000"/>
                <a:headEnd/>
                <a:tailEnd/>
              </a:ln>
              <a:effectLst/>
            </p:spPr>
            <p:txBody>
              <a:bodyPr wrap="none" anchor="ctr"/>
              <a:lstStyle/>
              <a:p>
                <a:endParaRPr lang="en-US" sz="1600"/>
              </a:p>
            </p:txBody>
          </p:sp>
          <p:sp>
            <p:nvSpPr>
              <p:cNvPr id="49" name="Text Box 24"/>
              <p:cNvSpPr txBox="1">
                <a:spLocks noChangeArrowheads="1"/>
              </p:cNvSpPr>
              <p:nvPr/>
            </p:nvSpPr>
            <p:spPr bwMode="auto">
              <a:xfrm>
                <a:off x="4560" y="2303"/>
                <a:ext cx="657" cy="189"/>
              </a:xfrm>
              <a:prstGeom prst="rect">
                <a:avLst/>
              </a:prstGeom>
              <a:noFill/>
              <a:ln w="9525">
                <a:noFill/>
                <a:miter lim="800000"/>
                <a:headEnd/>
                <a:tailEnd/>
              </a:ln>
              <a:effectLst/>
            </p:spPr>
            <p:txBody>
              <a:bodyPr wrap="none">
                <a:spAutoFit/>
              </a:bodyPr>
              <a:lstStyle/>
              <a:p>
                <a:r>
                  <a:rPr lang="cs-CZ" sz="1600" b="1" dirty="0" smtClean="0">
                    <a:solidFill>
                      <a:schemeClr val="bg1"/>
                    </a:solidFill>
                    <a:latin typeface="Arial" charset="0"/>
                  </a:rPr>
                  <a:t>Ap1</a:t>
                </a:r>
                <a:r>
                  <a:rPr lang="en-US" sz="1600" b="1" dirty="0" smtClean="0">
                    <a:solidFill>
                      <a:schemeClr val="bg1"/>
                    </a:solidFill>
                    <a:latin typeface="Arial" charset="0"/>
                  </a:rPr>
                  <a:t> </a:t>
                </a:r>
                <a:r>
                  <a:rPr lang="en-US" sz="1600" b="1" dirty="0">
                    <a:solidFill>
                      <a:schemeClr val="bg1"/>
                    </a:solidFill>
                    <a:latin typeface="Arial" charset="0"/>
                  </a:rPr>
                  <a:t>Realm</a:t>
                </a:r>
              </a:p>
            </p:txBody>
          </p:sp>
          <p:grpSp>
            <p:nvGrpSpPr>
              <p:cNvPr id="50" name="Group 25"/>
              <p:cNvGrpSpPr>
                <a:grpSpLocks/>
              </p:cNvGrpSpPr>
              <p:nvPr/>
            </p:nvGrpSpPr>
            <p:grpSpPr bwMode="auto">
              <a:xfrm>
                <a:off x="4628" y="2104"/>
                <a:ext cx="595" cy="240"/>
                <a:chOff x="4608" y="2160"/>
                <a:chExt cx="595" cy="240"/>
              </a:xfrm>
            </p:grpSpPr>
            <p:grpSp>
              <p:nvGrpSpPr>
                <p:cNvPr id="51" name="Group 26"/>
                <p:cNvGrpSpPr>
                  <a:grpSpLocks/>
                </p:cNvGrpSpPr>
                <p:nvPr/>
              </p:nvGrpSpPr>
              <p:grpSpPr bwMode="auto">
                <a:xfrm>
                  <a:off x="4608" y="2160"/>
                  <a:ext cx="279" cy="240"/>
                  <a:chOff x="432" y="3120"/>
                  <a:chExt cx="480" cy="480"/>
                </a:xfrm>
              </p:grpSpPr>
              <p:sp>
                <p:nvSpPr>
                  <p:cNvPr id="53" name="Rectangle 27"/>
                  <p:cNvSpPr>
                    <a:spLocks noChangeArrowheads="1"/>
                  </p:cNvSpPr>
                  <p:nvPr/>
                </p:nvSpPr>
                <p:spPr bwMode="auto">
                  <a:xfrm>
                    <a:off x="432" y="3120"/>
                    <a:ext cx="480" cy="480"/>
                  </a:xfrm>
                  <a:prstGeom prst="rect">
                    <a:avLst/>
                  </a:prstGeom>
                  <a:solidFill>
                    <a:schemeClr val="folHlink"/>
                  </a:solidFill>
                  <a:ln w="9525">
                    <a:noFill/>
                    <a:miter lim="800000"/>
                    <a:headEnd/>
                    <a:tailEnd/>
                  </a:ln>
                  <a:effectLst/>
                </p:spPr>
                <p:txBody>
                  <a:bodyPr wrap="none" anchor="ctr"/>
                  <a:lstStyle/>
                  <a:p>
                    <a:endParaRPr lang="en-US" sz="1600"/>
                  </a:p>
                </p:txBody>
              </p:sp>
              <p:grpSp>
                <p:nvGrpSpPr>
                  <p:cNvPr id="54" name="Group 28"/>
                  <p:cNvGrpSpPr>
                    <a:grpSpLocks/>
                  </p:cNvGrpSpPr>
                  <p:nvPr/>
                </p:nvGrpSpPr>
                <p:grpSpPr bwMode="auto">
                  <a:xfrm>
                    <a:off x="450" y="3175"/>
                    <a:ext cx="444" cy="369"/>
                    <a:chOff x="480" y="3200"/>
                    <a:chExt cx="396" cy="329"/>
                  </a:xfrm>
                </p:grpSpPr>
                <p:graphicFrame>
                  <p:nvGraphicFramePr>
                    <p:cNvPr id="55" name="Object 7"/>
                    <p:cNvGraphicFramePr>
                      <a:graphicFrameLocks noChangeAspect="1"/>
                    </p:cNvGraphicFramePr>
                    <p:nvPr/>
                  </p:nvGraphicFramePr>
                  <p:xfrm>
                    <a:off x="559" y="3200"/>
                    <a:ext cx="198" cy="169"/>
                  </p:xfrm>
                  <a:graphic>
                    <a:graphicData uri="http://schemas.openxmlformats.org/presentationml/2006/ole">
                      <p:oleObj spid="_x0000_s1143" name="Bitmap Image" r:id="rId7" imgW="333333" imgH="295238" progId="PBrush">
                        <p:embed/>
                      </p:oleObj>
                    </a:graphicData>
                  </a:graphic>
                </p:graphicFrame>
                <p:graphicFrame>
                  <p:nvGraphicFramePr>
                    <p:cNvPr id="56" name="Object 8"/>
                    <p:cNvGraphicFramePr>
                      <a:graphicFrameLocks noChangeAspect="1"/>
                    </p:cNvGraphicFramePr>
                    <p:nvPr/>
                  </p:nvGraphicFramePr>
                  <p:xfrm>
                    <a:off x="480" y="3360"/>
                    <a:ext cx="198" cy="169"/>
                  </p:xfrm>
                  <a:graphic>
                    <a:graphicData uri="http://schemas.openxmlformats.org/presentationml/2006/ole">
                      <p:oleObj spid="_x0000_s1144" name="Bitmap Image" r:id="rId8" imgW="333333" imgH="295238" progId="PBrush">
                        <p:embed/>
                      </p:oleObj>
                    </a:graphicData>
                  </a:graphic>
                </p:graphicFrame>
                <p:graphicFrame>
                  <p:nvGraphicFramePr>
                    <p:cNvPr id="57" name="Object 6"/>
                    <p:cNvGraphicFramePr>
                      <a:graphicFrameLocks noChangeAspect="1"/>
                    </p:cNvGraphicFramePr>
                    <p:nvPr/>
                  </p:nvGraphicFramePr>
                  <p:xfrm>
                    <a:off x="678" y="3320"/>
                    <a:ext cx="198" cy="168"/>
                  </p:xfrm>
                  <a:graphic>
                    <a:graphicData uri="http://schemas.openxmlformats.org/presentationml/2006/ole">
                      <p:oleObj spid="_x0000_s1145" name="Bitmap Image" r:id="rId9" imgW="333333" imgH="295238" progId="PBrush">
                        <p:embed/>
                      </p:oleObj>
                    </a:graphicData>
                  </a:graphic>
                </p:graphicFrame>
              </p:grpSp>
            </p:grpSp>
            <p:sp>
              <p:nvSpPr>
                <p:cNvPr id="52" name="Rectangle 32"/>
                <p:cNvSpPr>
                  <a:spLocks noChangeArrowheads="1"/>
                </p:cNvSpPr>
                <p:nvPr/>
              </p:nvSpPr>
              <p:spPr bwMode="auto">
                <a:xfrm>
                  <a:off x="4874" y="2160"/>
                  <a:ext cx="329" cy="190"/>
                </a:xfrm>
                <a:prstGeom prst="rect">
                  <a:avLst/>
                </a:prstGeom>
                <a:solidFill>
                  <a:schemeClr val="folHlink"/>
                </a:solidFill>
                <a:ln w="9525">
                  <a:noFill/>
                  <a:miter lim="800000"/>
                  <a:headEnd/>
                  <a:tailEnd/>
                </a:ln>
                <a:effectLst/>
              </p:spPr>
              <p:txBody>
                <a:bodyPr wrap="none" lIns="92075" tIns="46038" rIns="92075" bIns="46038">
                  <a:spAutoFit/>
                </a:bodyPr>
                <a:lstStyle/>
                <a:p>
                  <a:r>
                    <a:rPr lang="en-US" sz="1600" b="1" dirty="0">
                      <a:solidFill>
                        <a:schemeClr val="bg1"/>
                      </a:solidFill>
                      <a:latin typeface="Arial" charset="0"/>
                    </a:rPr>
                    <a:t> </a:t>
                  </a:r>
                  <a:r>
                    <a:rPr lang="cs-CZ" sz="1600" b="1" dirty="0" smtClean="0">
                      <a:solidFill>
                        <a:schemeClr val="bg1"/>
                      </a:solidFill>
                      <a:latin typeface="Arial" charset="0"/>
                    </a:rPr>
                    <a:t>Ap1</a:t>
                  </a:r>
                  <a:endParaRPr lang="en-US" sz="1600" b="1" dirty="0">
                    <a:solidFill>
                      <a:schemeClr val="bg1"/>
                    </a:solidFill>
                    <a:latin typeface="Arial" charset="0"/>
                  </a:endParaRPr>
                </a:p>
              </p:txBody>
            </p:sp>
          </p:grpSp>
        </p:grpSp>
        <p:grpSp>
          <p:nvGrpSpPr>
            <p:cNvPr id="13" name="Group 35"/>
            <p:cNvGrpSpPr>
              <a:grpSpLocks/>
            </p:cNvGrpSpPr>
            <p:nvPr/>
          </p:nvGrpSpPr>
          <p:grpSpPr bwMode="auto">
            <a:xfrm>
              <a:off x="3478216" y="1714501"/>
              <a:ext cx="3309941" cy="731838"/>
              <a:chOff x="2779" y="1350"/>
              <a:chExt cx="2085" cy="461"/>
            </a:xfrm>
          </p:grpSpPr>
          <p:sp>
            <p:nvSpPr>
              <p:cNvPr id="44" name="Text Box 36"/>
              <p:cNvSpPr txBox="1">
                <a:spLocks noChangeArrowheads="1"/>
              </p:cNvSpPr>
              <p:nvPr/>
            </p:nvSpPr>
            <p:spPr bwMode="auto">
              <a:xfrm>
                <a:off x="2779" y="1370"/>
                <a:ext cx="1048" cy="189"/>
              </a:xfrm>
              <a:prstGeom prst="rect">
                <a:avLst/>
              </a:prstGeom>
              <a:noFill/>
              <a:ln w="9525">
                <a:noFill/>
                <a:miter lim="800000"/>
                <a:headEnd/>
                <a:tailEnd/>
              </a:ln>
              <a:effectLst/>
            </p:spPr>
            <p:txBody>
              <a:bodyPr wrap="none">
                <a:spAutoFit/>
              </a:bodyPr>
              <a:lstStyle/>
              <a:p>
                <a:r>
                  <a:rPr lang="en-US" sz="1600" dirty="0">
                    <a:solidFill>
                      <a:schemeClr val="bg1"/>
                    </a:solidFill>
                  </a:rPr>
                  <a:t>select * from HR.emp</a:t>
                </a:r>
              </a:p>
            </p:txBody>
          </p:sp>
          <p:grpSp>
            <p:nvGrpSpPr>
              <p:cNvPr id="45" name="Group 37"/>
              <p:cNvGrpSpPr>
                <a:grpSpLocks/>
              </p:cNvGrpSpPr>
              <p:nvPr/>
            </p:nvGrpSpPr>
            <p:grpSpPr bwMode="auto">
              <a:xfrm>
                <a:off x="3376" y="1350"/>
                <a:ext cx="1488" cy="461"/>
                <a:chOff x="3376" y="1350"/>
                <a:chExt cx="1488" cy="461"/>
              </a:xfrm>
            </p:grpSpPr>
            <p:sp>
              <p:nvSpPr>
                <p:cNvPr id="46" name="Line 38"/>
                <p:cNvSpPr>
                  <a:spLocks noChangeShapeType="1"/>
                </p:cNvSpPr>
                <p:nvPr/>
              </p:nvSpPr>
              <p:spPr bwMode="auto">
                <a:xfrm flipV="1">
                  <a:off x="3376" y="1350"/>
                  <a:ext cx="1488" cy="0"/>
                </a:xfrm>
                <a:prstGeom prst="line">
                  <a:avLst/>
                </a:prstGeom>
                <a:noFill/>
                <a:ln w="57150">
                  <a:solidFill>
                    <a:schemeClr val="accent1"/>
                  </a:solidFill>
                  <a:round/>
                  <a:headEnd/>
                  <a:tailEnd/>
                </a:ln>
                <a:effectLst/>
              </p:spPr>
              <p:txBody>
                <a:bodyPr/>
                <a:lstStyle/>
                <a:p>
                  <a:endParaRPr lang="en-US" sz="1600"/>
                </a:p>
              </p:txBody>
            </p:sp>
            <p:sp>
              <p:nvSpPr>
                <p:cNvPr id="47" name="Line 39"/>
                <p:cNvSpPr>
                  <a:spLocks noChangeShapeType="1"/>
                </p:cNvSpPr>
                <p:nvPr/>
              </p:nvSpPr>
              <p:spPr bwMode="auto">
                <a:xfrm>
                  <a:off x="4848" y="1350"/>
                  <a:ext cx="0" cy="461"/>
                </a:xfrm>
                <a:prstGeom prst="line">
                  <a:avLst/>
                </a:prstGeom>
                <a:noFill/>
                <a:ln w="57150">
                  <a:solidFill>
                    <a:srgbClr val="FF0000"/>
                  </a:solidFill>
                  <a:round/>
                  <a:headEnd/>
                  <a:tailEnd type="triangle" w="med" len="med"/>
                </a:ln>
                <a:effectLst/>
              </p:spPr>
              <p:txBody>
                <a:bodyPr/>
                <a:lstStyle/>
                <a:p>
                  <a:endParaRPr lang="en-US" sz="1600"/>
                </a:p>
              </p:txBody>
            </p:sp>
          </p:grpSp>
        </p:grpSp>
        <p:pic>
          <p:nvPicPr>
            <p:cNvPr id="14" name="Picture 42" descr="symbo070"/>
            <p:cNvPicPr>
              <a:picLocks noChangeAspect="1" noChangeArrowheads="1"/>
            </p:cNvPicPr>
            <p:nvPr/>
          </p:nvPicPr>
          <p:blipFill>
            <a:blip r:embed="rId10" cstate="print"/>
            <a:srcRect/>
            <a:stretch>
              <a:fillRect/>
            </a:stretch>
          </p:blipFill>
          <p:spPr bwMode="auto">
            <a:xfrm>
              <a:off x="6575425" y="1790700"/>
              <a:ext cx="387350" cy="457200"/>
            </a:xfrm>
            <a:prstGeom prst="rect">
              <a:avLst/>
            </a:prstGeom>
            <a:noFill/>
          </p:spPr>
        </p:pic>
        <p:grpSp>
          <p:nvGrpSpPr>
            <p:cNvPr id="15" name="Group 43"/>
            <p:cNvGrpSpPr>
              <a:grpSpLocks/>
            </p:cNvGrpSpPr>
            <p:nvPr/>
          </p:nvGrpSpPr>
          <p:grpSpPr bwMode="auto">
            <a:xfrm>
              <a:off x="2999232" y="3474720"/>
              <a:ext cx="5120606" cy="1005840"/>
              <a:chOff x="2920" y="2688"/>
              <a:chExt cx="2557" cy="720"/>
            </a:xfrm>
          </p:grpSpPr>
          <p:grpSp>
            <p:nvGrpSpPr>
              <p:cNvPr id="32" name="Group 44"/>
              <p:cNvGrpSpPr>
                <a:grpSpLocks/>
              </p:cNvGrpSpPr>
              <p:nvPr/>
            </p:nvGrpSpPr>
            <p:grpSpPr bwMode="auto">
              <a:xfrm>
                <a:off x="2920" y="2688"/>
                <a:ext cx="2557" cy="720"/>
                <a:chOff x="2920" y="2780"/>
                <a:chExt cx="2557" cy="720"/>
              </a:xfrm>
            </p:grpSpPr>
            <p:sp>
              <p:nvSpPr>
                <p:cNvPr id="35" name="Rectangle 45"/>
                <p:cNvSpPr>
                  <a:spLocks noChangeArrowheads="1"/>
                </p:cNvSpPr>
                <p:nvPr/>
              </p:nvSpPr>
              <p:spPr bwMode="auto">
                <a:xfrm>
                  <a:off x="2920" y="2780"/>
                  <a:ext cx="2557" cy="720"/>
                </a:xfrm>
                <a:prstGeom prst="rect">
                  <a:avLst/>
                </a:prstGeom>
                <a:noFill/>
                <a:ln w="38100">
                  <a:solidFill>
                    <a:schemeClr val="accent3"/>
                  </a:solidFill>
                  <a:miter lim="800000"/>
                  <a:headEnd type="none" w="sm" len="sm"/>
                  <a:tailEnd type="none" w="sm" len="sm"/>
                </a:ln>
                <a:effectLst/>
              </p:spPr>
              <p:txBody>
                <a:bodyPr wrap="none" anchor="ctr"/>
                <a:lstStyle/>
                <a:p>
                  <a:endParaRPr lang="en-US" sz="1600"/>
                </a:p>
              </p:txBody>
            </p:sp>
            <p:grpSp>
              <p:nvGrpSpPr>
                <p:cNvPr id="36" name="Group 153"/>
                <p:cNvGrpSpPr>
                  <a:grpSpLocks/>
                </p:cNvGrpSpPr>
                <p:nvPr/>
              </p:nvGrpSpPr>
              <p:grpSpPr bwMode="auto">
                <a:xfrm>
                  <a:off x="4560" y="2996"/>
                  <a:ext cx="511" cy="240"/>
                  <a:chOff x="4608" y="2160"/>
                  <a:chExt cx="511" cy="240"/>
                </a:xfrm>
              </p:grpSpPr>
              <p:grpSp>
                <p:nvGrpSpPr>
                  <p:cNvPr id="37" name="Group 154"/>
                  <p:cNvGrpSpPr>
                    <a:grpSpLocks/>
                  </p:cNvGrpSpPr>
                  <p:nvPr/>
                </p:nvGrpSpPr>
                <p:grpSpPr bwMode="auto">
                  <a:xfrm>
                    <a:off x="4608" y="2160"/>
                    <a:ext cx="279" cy="240"/>
                    <a:chOff x="432" y="3120"/>
                    <a:chExt cx="480" cy="480"/>
                  </a:xfrm>
                </p:grpSpPr>
                <p:sp>
                  <p:nvSpPr>
                    <p:cNvPr id="39" name="Rectangle 48"/>
                    <p:cNvSpPr>
                      <a:spLocks noChangeArrowheads="1"/>
                    </p:cNvSpPr>
                    <p:nvPr/>
                  </p:nvSpPr>
                  <p:spPr bwMode="auto">
                    <a:xfrm>
                      <a:off x="432" y="3120"/>
                      <a:ext cx="480" cy="480"/>
                    </a:xfrm>
                    <a:prstGeom prst="rect">
                      <a:avLst/>
                    </a:prstGeom>
                    <a:noFill/>
                    <a:ln w="9525">
                      <a:noFill/>
                      <a:miter lim="800000"/>
                      <a:headEnd/>
                      <a:tailEnd/>
                    </a:ln>
                    <a:effectLst/>
                  </p:spPr>
                  <p:txBody>
                    <a:bodyPr wrap="none" anchor="ctr"/>
                    <a:lstStyle/>
                    <a:p>
                      <a:endParaRPr lang="en-US" sz="1600"/>
                    </a:p>
                  </p:txBody>
                </p:sp>
                <p:grpSp>
                  <p:nvGrpSpPr>
                    <p:cNvPr id="40" name="Group 49"/>
                    <p:cNvGrpSpPr>
                      <a:grpSpLocks/>
                    </p:cNvGrpSpPr>
                    <p:nvPr/>
                  </p:nvGrpSpPr>
                  <p:grpSpPr bwMode="auto">
                    <a:xfrm>
                      <a:off x="450" y="3175"/>
                      <a:ext cx="444" cy="369"/>
                      <a:chOff x="480" y="3200"/>
                      <a:chExt cx="396" cy="329"/>
                    </a:xfrm>
                  </p:grpSpPr>
                  <p:graphicFrame>
                    <p:nvGraphicFramePr>
                      <p:cNvPr id="41" name="Object 3"/>
                      <p:cNvGraphicFramePr>
                        <a:graphicFrameLocks noChangeAspect="1"/>
                      </p:cNvGraphicFramePr>
                      <p:nvPr/>
                    </p:nvGraphicFramePr>
                    <p:xfrm>
                      <a:off x="678" y="3320"/>
                      <a:ext cx="198" cy="168"/>
                    </p:xfrm>
                    <a:graphic>
                      <a:graphicData uri="http://schemas.openxmlformats.org/presentationml/2006/ole">
                        <p:oleObj spid="_x0000_s1146" name="Bitmap Image" r:id="rId11" imgW="333333" imgH="295238" progId="PBrush">
                          <p:embed/>
                        </p:oleObj>
                      </a:graphicData>
                    </a:graphic>
                  </p:graphicFrame>
                  <p:graphicFrame>
                    <p:nvGraphicFramePr>
                      <p:cNvPr id="42" name="Object 4"/>
                      <p:cNvGraphicFramePr>
                        <a:graphicFrameLocks noChangeAspect="1"/>
                      </p:cNvGraphicFramePr>
                      <p:nvPr/>
                    </p:nvGraphicFramePr>
                    <p:xfrm>
                      <a:off x="559" y="3200"/>
                      <a:ext cx="198" cy="169"/>
                    </p:xfrm>
                    <a:graphic>
                      <a:graphicData uri="http://schemas.openxmlformats.org/presentationml/2006/ole">
                        <p:oleObj spid="_x0000_s1147" name="Bitmap Image" r:id="rId12" imgW="333333" imgH="295238" progId="PBrush">
                          <p:embed/>
                        </p:oleObj>
                      </a:graphicData>
                    </a:graphic>
                  </p:graphicFrame>
                  <p:graphicFrame>
                    <p:nvGraphicFramePr>
                      <p:cNvPr id="43" name="Object 5"/>
                      <p:cNvGraphicFramePr>
                        <a:graphicFrameLocks noChangeAspect="1"/>
                      </p:cNvGraphicFramePr>
                      <p:nvPr/>
                    </p:nvGraphicFramePr>
                    <p:xfrm>
                      <a:off x="480" y="3360"/>
                      <a:ext cx="198" cy="169"/>
                    </p:xfrm>
                    <a:graphic>
                      <a:graphicData uri="http://schemas.openxmlformats.org/presentationml/2006/ole">
                        <p:oleObj spid="_x0000_s1148" name="Bitmap Image" r:id="rId13" imgW="333333" imgH="295238" progId="PBrush">
                          <p:embed/>
                        </p:oleObj>
                      </a:graphicData>
                    </a:graphic>
                  </p:graphicFrame>
                </p:grpSp>
              </p:grpSp>
              <p:sp>
                <p:nvSpPr>
                  <p:cNvPr id="38" name="Rectangle 53"/>
                  <p:cNvSpPr>
                    <a:spLocks noChangeArrowheads="1"/>
                  </p:cNvSpPr>
                  <p:nvPr/>
                </p:nvSpPr>
                <p:spPr bwMode="auto">
                  <a:xfrm>
                    <a:off x="4888" y="2160"/>
                    <a:ext cx="231" cy="216"/>
                  </a:xfrm>
                  <a:prstGeom prst="rect">
                    <a:avLst/>
                  </a:prstGeom>
                  <a:noFill/>
                  <a:ln w="9525">
                    <a:noFill/>
                    <a:miter lim="800000"/>
                    <a:headEnd/>
                    <a:tailEnd/>
                  </a:ln>
                  <a:effectLst/>
                </p:spPr>
                <p:txBody>
                  <a:bodyPr wrap="none" lIns="92075" tIns="46038" rIns="92075" bIns="46038">
                    <a:spAutoFit/>
                  </a:bodyPr>
                  <a:lstStyle/>
                  <a:p>
                    <a:r>
                      <a:rPr lang="en-US" sz="1600" b="1">
                        <a:solidFill>
                          <a:schemeClr val="bg1"/>
                        </a:solidFill>
                        <a:latin typeface="Arial" charset="0"/>
                      </a:rPr>
                      <a:t> Fin</a:t>
                    </a:r>
                  </a:p>
                </p:txBody>
              </p:sp>
            </p:grpSp>
          </p:grpSp>
          <p:sp>
            <p:nvSpPr>
              <p:cNvPr id="33" name="Text Box 54"/>
              <p:cNvSpPr txBox="1">
                <a:spLocks noChangeArrowheads="1"/>
              </p:cNvSpPr>
              <p:nvPr/>
            </p:nvSpPr>
            <p:spPr bwMode="auto">
              <a:xfrm>
                <a:off x="2920" y="3168"/>
                <a:ext cx="497" cy="215"/>
              </a:xfrm>
              <a:prstGeom prst="rect">
                <a:avLst/>
              </a:prstGeom>
              <a:noFill/>
              <a:ln w="9525">
                <a:noFill/>
                <a:miter lim="800000"/>
                <a:headEnd/>
                <a:tailEnd/>
              </a:ln>
              <a:effectLst/>
            </p:spPr>
            <p:txBody>
              <a:bodyPr wrap="none">
                <a:spAutoFit/>
              </a:bodyPr>
              <a:lstStyle/>
              <a:p>
                <a:r>
                  <a:rPr lang="cs-CZ" sz="1600" dirty="0" smtClean="0">
                    <a:solidFill>
                      <a:schemeClr val="bg1"/>
                    </a:solidFill>
                    <a:latin typeface="Arial" charset="0"/>
                  </a:rPr>
                  <a:t>Aplikace 2</a:t>
                </a:r>
                <a:r>
                  <a:rPr lang="en-US" sz="1600" b="1" dirty="0" smtClean="0">
                    <a:solidFill>
                      <a:schemeClr val="bg1"/>
                    </a:solidFill>
                    <a:latin typeface="Arial" charset="0"/>
                  </a:rPr>
                  <a:t> </a:t>
                </a:r>
                <a:endParaRPr lang="en-US" sz="1600" b="1" dirty="0">
                  <a:solidFill>
                    <a:schemeClr val="bg1"/>
                  </a:solidFill>
                  <a:latin typeface="Arial" charset="0"/>
                </a:endParaRPr>
              </a:p>
            </p:txBody>
          </p:sp>
          <p:pic>
            <p:nvPicPr>
              <p:cNvPr id="34" name="Picture 55" descr="peop050"/>
              <p:cNvPicPr>
                <a:picLocks noChangeAspect="1" noChangeArrowheads="1"/>
              </p:cNvPicPr>
              <p:nvPr/>
            </p:nvPicPr>
            <p:blipFill>
              <a:blip r:embed="rId6" cstate="print"/>
              <a:srcRect/>
              <a:stretch>
                <a:fillRect/>
              </a:stretch>
            </p:blipFill>
            <p:spPr bwMode="auto">
              <a:xfrm>
                <a:off x="2970" y="2766"/>
                <a:ext cx="169" cy="402"/>
              </a:xfrm>
              <a:prstGeom prst="rect">
                <a:avLst/>
              </a:prstGeom>
              <a:noFill/>
            </p:spPr>
          </p:pic>
        </p:grpSp>
        <p:grpSp>
          <p:nvGrpSpPr>
            <p:cNvPr id="16" name="Group 56"/>
            <p:cNvGrpSpPr>
              <a:grpSpLocks/>
            </p:cNvGrpSpPr>
            <p:nvPr/>
          </p:nvGrpSpPr>
          <p:grpSpPr bwMode="auto">
            <a:xfrm>
              <a:off x="4572000" y="3154680"/>
              <a:ext cx="1270000" cy="914400"/>
              <a:chOff x="3600" y="2400"/>
              <a:chExt cx="800" cy="624"/>
            </a:xfrm>
          </p:grpSpPr>
          <p:sp>
            <p:nvSpPr>
              <p:cNvPr id="30" name="Line 58"/>
              <p:cNvSpPr>
                <a:spLocks noChangeShapeType="1"/>
              </p:cNvSpPr>
              <p:nvPr/>
            </p:nvSpPr>
            <p:spPr bwMode="auto">
              <a:xfrm>
                <a:off x="3600" y="3024"/>
                <a:ext cx="800" cy="0"/>
              </a:xfrm>
              <a:prstGeom prst="line">
                <a:avLst/>
              </a:prstGeom>
              <a:noFill/>
              <a:ln w="57150">
                <a:solidFill>
                  <a:srgbClr val="E40000"/>
                </a:solidFill>
                <a:round/>
                <a:headEnd/>
                <a:tailEnd type="triangle" w="med" len="med"/>
              </a:ln>
              <a:effectLst/>
            </p:spPr>
            <p:txBody>
              <a:bodyPr/>
              <a:lstStyle/>
              <a:p>
                <a:endParaRPr lang="en-US" sz="1600"/>
              </a:p>
            </p:txBody>
          </p:sp>
          <p:sp>
            <p:nvSpPr>
              <p:cNvPr id="31" name="Line 59"/>
              <p:cNvSpPr>
                <a:spLocks noChangeShapeType="1"/>
              </p:cNvSpPr>
              <p:nvPr/>
            </p:nvSpPr>
            <p:spPr bwMode="auto">
              <a:xfrm>
                <a:off x="3616" y="2400"/>
                <a:ext cx="0" cy="624"/>
              </a:xfrm>
              <a:prstGeom prst="line">
                <a:avLst/>
              </a:prstGeom>
              <a:noFill/>
              <a:ln w="57150">
                <a:solidFill>
                  <a:srgbClr val="E40000"/>
                </a:solidFill>
                <a:round/>
                <a:headEnd/>
                <a:tailEnd/>
              </a:ln>
              <a:effectLst/>
            </p:spPr>
            <p:txBody>
              <a:bodyPr/>
              <a:lstStyle/>
              <a:p>
                <a:endParaRPr lang="en-US" sz="1600"/>
              </a:p>
            </p:txBody>
          </p:sp>
        </p:grpSp>
        <p:pic>
          <p:nvPicPr>
            <p:cNvPr id="17" name="Picture 62" descr="symbo070"/>
            <p:cNvPicPr>
              <a:picLocks noChangeAspect="1" noChangeArrowheads="1"/>
            </p:cNvPicPr>
            <p:nvPr/>
          </p:nvPicPr>
          <p:blipFill>
            <a:blip r:embed="rId10" cstate="print"/>
            <a:srcRect/>
            <a:stretch>
              <a:fillRect/>
            </a:stretch>
          </p:blipFill>
          <p:spPr bwMode="auto">
            <a:xfrm>
              <a:off x="4857750" y="3840480"/>
              <a:ext cx="339725" cy="457200"/>
            </a:xfrm>
            <a:prstGeom prst="rect">
              <a:avLst/>
            </a:prstGeom>
            <a:noFill/>
          </p:spPr>
        </p:pic>
        <p:grpSp>
          <p:nvGrpSpPr>
            <p:cNvPr id="18" name="Group 63"/>
            <p:cNvGrpSpPr>
              <a:grpSpLocks/>
            </p:cNvGrpSpPr>
            <p:nvPr/>
          </p:nvGrpSpPr>
          <p:grpSpPr bwMode="auto">
            <a:xfrm>
              <a:off x="6126480" y="3520440"/>
              <a:ext cx="1377950" cy="869950"/>
              <a:chOff x="3648" y="3648"/>
              <a:chExt cx="868" cy="548"/>
            </a:xfrm>
          </p:grpSpPr>
          <p:sp>
            <p:nvSpPr>
              <p:cNvPr id="19" name="AutoShape 64"/>
              <p:cNvSpPr>
                <a:spLocks noChangeArrowheads="1"/>
              </p:cNvSpPr>
              <p:nvPr/>
            </p:nvSpPr>
            <p:spPr bwMode="auto">
              <a:xfrm>
                <a:off x="3648" y="3648"/>
                <a:ext cx="868" cy="548"/>
              </a:xfrm>
              <a:prstGeom prst="bevel">
                <a:avLst>
                  <a:gd name="adj" fmla="val 12500"/>
                </a:avLst>
              </a:prstGeom>
              <a:solidFill>
                <a:schemeClr val="accent1"/>
              </a:solidFill>
              <a:ln w="9525">
                <a:noFill/>
                <a:miter lim="800000"/>
                <a:headEnd/>
                <a:tailEnd/>
              </a:ln>
              <a:effectLst/>
            </p:spPr>
            <p:txBody>
              <a:bodyPr wrap="none" anchor="ctr"/>
              <a:lstStyle/>
              <a:p>
                <a:endParaRPr lang="en-US" sz="1600"/>
              </a:p>
            </p:txBody>
          </p:sp>
          <p:sp>
            <p:nvSpPr>
              <p:cNvPr id="21" name="Rectangle 65"/>
              <p:cNvSpPr>
                <a:spLocks noChangeArrowheads="1"/>
              </p:cNvSpPr>
              <p:nvPr/>
            </p:nvSpPr>
            <p:spPr bwMode="auto">
              <a:xfrm>
                <a:off x="3736" y="3956"/>
                <a:ext cx="657" cy="189"/>
              </a:xfrm>
              <a:prstGeom prst="rect">
                <a:avLst/>
              </a:prstGeom>
              <a:noFill/>
              <a:ln w="9525">
                <a:noFill/>
                <a:miter lim="800000"/>
                <a:headEnd/>
                <a:tailEnd/>
              </a:ln>
              <a:effectLst/>
            </p:spPr>
            <p:txBody>
              <a:bodyPr wrap="none">
                <a:spAutoFit/>
              </a:bodyPr>
              <a:lstStyle/>
              <a:p>
                <a:r>
                  <a:rPr lang="cs-CZ" sz="1600" b="1" dirty="0" smtClean="0">
                    <a:solidFill>
                      <a:schemeClr val="bg1"/>
                    </a:solidFill>
                    <a:latin typeface="Arial" charset="0"/>
                  </a:rPr>
                  <a:t>Ap2</a:t>
                </a:r>
                <a:r>
                  <a:rPr lang="en-US" sz="1600" b="1" dirty="0" smtClean="0">
                    <a:solidFill>
                      <a:schemeClr val="bg1"/>
                    </a:solidFill>
                    <a:latin typeface="Arial" charset="0"/>
                  </a:rPr>
                  <a:t> </a:t>
                </a:r>
                <a:r>
                  <a:rPr lang="en-US" sz="1600" b="1" dirty="0">
                    <a:solidFill>
                      <a:schemeClr val="bg1"/>
                    </a:solidFill>
                    <a:latin typeface="Arial" charset="0"/>
                  </a:rPr>
                  <a:t>Realm</a:t>
                </a:r>
              </a:p>
            </p:txBody>
          </p:sp>
          <p:grpSp>
            <p:nvGrpSpPr>
              <p:cNvPr id="22" name="Group 66"/>
              <p:cNvGrpSpPr>
                <a:grpSpLocks/>
              </p:cNvGrpSpPr>
              <p:nvPr/>
            </p:nvGrpSpPr>
            <p:grpSpPr bwMode="auto">
              <a:xfrm>
                <a:off x="3760" y="3744"/>
                <a:ext cx="597" cy="240"/>
                <a:chOff x="4608" y="2160"/>
                <a:chExt cx="597" cy="240"/>
              </a:xfrm>
            </p:grpSpPr>
            <p:grpSp>
              <p:nvGrpSpPr>
                <p:cNvPr id="23" name="Group 67"/>
                <p:cNvGrpSpPr>
                  <a:grpSpLocks/>
                </p:cNvGrpSpPr>
                <p:nvPr/>
              </p:nvGrpSpPr>
              <p:grpSpPr bwMode="auto">
                <a:xfrm>
                  <a:off x="4608" y="2160"/>
                  <a:ext cx="279" cy="240"/>
                  <a:chOff x="432" y="3120"/>
                  <a:chExt cx="480" cy="480"/>
                </a:xfrm>
              </p:grpSpPr>
              <p:sp>
                <p:nvSpPr>
                  <p:cNvPr id="25" name="Rectangle 68"/>
                  <p:cNvSpPr>
                    <a:spLocks noChangeArrowheads="1"/>
                  </p:cNvSpPr>
                  <p:nvPr/>
                </p:nvSpPr>
                <p:spPr bwMode="auto">
                  <a:xfrm>
                    <a:off x="432" y="3120"/>
                    <a:ext cx="480" cy="480"/>
                  </a:xfrm>
                  <a:prstGeom prst="rect">
                    <a:avLst/>
                  </a:prstGeom>
                  <a:solidFill>
                    <a:schemeClr val="folHlink"/>
                  </a:solidFill>
                  <a:ln w="9525">
                    <a:noFill/>
                    <a:miter lim="800000"/>
                    <a:headEnd/>
                    <a:tailEnd/>
                  </a:ln>
                  <a:effectLst/>
                </p:spPr>
                <p:txBody>
                  <a:bodyPr wrap="none" anchor="ctr"/>
                  <a:lstStyle/>
                  <a:p>
                    <a:endParaRPr lang="en-US" sz="1600"/>
                  </a:p>
                </p:txBody>
              </p:sp>
              <p:grpSp>
                <p:nvGrpSpPr>
                  <p:cNvPr id="26" name="Group 69"/>
                  <p:cNvGrpSpPr>
                    <a:grpSpLocks/>
                  </p:cNvGrpSpPr>
                  <p:nvPr/>
                </p:nvGrpSpPr>
                <p:grpSpPr bwMode="auto">
                  <a:xfrm>
                    <a:off x="450" y="3175"/>
                    <a:ext cx="444" cy="369"/>
                    <a:chOff x="480" y="3200"/>
                    <a:chExt cx="396" cy="329"/>
                  </a:xfrm>
                </p:grpSpPr>
                <p:graphicFrame>
                  <p:nvGraphicFramePr>
                    <p:cNvPr id="27" name="Object 0"/>
                    <p:cNvGraphicFramePr>
                      <a:graphicFrameLocks noChangeAspect="1"/>
                    </p:cNvGraphicFramePr>
                    <p:nvPr/>
                  </p:nvGraphicFramePr>
                  <p:xfrm>
                    <a:off x="678" y="3320"/>
                    <a:ext cx="198" cy="168"/>
                  </p:xfrm>
                  <a:graphic>
                    <a:graphicData uri="http://schemas.openxmlformats.org/presentationml/2006/ole">
                      <p:oleObj spid="_x0000_s1149" name="Bitmap Image" r:id="rId14" imgW="333333" imgH="295238" progId="PBrush">
                        <p:embed/>
                      </p:oleObj>
                    </a:graphicData>
                  </a:graphic>
                </p:graphicFrame>
                <p:graphicFrame>
                  <p:nvGraphicFramePr>
                    <p:cNvPr id="28" name="Object 1"/>
                    <p:cNvGraphicFramePr>
                      <a:graphicFrameLocks noChangeAspect="1"/>
                    </p:cNvGraphicFramePr>
                    <p:nvPr/>
                  </p:nvGraphicFramePr>
                  <p:xfrm>
                    <a:off x="559" y="3200"/>
                    <a:ext cx="198" cy="169"/>
                  </p:xfrm>
                  <a:graphic>
                    <a:graphicData uri="http://schemas.openxmlformats.org/presentationml/2006/ole">
                      <p:oleObj spid="_x0000_s1150" name="Bitmap Image" r:id="rId15" imgW="333333" imgH="295238" progId="PBrush">
                        <p:embed/>
                      </p:oleObj>
                    </a:graphicData>
                  </a:graphic>
                </p:graphicFrame>
                <p:graphicFrame>
                  <p:nvGraphicFramePr>
                    <p:cNvPr id="29" name="Object 2"/>
                    <p:cNvGraphicFramePr>
                      <a:graphicFrameLocks noChangeAspect="1"/>
                    </p:cNvGraphicFramePr>
                    <p:nvPr/>
                  </p:nvGraphicFramePr>
                  <p:xfrm>
                    <a:off x="480" y="3360"/>
                    <a:ext cx="198" cy="169"/>
                  </p:xfrm>
                  <a:graphic>
                    <a:graphicData uri="http://schemas.openxmlformats.org/presentationml/2006/ole">
                      <p:oleObj spid="_x0000_s1151" name="Bitmap Image" r:id="rId16" imgW="333333" imgH="295238" progId="PBrush">
                        <p:embed/>
                      </p:oleObj>
                    </a:graphicData>
                  </a:graphic>
                </p:graphicFrame>
              </p:grpSp>
            </p:grpSp>
            <p:sp>
              <p:nvSpPr>
                <p:cNvPr id="24" name="Rectangle 73"/>
                <p:cNvSpPr>
                  <a:spLocks noChangeArrowheads="1"/>
                </p:cNvSpPr>
                <p:nvPr/>
              </p:nvSpPr>
              <p:spPr bwMode="auto">
                <a:xfrm>
                  <a:off x="4876" y="2160"/>
                  <a:ext cx="329" cy="190"/>
                </a:xfrm>
                <a:prstGeom prst="rect">
                  <a:avLst/>
                </a:prstGeom>
                <a:solidFill>
                  <a:schemeClr val="folHlink"/>
                </a:solidFill>
                <a:ln w="9525">
                  <a:noFill/>
                  <a:miter lim="800000"/>
                  <a:headEnd/>
                  <a:tailEnd/>
                </a:ln>
                <a:effectLst/>
              </p:spPr>
              <p:txBody>
                <a:bodyPr wrap="none" lIns="92075" tIns="46038" rIns="92075" bIns="46038">
                  <a:spAutoFit/>
                </a:bodyPr>
                <a:lstStyle/>
                <a:p>
                  <a:r>
                    <a:rPr lang="en-US" sz="1600" b="1" dirty="0">
                      <a:solidFill>
                        <a:schemeClr val="bg1"/>
                      </a:solidFill>
                      <a:latin typeface="Arial" charset="0"/>
                    </a:rPr>
                    <a:t> </a:t>
                  </a:r>
                  <a:r>
                    <a:rPr lang="cs-CZ" sz="1600" b="1" dirty="0" smtClean="0">
                      <a:solidFill>
                        <a:schemeClr val="bg1"/>
                      </a:solidFill>
                      <a:latin typeface="Arial" charset="0"/>
                    </a:rPr>
                    <a:t>Ap2</a:t>
                  </a:r>
                  <a:endParaRPr lang="en-US" sz="1600" b="1" dirty="0">
                    <a:solidFill>
                      <a:schemeClr val="bg1"/>
                    </a:solidFill>
                    <a:latin typeface="Arial" charset="0"/>
                  </a:endParaRPr>
                </a:p>
              </p:txBody>
            </p:sp>
          </p:grpSp>
        </p:grpSp>
      </p:grpSp>
    </p:spTree>
    <p:extLst>
      <p:ext uri="{BB962C8B-B14F-4D97-AF65-F5344CB8AC3E}">
        <p14:creationId xmlns="" xmlns:p14="http://schemas.microsoft.com/office/powerpoint/2010/main" val="302446325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Oracle Database Vault</a:t>
            </a:r>
            <a:endParaRPr lang="en-US" dirty="0">
              <a:solidFill>
                <a:schemeClr val="bg1"/>
              </a:solidFill>
            </a:endParaRPr>
          </a:p>
        </p:txBody>
      </p:sp>
      <p:sp>
        <p:nvSpPr>
          <p:cNvPr id="3" name="Content Placeholder 2"/>
          <p:cNvSpPr>
            <a:spLocks noGrp="1"/>
          </p:cNvSpPr>
          <p:nvPr>
            <p:ph sz="quarter" idx="12"/>
          </p:nvPr>
        </p:nvSpPr>
        <p:spPr>
          <a:xfrm>
            <a:off x="475438" y="1927868"/>
            <a:ext cx="5250770" cy="4083475"/>
          </a:xfrm>
        </p:spPr>
        <p:txBody>
          <a:bodyPr/>
          <a:lstStyle/>
          <a:p>
            <a:r>
              <a:rPr lang="cs-CZ" dirty="0">
                <a:solidFill>
                  <a:schemeClr val="bg1"/>
                </a:solidFill>
              </a:rPr>
              <a:t>Ochrana dat aplikací a zabránění by-pass</a:t>
            </a:r>
          </a:p>
          <a:p>
            <a:r>
              <a:rPr lang="cs-CZ" dirty="0">
                <a:solidFill>
                  <a:schemeClr val="bg1"/>
                </a:solidFill>
              </a:rPr>
              <a:t>Kontrola změn databázové konfigurace a dodržování předpisů</a:t>
            </a:r>
          </a:p>
          <a:p>
            <a:r>
              <a:rPr lang="cs-CZ" dirty="0">
                <a:solidFill>
                  <a:schemeClr val="bg1"/>
                </a:solidFill>
              </a:rPr>
              <a:t>Vynucení </a:t>
            </a:r>
            <a:r>
              <a:rPr lang="cs-CZ" b="1" dirty="0">
                <a:solidFill>
                  <a:schemeClr val="bg1"/>
                </a:solidFill>
              </a:rPr>
              <a:t>kdo, kde, kdy a jak </a:t>
            </a:r>
            <a:r>
              <a:rPr lang="cs-CZ" dirty="0">
                <a:solidFill>
                  <a:schemeClr val="bg1"/>
                </a:solidFill>
              </a:rPr>
              <a:t>mohou být údaje přístupné pomocí faktorů, jako je </a:t>
            </a:r>
            <a:r>
              <a:rPr lang="cs-CZ" i="1" dirty="0">
                <a:solidFill>
                  <a:schemeClr val="bg1"/>
                </a:solidFill>
              </a:rPr>
              <a:t>čas, IP adresa, jméno a program</a:t>
            </a:r>
          </a:p>
        </p:txBody>
      </p:sp>
      <p:sp>
        <p:nvSpPr>
          <p:cNvPr id="4" name="Text Placeholder 3"/>
          <p:cNvSpPr>
            <a:spLocks noGrp="1"/>
          </p:cNvSpPr>
          <p:nvPr>
            <p:ph type="body" sz="quarter" idx="13"/>
          </p:nvPr>
        </p:nvSpPr>
        <p:spPr/>
        <p:txBody>
          <a:bodyPr/>
          <a:lstStyle/>
          <a:p>
            <a:r>
              <a:rPr lang="cs-CZ" dirty="0" smtClean="0"/>
              <a:t>Kontrola řízení </a:t>
            </a:r>
            <a:r>
              <a:rPr lang="cs-CZ" dirty="0"/>
              <a:t>a </a:t>
            </a:r>
            <a:r>
              <a:rPr lang="cs-CZ" dirty="0" err="1" smtClean="0"/>
              <a:t>Multi-Factor</a:t>
            </a:r>
            <a:r>
              <a:rPr lang="cs-CZ" dirty="0" smtClean="0"/>
              <a:t> autorizace</a:t>
            </a:r>
            <a:endParaRPr lang="en-US" dirty="0"/>
          </a:p>
        </p:txBody>
      </p:sp>
      <p:grpSp>
        <p:nvGrpSpPr>
          <p:cNvPr id="43" name="Group 42"/>
          <p:cNvGrpSpPr/>
          <p:nvPr/>
        </p:nvGrpSpPr>
        <p:grpSpPr>
          <a:xfrm>
            <a:off x="5903962" y="1676400"/>
            <a:ext cx="6301852" cy="4254499"/>
            <a:chOff x="2800350" y="926075"/>
            <a:chExt cx="4832395" cy="3198249"/>
          </a:xfrm>
        </p:grpSpPr>
        <p:sp>
          <p:nvSpPr>
            <p:cNvPr id="44" name="Text Box 25"/>
            <p:cNvSpPr txBox="1">
              <a:spLocks noChangeArrowheads="1"/>
            </p:cNvSpPr>
            <p:nvPr/>
          </p:nvSpPr>
          <p:spPr bwMode="auto">
            <a:xfrm>
              <a:off x="5485633" y="1955943"/>
              <a:ext cx="1543817" cy="254935"/>
            </a:xfrm>
            <a:prstGeom prst="rect">
              <a:avLst/>
            </a:prstGeom>
            <a:solidFill>
              <a:srgbClr val="FFFFFF"/>
            </a:solidFill>
            <a:ln w="19050">
              <a:noFill/>
              <a:prstDash val="sysDot"/>
              <a:miter lim="800000"/>
              <a:headEnd/>
              <a:tailEnd/>
            </a:ln>
          </p:spPr>
          <p:txBody>
            <a:bodyPr wrap="square" lIns="92009" tIns="46005" rIns="92009" bIns="46005">
              <a:spAutoFit/>
            </a:bodyPr>
            <a:lstStyle/>
            <a:p>
              <a:r>
                <a:rPr lang="en-US" sz="1600" dirty="0"/>
                <a:t>ALTER SYSTEM</a:t>
              </a:r>
              <a:endParaRPr lang="en-US" sz="1600" dirty="0">
                <a:cs typeface="Arial" pitchFamily="34" charset="0"/>
              </a:endParaRPr>
            </a:p>
          </p:txBody>
        </p:sp>
        <p:sp>
          <p:nvSpPr>
            <p:cNvPr id="45" name="Text Box 25"/>
            <p:cNvSpPr txBox="1">
              <a:spLocks noChangeArrowheads="1"/>
            </p:cNvSpPr>
            <p:nvPr/>
          </p:nvSpPr>
          <p:spPr bwMode="auto">
            <a:xfrm>
              <a:off x="5743575" y="2641743"/>
              <a:ext cx="1228726" cy="254935"/>
            </a:xfrm>
            <a:prstGeom prst="rect">
              <a:avLst/>
            </a:prstGeom>
            <a:solidFill>
              <a:srgbClr val="FFFFFF"/>
            </a:solidFill>
            <a:ln w="19050">
              <a:noFill/>
              <a:prstDash val="sysDot"/>
              <a:miter lim="800000"/>
              <a:headEnd/>
              <a:tailEnd/>
            </a:ln>
          </p:spPr>
          <p:txBody>
            <a:bodyPr wrap="square" lIns="92009" tIns="46005" rIns="92009" bIns="46005">
              <a:spAutoFit/>
            </a:bodyPr>
            <a:lstStyle/>
            <a:p>
              <a:r>
                <a:rPr lang="en-US" sz="1600" dirty="0"/>
                <a:t>ANALYZE TABLE</a:t>
              </a:r>
              <a:endParaRPr lang="en-US" sz="1600" dirty="0">
                <a:cs typeface="Arial" pitchFamily="34" charset="0"/>
              </a:endParaRPr>
            </a:p>
          </p:txBody>
        </p:sp>
        <p:pic>
          <p:nvPicPr>
            <p:cNvPr id="46" name="Picture 35" descr="Database_old_and_new"/>
            <p:cNvPicPr>
              <a:picLocks noChangeAspect="1" noChangeArrowheads="1"/>
            </p:cNvPicPr>
            <p:nvPr/>
          </p:nvPicPr>
          <p:blipFill>
            <a:blip r:embed="rId3" cstate="print"/>
            <a:srcRect/>
            <a:stretch>
              <a:fillRect/>
            </a:stretch>
          </p:blipFill>
          <p:spPr bwMode="gray">
            <a:xfrm>
              <a:off x="2800350" y="926075"/>
              <a:ext cx="2623742" cy="3198249"/>
            </a:xfrm>
            <a:prstGeom prst="rect">
              <a:avLst/>
            </a:prstGeom>
            <a:noFill/>
            <a:ln w="9525">
              <a:noFill/>
              <a:miter lim="800000"/>
              <a:headEnd/>
              <a:tailEnd/>
            </a:ln>
          </p:spPr>
        </p:pic>
        <p:sp>
          <p:nvSpPr>
            <p:cNvPr id="47" name="Text Box 24"/>
            <p:cNvSpPr txBox="1">
              <a:spLocks noChangeArrowheads="1"/>
            </p:cNvSpPr>
            <p:nvPr/>
          </p:nvSpPr>
          <p:spPr bwMode="auto">
            <a:xfrm>
              <a:off x="6899500" y="2043764"/>
              <a:ext cx="733245" cy="256937"/>
            </a:xfrm>
            <a:prstGeom prst="rect">
              <a:avLst/>
            </a:prstGeom>
            <a:noFill/>
            <a:ln w="12700" algn="ctr">
              <a:noFill/>
              <a:prstDash val="lgDash"/>
              <a:miter lim="800000"/>
              <a:headEnd/>
              <a:tailEnd/>
            </a:ln>
          </p:spPr>
          <p:txBody>
            <a:bodyPr lIns="0" tIns="0" rIns="0" bIns="0" anchor="ctr"/>
            <a:lstStyle/>
            <a:p>
              <a:pPr algn="ctr" eaLnBrk="0" hangingPunct="0">
                <a:lnSpc>
                  <a:spcPct val="100000"/>
                </a:lnSpc>
                <a:spcBef>
                  <a:spcPct val="0"/>
                </a:spcBef>
                <a:buClrTx/>
              </a:pPr>
              <a:r>
                <a:rPr lang="en-US" sz="1600" dirty="0">
                  <a:solidFill>
                    <a:schemeClr val="bg1"/>
                  </a:solidFill>
                  <a:cs typeface="Arial" pitchFamily="34" charset="0"/>
                </a:rPr>
                <a:t>DBA</a:t>
              </a:r>
            </a:p>
          </p:txBody>
        </p:sp>
        <p:pic>
          <p:nvPicPr>
            <p:cNvPr id="48" name="Picture 25"/>
            <p:cNvPicPr>
              <a:picLocks noChangeAspect="1" noChangeArrowheads="1"/>
            </p:cNvPicPr>
            <p:nvPr/>
          </p:nvPicPr>
          <p:blipFill>
            <a:blip r:embed="rId4" cstate="print"/>
            <a:srcRect/>
            <a:stretch>
              <a:fillRect/>
            </a:stretch>
          </p:blipFill>
          <p:spPr bwMode="auto">
            <a:xfrm>
              <a:off x="6628280" y="2289304"/>
              <a:ext cx="916058" cy="996821"/>
            </a:xfrm>
            <a:prstGeom prst="rect">
              <a:avLst/>
            </a:prstGeom>
            <a:noFill/>
            <a:ln w="12700" cap="flat">
              <a:noFill/>
              <a:miter lim="800000"/>
              <a:headEnd/>
              <a:tailEnd/>
            </a:ln>
          </p:spPr>
        </p:pic>
        <p:grpSp>
          <p:nvGrpSpPr>
            <p:cNvPr id="49" name="Group 14"/>
            <p:cNvGrpSpPr>
              <a:grpSpLocks/>
            </p:cNvGrpSpPr>
            <p:nvPr/>
          </p:nvGrpSpPr>
          <p:grpSpPr bwMode="auto">
            <a:xfrm>
              <a:off x="4114800" y="2630506"/>
              <a:ext cx="338000" cy="337913"/>
              <a:chOff x="1368" y="3054"/>
              <a:chExt cx="258" cy="258"/>
            </a:xfrm>
          </p:grpSpPr>
          <p:sp>
            <p:nvSpPr>
              <p:cNvPr id="76" name="Oval 15"/>
              <p:cNvSpPr>
                <a:spLocks noChangeArrowheads="1"/>
              </p:cNvSpPr>
              <p:nvPr/>
            </p:nvSpPr>
            <p:spPr bwMode="auto">
              <a:xfrm>
                <a:off x="1368" y="3054"/>
                <a:ext cx="258" cy="258"/>
              </a:xfrm>
              <a:prstGeom prst="ellipse">
                <a:avLst/>
              </a:prstGeom>
              <a:gradFill rotWithShape="1">
                <a:gsLst>
                  <a:gs pos="0">
                    <a:srgbClr val="FFFFFF"/>
                  </a:gs>
                  <a:gs pos="100000">
                    <a:srgbClr val="E3E3E3"/>
                  </a:gs>
                </a:gsLst>
                <a:lin ang="5400000" scaled="1"/>
              </a:gradFill>
              <a:ln w="12700" algn="ctr">
                <a:solidFill>
                  <a:schemeClr val="hlink"/>
                </a:solidFill>
                <a:round/>
                <a:headEnd/>
                <a:tailEnd/>
              </a:ln>
            </p:spPr>
            <p:txBody>
              <a:bodyPr anchor="ctr">
                <a:noAutofit/>
              </a:bodyPr>
              <a:lstStyle/>
              <a:p>
                <a:endParaRPr lang="en-US">
                  <a:solidFill>
                    <a:schemeClr val="bg1"/>
                  </a:solidFill>
                </a:endParaRPr>
              </a:p>
            </p:txBody>
          </p:sp>
          <p:sp>
            <p:nvSpPr>
              <p:cNvPr id="77" name="Oval 16"/>
              <p:cNvSpPr>
                <a:spLocks noChangeArrowheads="1"/>
              </p:cNvSpPr>
              <p:nvPr/>
            </p:nvSpPr>
            <p:spPr bwMode="auto">
              <a:xfrm>
                <a:off x="1380" y="3066"/>
                <a:ext cx="234" cy="234"/>
              </a:xfrm>
              <a:prstGeom prst="ellipse">
                <a:avLst/>
              </a:prstGeom>
              <a:gradFill rotWithShape="1">
                <a:gsLst>
                  <a:gs pos="0">
                    <a:srgbClr val="FFFFFF"/>
                  </a:gs>
                  <a:gs pos="100000">
                    <a:srgbClr val="E3E3E3"/>
                  </a:gs>
                </a:gsLst>
                <a:lin ang="5400000" scaled="1"/>
              </a:gradFill>
              <a:ln w="28575" algn="ctr">
                <a:solidFill>
                  <a:srgbClr val="009900"/>
                </a:solidFill>
                <a:round/>
                <a:headEnd/>
                <a:tailEnd/>
              </a:ln>
            </p:spPr>
            <p:txBody>
              <a:bodyPr anchor="ctr">
                <a:noAutofit/>
              </a:bodyPr>
              <a:lstStyle/>
              <a:p>
                <a:endParaRPr lang="en-US">
                  <a:solidFill>
                    <a:schemeClr val="bg1"/>
                  </a:solidFill>
                </a:endParaRPr>
              </a:p>
            </p:txBody>
          </p:sp>
          <p:sp>
            <p:nvSpPr>
              <p:cNvPr id="78" name="Freeform 17"/>
              <p:cNvSpPr>
                <a:spLocks/>
              </p:cNvSpPr>
              <p:nvPr/>
            </p:nvSpPr>
            <p:spPr bwMode="auto">
              <a:xfrm>
                <a:off x="1434" y="3108"/>
                <a:ext cx="126" cy="138"/>
              </a:xfrm>
              <a:custGeom>
                <a:avLst/>
                <a:gdLst>
                  <a:gd name="T0" fmla="*/ 0 w 258"/>
                  <a:gd name="T1" fmla="*/ 1 h 282"/>
                  <a:gd name="T2" fmla="*/ 0 w 258"/>
                  <a:gd name="T3" fmla="*/ 1 h 282"/>
                  <a:gd name="T4" fmla="*/ 0 w 258"/>
                  <a:gd name="T5" fmla="*/ 1 h 282"/>
                  <a:gd name="T6" fmla="*/ 1 w 258"/>
                  <a:gd name="T7" fmla="*/ 0 h 282"/>
                  <a:gd name="T8" fmla="*/ 1 w 258"/>
                  <a:gd name="T9" fmla="*/ 0 h 282"/>
                  <a:gd name="T10" fmla="*/ 0 w 258"/>
                  <a:gd name="T11" fmla="*/ 2 h 282"/>
                  <a:gd name="T12" fmla="*/ 0 w 258"/>
                  <a:gd name="T13" fmla="*/ 1 h 282"/>
                  <a:gd name="T14" fmla="*/ 0 60000 65536"/>
                  <a:gd name="T15" fmla="*/ 0 60000 65536"/>
                  <a:gd name="T16" fmla="*/ 0 60000 65536"/>
                  <a:gd name="T17" fmla="*/ 0 60000 65536"/>
                  <a:gd name="T18" fmla="*/ 0 60000 65536"/>
                  <a:gd name="T19" fmla="*/ 0 60000 65536"/>
                  <a:gd name="T20" fmla="*/ 0 60000 65536"/>
                  <a:gd name="T21" fmla="*/ 0 w 258"/>
                  <a:gd name="T22" fmla="*/ 0 h 282"/>
                  <a:gd name="T23" fmla="*/ 258 w 258"/>
                  <a:gd name="T24" fmla="*/ 282 h 2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8" h="282">
                    <a:moveTo>
                      <a:pt x="0" y="186"/>
                    </a:moveTo>
                    <a:lnTo>
                      <a:pt x="42" y="144"/>
                    </a:lnTo>
                    <a:lnTo>
                      <a:pt x="114" y="222"/>
                    </a:lnTo>
                    <a:lnTo>
                      <a:pt x="216" y="0"/>
                    </a:lnTo>
                    <a:lnTo>
                      <a:pt x="258" y="24"/>
                    </a:lnTo>
                    <a:lnTo>
                      <a:pt x="126" y="282"/>
                    </a:lnTo>
                    <a:lnTo>
                      <a:pt x="0" y="186"/>
                    </a:lnTo>
                    <a:close/>
                  </a:path>
                </a:pathLst>
              </a:custGeom>
              <a:solidFill>
                <a:srgbClr val="009900"/>
              </a:solidFill>
              <a:ln w="9525" cap="flat" cmpd="sng">
                <a:noFill/>
                <a:prstDash val="solid"/>
                <a:round/>
                <a:headEnd/>
                <a:tailEnd/>
              </a:ln>
            </p:spPr>
            <p:txBody>
              <a:bodyPr>
                <a:noAutofit/>
              </a:bodyPr>
              <a:lstStyle/>
              <a:p>
                <a:endParaRPr lang="en-US">
                  <a:solidFill>
                    <a:schemeClr val="bg1"/>
                  </a:solidFill>
                </a:endParaRPr>
              </a:p>
            </p:txBody>
          </p:sp>
        </p:grpSp>
        <p:grpSp>
          <p:nvGrpSpPr>
            <p:cNvPr id="50" name="Group 18"/>
            <p:cNvGrpSpPr>
              <a:grpSpLocks/>
            </p:cNvGrpSpPr>
            <p:nvPr/>
          </p:nvGrpSpPr>
          <p:grpSpPr bwMode="auto">
            <a:xfrm>
              <a:off x="4114800" y="1741170"/>
              <a:ext cx="329889" cy="329803"/>
              <a:chOff x="1894" y="3114"/>
              <a:chExt cx="258" cy="258"/>
            </a:xfrm>
          </p:grpSpPr>
          <p:sp>
            <p:nvSpPr>
              <p:cNvPr id="72" name="Oval 19"/>
              <p:cNvSpPr>
                <a:spLocks noChangeArrowheads="1"/>
              </p:cNvSpPr>
              <p:nvPr/>
            </p:nvSpPr>
            <p:spPr bwMode="auto">
              <a:xfrm>
                <a:off x="1894" y="3114"/>
                <a:ext cx="258" cy="258"/>
              </a:xfrm>
              <a:prstGeom prst="ellipse">
                <a:avLst/>
              </a:prstGeom>
              <a:gradFill rotWithShape="1">
                <a:gsLst>
                  <a:gs pos="0">
                    <a:srgbClr val="FFFFFF"/>
                  </a:gs>
                  <a:gs pos="100000">
                    <a:srgbClr val="E3E3E3"/>
                  </a:gs>
                </a:gsLst>
                <a:lin ang="5400000" scaled="1"/>
              </a:gradFill>
              <a:ln w="12700" algn="ctr">
                <a:solidFill>
                  <a:schemeClr val="accent1"/>
                </a:solidFill>
                <a:round/>
                <a:headEnd/>
                <a:tailEnd/>
              </a:ln>
            </p:spPr>
            <p:txBody>
              <a:bodyPr anchor="ctr">
                <a:noAutofit/>
              </a:bodyPr>
              <a:lstStyle/>
              <a:p>
                <a:endParaRPr lang="en-US">
                  <a:solidFill>
                    <a:schemeClr val="bg1"/>
                  </a:solidFill>
                </a:endParaRPr>
              </a:p>
            </p:txBody>
          </p:sp>
          <p:grpSp>
            <p:nvGrpSpPr>
              <p:cNvPr id="73" name="Group 20"/>
              <p:cNvGrpSpPr>
                <a:grpSpLocks/>
              </p:cNvGrpSpPr>
              <p:nvPr/>
            </p:nvGrpSpPr>
            <p:grpSpPr bwMode="auto">
              <a:xfrm>
                <a:off x="1914" y="3134"/>
                <a:ext cx="218" cy="218"/>
                <a:chOff x="1906" y="3126"/>
                <a:chExt cx="234" cy="234"/>
              </a:xfrm>
            </p:grpSpPr>
            <p:sp>
              <p:nvSpPr>
                <p:cNvPr id="74" name="Oval 21"/>
                <p:cNvSpPr>
                  <a:spLocks noChangeArrowheads="1"/>
                </p:cNvSpPr>
                <p:nvPr/>
              </p:nvSpPr>
              <p:spPr bwMode="auto">
                <a:xfrm>
                  <a:off x="1906" y="3126"/>
                  <a:ext cx="234" cy="234"/>
                </a:xfrm>
                <a:prstGeom prst="ellipse">
                  <a:avLst/>
                </a:prstGeom>
                <a:gradFill rotWithShape="1">
                  <a:gsLst>
                    <a:gs pos="0">
                      <a:srgbClr val="FFFFFF"/>
                    </a:gs>
                    <a:gs pos="100000">
                      <a:srgbClr val="E3E3E3"/>
                    </a:gs>
                  </a:gsLst>
                  <a:lin ang="5400000" scaled="1"/>
                </a:gradFill>
                <a:ln w="28575" algn="ctr">
                  <a:solidFill>
                    <a:schemeClr val="accent1"/>
                  </a:solidFill>
                  <a:round/>
                  <a:headEnd/>
                  <a:tailEnd/>
                </a:ln>
              </p:spPr>
              <p:txBody>
                <a:bodyPr anchor="ctr">
                  <a:noAutofit/>
                </a:bodyPr>
                <a:lstStyle/>
                <a:p>
                  <a:endParaRPr lang="en-US">
                    <a:solidFill>
                      <a:schemeClr val="bg1"/>
                    </a:solidFill>
                  </a:endParaRPr>
                </a:p>
              </p:txBody>
            </p:sp>
            <p:sp>
              <p:nvSpPr>
                <p:cNvPr id="75" name="Line 22"/>
                <p:cNvSpPr>
                  <a:spLocks noChangeShapeType="1"/>
                </p:cNvSpPr>
                <p:nvPr/>
              </p:nvSpPr>
              <p:spPr bwMode="auto">
                <a:xfrm flipV="1">
                  <a:off x="1952" y="3160"/>
                  <a:ext cx="144" cy="168"/>
                </a:xfrm>
                <a:prstGeom prst="line">
                  <a:avLst/>
                </a:prstGeom>
                <a:noFill/>
                <a:ln w="38100">
                  <a:solidFill>
                    <a:schemeClr val="accent1"/>
                  </a:solidFill>
                  <a:round/>
                  <a:headEnd/>
                  <a:tailEnd/>
                </a:ln>
              </p:spPr>
              <p:txBody>
                <a:bodyPr>
                  <a:noAutofit/>
                </a:bodyPr>
                <a:lstStyle/>
                <a:p>
                  <a:endParaRPr lang="en-US">
                    <a:solidFill>
                      <a:schemeClr val="bg1"/>
                    </a:solidFill>
                  </a:endParaRPr>
                </a:p>
              </p:txBody>
            </p:sp>
          </p:grpSp>
        </p:grpSp>
        <p:grpSp>
          <p:nvGrpSpPr>
            <p:cNvPr id="51" name="Group 48"/>
            <p:cNvGrpSpPr>
              <a:grpSpLocks/>
            </p:cNvGrpSpPr>
            <p:nvPr/>
          </p:nvGrpSpPr>
          <p:grpSpPr bwMode="auto">
            <a:xfrm>
              <a:off x="4114800" y="3615153"/>
              <a:ext cx="329889" cy="329803"/>
              <a:chOff x="1894" y="3114"/>
              <a:chExt cx="258" cy="258"/>
            </a:xfrm>
          </p:grpSpPr>
          <p:sp>
            <p:nvSpPr>
              <p:cNvPr id="68" name="Oval 49"/>
              <p:cNvSpPr>
                <a:spLocks noChangeArrowheads="1"/>
              </p:cNvSpPr>
              <p:nvPr/>
            </p:nvSpPr>
            <p:spPr bwMode="auto">
              <a:xfrm>
                <a:off x="1894" y="3114"/>
                <a:ext cx="258" cy="258"/>
              </a:xfrm>
              <a:prstGeom prst="ellipse">
                <a:avLst/>
              </a:prstGeom>
              <a:gradFill rotWithShape="1">
                <a:gsLst>
                  <a:gs pos="0">
                    <a:srgbClr val="FFFFFF"/>
                  </a:gs>
                  <a:gs pos="100000">
                    <a:srgbClr val="E3E3E3"/>
                  </a:gs>
                </a:gsLst>
                <a:lin ang="5400000" scaled="1"/>
              </a:gradFill>
              <a:ln w="12700" algn="ctr">
                <a:solidFill>
                  <a:schemeClr val="accent1"/>
                </a:solidFill>
                <a:round/>
                <a:headEnd/>
                <a:tailEnd/>
              </a:ln>
            </p:spPr>
            <p:txBody>
              <a:bodyPr anchor="ctr">
                <a:noAutofit/>
              </a:bodyPr>
              <a:lstStyle/>
              <a:p>
                <a:endParaRPr lang="en-US">
                  <a:solidFill>
                    <a:schemeClr val="bg1"/>
                  </a:solidFill>
                </a:endParaRPr>
              </a:p>
            </p:txBody>
          </p:sp>
          <p:grpSp>
            <p:nvGrpSpPr>
              <p:cNvPr id="69" name="Group 50"/>
              <p:cNvGrpSpPr>
                <a:grpSpLocks/>
              </p:cNvGrpSpPr>
              <p:nvPr/>
            </p:nvGrpSpPr>
            <p:grpSpPr bwMode="auto">
              <a:xfrm>
                <a:off x="1914" y="3134"/>
                <a:ext cx="218" cy="218"/>
                <a:chOff x="1906" y="3126"/>
                <a:chExt cx="234" cy="234"/>
              </a:xfrm>
            </p:grpSpPr>
            <p:sp>
              <p:nvSpPr>
                <p:cNvPr id="70" name="Oval 51"/>
                <p:cNvSpPr>
                  <a:spLocks noChangeArrowheads="1"/>
                </p:cNvSpPr>
                <p:nvPr/>
              </p:nvSpPr>
              <p:spPr bwMode="auto">
                <a:xfrm>
                  <a:off x="1906" y="3126"/>
                  <a:ext cx="234" cy="234"/>
                </a:xfrm>
                <a:prstGeom prst="ellipse">
                  <a:avLst/>
                </a:prstGeom>
                <a:gradFill rotWithShape="1">
                  <a:gsLst>
                    <a:gs pos="0">
                      <a:srgbClr val="FFFFFF"/>
                    </a:gs>
                    <a:gs pos="100000">
                      <a:srgbClr val="E3E3E3"/>
                    </a:gs>
                  </a:gsLst>
                  <a:lin ang="5400000" scaled="1"/>
                </a:gradFill>
                <a:ln w="28575" algn="ctr">
                  <a:solidFill>
                    <a:schemeClr val="accent1"/>
                  </a:solidFill>
                  <a:round/>
                  <a:headEnd/>
                  <a:tailEnd/>
                </a:ln>
              </p:spPr>
              <p:txBody>
                <a:bodyPr anchor="ctr">
                  <a:noAutofit/>
                </a:bodyPr>
                <a:lstStyle/>
                <a:p>
                  <a:endParaRPr lang="en-US">
                    <a:solidFill>
                      <a:schemeClr val="bg1"/>
                    </a:solidFill>
                  </a:endParaRPr>
                </a:p>
              </p:txBody>
            </p:sp>
            <p:sp>
              <p:nvSpPr>
                <p:cNvPr id="71" name="Line 52"/>
                <p:cNvSpPr>
                  <a:spLocks noChangeShapeType="1"/>
                </p:cNvSpPr>
                <p:nvPr/>
              </p:nvSpPr>
              <p:spPr bwMode="auto">
                <a:xfrm flipV="1">
                  <a:off x="1952" y="3160"/>
                  <a:ext cx="144" cy="168"/>
                </a:xfrm>
                <a:prstGeom prst="line">
                  <a:avLst/>
                </a:prstGeom>
                <a:noFill/>
                <a:ln w="38100">
                  <a:solidFill>
                    <a:schemeClr val="accent1"/>
                  </a:solidFill>
                  <a:round/>
                  <a:headEnd/>
                  <a:tailEnd/>
                </a:ln>
              </p:spPr>
              <p:txBody>
                <a:bodyPr>
                  <a:noAutofit/>
                </a:bodyPr>
                <a:lstStyle/>
                <a:p>
                  <a:endParaRPr lang="en-US">
                    <a:solidFill>
                      <a:schemeClr val="bg1"/>
                    </a:solidFill>
                  </a:endParaRPr>
                </a:p>
              </p:txBody>
            </p:sp>
          </p:grpSp>
        </p:grpSp>
        <p:cxnSp>
          <p:nvCxnSpPr>
            <p:cNvPr id="52" name="Straight Arrow Connector 51"/>
            <p:cNvCxnSpPr/>
            <p:nvPr/>
          </p:nvCxnSpPr>
          <p:spPr>
            <a:xfrm flipH="1" flipV="1">
              <a:off x="4480560" y="1914525"/>
              <a:ext cx="2011680" cy="38100"/>
            </a:xfrm>
            <a:prstGeom prst="straightConnector1">
              <a:avLst/>
            </a:prstGeom>
            <a:ln w="444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5" idx="0"/>
            </p:cNvCxnSpPr>
            <p:nvPr/>
          </p:nvCxnSpPr>
          <p:spPr>
            <a:xfrm flipH="1">
              <a:off x="4480563" y="2641743"/>
              <a:ext cx="1877375" cy="116697"/>
            </a:xfrm>
            <a:prstGeom prst="straightConnector1">
              <a:avLst/>
            </a:prstGeom>
            <a:ln w="444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54" name="Group 13"/>
            <p:cNvGrpSpPr>
              <a:grpSpLocks/>
            </p:cNvGrpSpPr>
            <p:nvPr/>
          </p:nvGrpSpPr>
          <p:grpSpPr bwMode="auto">
            <a:xfrm>
              <a:off x="4754880" y="1603393"/>
              <a:ext cx="622300" cy="581025"/>
              <a:chOff x="120" y="728"/>
              <a:chExt cx="1140" cy="1098"/>
            </a:xfrm>
          </p:grpSpPr>
          <p:pic>
            <p:nvPicPr>
              <p:cNvPr id="66" name="Picture 14" descr="clock-red"/>
              <p:cNvPicPr>
                <a:picLocks noChangeAspect="1" noChangeArrowheads="1"/>
              </p:cNvPicPr>
              <p:nvPr/>
            </p:nvPicPr>
            <p:blipFill>
              <a:blip r:embed="rId5" cstate="print"/>
              <a:srcRect/>
              <a:stretch>
                <a:fillRect/>
              </a:stretch>
            </p:blipFill>
            <p:spPr bwMode="auto">
              <a:xfrm>
                <a:off x="120" y="728"/>
                <a:ext cx="1140" cy="1098"/>
              </a:xfrm>
              <a:prstGeom prst="rect">
                <a:avLst/>
              </a:prstGeom>
              <a:noFill/>
            </p:spPr>
          </p:pic>
          <p:sp>
            <p:nvSpPr>
              <p:cNvPr id="67" name="Oval 15"/>
              <p:cNvSpPr>
                <a:spLocks noChangeArrowheads="1"/>
              </p:cNvSpPr>
              <p:nvPr/>
            </p:nvSpPr>
            <p:spPr bwMode="auto">
              <a:xfrm>
                <a:off x="198" y="917"/>
                <a:ext cx="1002" cy="738"/>
              </a:xfrm>
              <a:prstGeom prst="ellipse">
                <a:avLst/>
              </a:prstGeom>
              <a:noFill/>
              <a:ln w="12700" algn="ctr">
                <a:solidFill>
                  <a:schemeClr val="hlink"/>
                </a:solidFill>
                <a:round/>
                <a:headEnd/>
                <a:tailEnd/>
              </a:ln>
              <a:effectLst/>
            </p:spPr>
            <p:txBody>
              <a:bodyPr anchor="ctr">
                <a:spAutoFit/>
              </a:bodyPr>
              <a:lstStyle/>
              <a:p>
                <a:endParaRPr lang="en-US">
                  <a:solidFill>
                    <a:schemeClr val="bg1"/>
                  </a:solidFill>
                </a:endParaRPr>
              </a:p>
            </p:txBody>
          </p:sp>
        </p:grpSp>
        <p:pic>
          <p:nvPicPr>
            <p:cNvPr id="55" name="Picture 2" descr="C:\Users\ktbeileh.ST-USERS\AppData\Local\Microsoft\Windows\Temporary Internet Files\Content.IE5\TR6WC2BF\MC900433927[1].png"/>
            <p:cNvPicPr>
              <a:picLocks noChangeAspect="1" noChangeArrowheads="1"/>
            </p:cNvPicPr>
            <p:nvPr/>
          </p:nvPicPr>
          <p:blipFill>
            <a:blip r:embed="rId6" cstate="print"/>
            <a:srcRect/>
            <a:stretch>
              <a:fillRect/>
            </a:stretch>
          </p:blipFill>
          <p:spPr bwMode="auto">
            <a:xfrm>
              <a:off x="4754880" y="2428875"/>
              <a:ext cx="552450" cy="552450"/>
            </a:xfrm>
            <a:prstGeom prst="rect">
              <a:avLst/>
            </a:prstGeom>
            <a:noFill/>
            <a:scene3d>
              <a:camera prst="orthographicFront">
                <a:rot lat="0" lon="11999976" rev="0"/>
              </a:camera>
              <a:lightRig rig="threePt" dir="t"/>
            </a:scene3d>
          </p:spPr>
        </p:pic>
        <p:sp>
          <p:nvSpPr>
            <p:cNvPr id="56" name="Text Box 25"/>
            <p:cNvSpPr txBox="1">
              <a:spLocks noChangeArrowheads="1"/>
            </p:cNvSpPr>
            <p:nvPr/>
          </p:nvSpPr>
          <p:spPr bwMode="auto">
            <a:xfrm>
              <a:off x="5485633" y="3527568"/>
              <a:ext cx="2124842" cy="254935"/>
            </a:xfrm>
            <a:prstGeom prst="rect">
              <a:avLst/>
            </a:prstGeom>
            <a:solidFill>
              <a:srgbClr val="FFFFFF"/>
            </a:solidFill>
            <a:ln w="19050">
              <a:noFill/>
              <a:prstDash val="sysDot"/>
              <a:miter lim="800000"/>
              <a:headEnd/>
              <a:tailEnd/>
            </a:ln>
          </p:spPr>
          <p:txBody>
            <a:bodyPr wrap="square" lIns="92009" tIns="46005" rIns="92009" bIns="46005">
              <a:spAutoFit/>
            </a:bodyPr>
            <a:lstStyle/>
            <a:p>
              <a:r>
                <a:rPr lang="en-US" sz="1600" dirty="0"/>
                <a:t>CREATE DATABASE LINK</a:t>
              </a:r>
              <a:endParaRPr lang="en-US" sz="1600" dirty="0">
                <a:cs typeface="Arial" pitchFamily="34" charset="0"/>
              </a:endParaRPr>
            </a:p>
          </p:txBody>
        </p:sp>
        <p:cxnSp>
          <p:nvCxnSpPr>
            <p:cNvPr id="57" name="Straight Arrow Connector 56"/>
            <p:cNvCxnSpPr/>
            <p:nvPr/>
          </p:nvCxnSpPr>
          <p:spPr>
            <a:xfrm flipH="1">
              <a:off x="4480560" y="3343275"/>
              <a:ext cx="2011680" cy="409575"/>
            </a:xfrm>
            <a:prstGeom prst="straightConnector1">
              <a:avLst/>
            </a:prstGeom>
            <a:ln w="44450">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58" name="Group 8"/>
            <p:cNvGrpSpPr>
              <a:grpSpLocks/>
            </p:cNvGrpSpPr>
            <p:nvPr/>
          </p:nvGrpSpPr>
          <p:grpSpPr bwMode="auto">
            <a:xfrm>
              <a:off x="4754880" y="3464943"/>
              <a:ext cx="530225" cy="392045"/>
              <a:chOff x="3276" y="1317"/>
              <a:chExt cx="332" cy="244"/>
            </a:xfrm>
          </p:grpSpPr>
          <p:grpSp>
            <p:nvGrpSpPr>
              <p:cNvPr id="62" name="Group 69"/>
              <p:cNvGrpSpPr>
                <a:grpSpLocks/>
              </p:cNvGrpSpPr>
              <p:nvPr/>
            </p:nvGrpSpPr>
            <p:grpSpPr bwMode="auto">
              <a:xfrm>
                <a:off x="3276" y="1317"/>
                <a:ext cx="332" cy="244"/>
                <a:chOff x="3600" y="1690"/>
                <a:chExt cx="218" cy="160"/>
              </a:xfrm>
            </p:grpSpPr>
            <p:sp>
              <p:nvSpPr>
                <p:cNvPr id="64" name="Oval 10"/>
                <p:cNvSpPr>
                  <a:spLocks noChangeArrowheads="1"/>
                </p:cNvSpPr>
                <p:nvPr/>
              </p:nvSpPr>
              <p:spPr bwMode="auto">
                <a:xfrm>
                  <a:off x="3600" y="1690"/>
                  <a:ext cx="218" cy="160"/>
                </a:xfrm>
                <a:prstGeom prst="ellipse">
                  <a:avLst/>
                </a:prstGeom>
                <a:gradFill rotWithShape="1">
                  <a:gsLst>
                    <a:gs pos="0">
                      <a:srgbClr val="FFFFFF"/>
                    </a:gs>
                    <a:gs pos="100000">
                      <a:srgbClr val="FFFFFF">
                        <a:gamma/>
                        <a:shade val="89020"/>
                        <a:invGamma/>
                      </a:srgbClr>
                    </a:gs>
                  </a:gsLst>
                  <a:lin ang="5400000" scaled="1"/>
                </a:gradFill>
                <a:ln w="12700" algn="ctr">
                  <a:solidFill>
                    <a:schemeClr val="hlink"/>
                  </a:solidFill>
                  <a:round/>
                  <a:headEnd/>
                  <a:tailEnd/>
                </a:ln>
                <a:effectLst/>
              </p:spPr>
              <p:txBody>
                <a:bodyPr anchor="ctr">
                  <a:spAutoFit/>
                </a:bodyPr>
                <a:lstStyle/>
                <a:p>
                  <a:endParaRPr lang="en-US">
                    <a:solidFill>
                      <a:schemeClr val="bg1"/>
                    </a:solidFill>
                  </a:endParaRPr>
                </a:p>
              </p:txBody>
            </p:sp>
            <p:sp>
              <p:nvSpPr>
                <p:cNvPr id="65" name="Oval 11"/>
                <p:cNvSpPr>
                  <a:spLocks noChangeArrowheads="1"/>
                </p:cNvSpPr>
                <p:nvPr/>
              </p:nvSpPr>
              <p:spPr bwMode="auto">
                <a:xfrm>
                  <a:off x="3610" y="1690"/>
                  <a:ext cx="198" cy="160"/>
                </a:xfrm>
                <a:prstGeom prst="ellipse">
                  <a:avLst/>
                </a:prstGeom>
                <a:gradFill rotWithShape="1">
                  <a:gsLst>
                    <a:gs pos="0">
                      <a:srgbClr val="53708D">
                        <a:gamma/>
                        <a:tint val="76078"/>
                        <a:invGamma/>
                      </a:srgbClr>
                    </a:gs>
                    <a:gs pos="100000">
                      <a:srgbClr val="53708D"/>
                    </a:gs>
                  </a:gsLst>
                  <a:lin ang="5400000" scaled="1"/>
                </a:gradFill>
                <a:ln w="28575" algn="ctr">
                  <a:solidFill>
                    <a:srgbClr val="DDDDDD"/>
                  </a:solidFill>
                  <a:round/>
                  <a:headEnd/>
                  <a:tailEnd/>
                </a:ln>
                <a:effectLst/>
              </p:spPr>
              <p:txBody>
                <a:bodyPr anchor="ctr">
                  <a:spAutoFit/>
                </a:bodyPr>
                <a:lstStyle/>
                <a:p>
                  <a:endParaRPr lang="en-US">
                    <a:solidFill>
                      <a:schemeClr val="bg1"/>
                    </a:solidFill>
                  </a:endParaRPr>
                </a:p>
              </p:txBody>
            </p:sp>
          </p:grpSp>
          <p:pic>
            <p:nvPicPr>
              <p:cNvPr id="63" name="Picture 12" descr="network"/>
              <p:cNvPicPr>
                <a:picLocks noChangeAspect="1" noChangeArrowheads="1"/>
              </p:cNvPicPr>
              <p:nvPr/>
            </p:nvPicPr>
            <p:blipFill>
              <a:blip r:embed="rId7" cstate="print"/>
              <a:srcRect/>
              <a:stretch>
                <a:fillRect/>
              </a:stretch>
            </p:blipFill>
            <p:spPr bwMode="auto">
              <a:xfrm>
                <a:off x="3302" y="1342"/>
                <a:ext cx="281" cy="184"/>
              </a:xfrm>
              <a:prstGeom prst="rect">
                <a:avLst/>
              </a:prstGeom>
              <a:noFill/>
            </p:spPr>
          </p:pic>
        </p:grpSp>
        <p:sp>
          <p:nvSpPr>
            <p:cNvPr id="59" name="TextBox 58"/>
            <p:cNvSpPr txBox="1"/>
            <p:nvPr/>
          </p:nvSpPr>
          <p:spPr>
            <a:xfrm>
              <a:off x="2851025" y="1762125"/>
              <a:ext cx="872744" cy="254502"/>
            </a:xfrm>
            <a:prstGeom prst="rect">
              <a:avLst/>
            </a:prstGeom>
            <a:noFill/>
          </p:spPr>
          <p:txBody>
            <a:bodyPr wrap="none" rtlCol="0">
              <a:spAutoFit/>
            </a:bodyPr>
            <a:lstStyle/>
            <a:p>
              <a:r>
                <a:rPr lang="cs-CZ" sz="1600" dirty="0" smtClean="0"/>
                <a:t>Applikace 1</a:t>
              </a:r>
              <a:endParaRPr lang="en-US" sz="1600" dirty="0"/>
            </a:p>
          </p:txBody>
        </p:sp>
      </p:grpSp>
      <p:sp>
        <p:nvSpPr>
          <p:cNvPr id="41" name="TextBox 40"/>
          <p:cNvSpPr txBox="1"/>
          <p:nvPr/>
        </p:nvSpPr>
        <p:spPr>
          <a:xfrm>
            <a:off x="6160546" y="3982363"/>
            <a:ext cx="1138132" cy="338554"/>
          </a:xfrm>
          <a:prstGeom prst="rect">
            <a:avLst/>
          </a:prstGeom>
          <a:noFill/>
        </p:spPr>
        <p:txBody>
          <a:bodyPr wrap="none" rtlCol="0">
            <a:spAutoFit/>
          </a:bodyPr>
          <a:lstStyle/>
          <a:p>
            <a:r>
              <a:rPr lang="cs-CZ" sz="1600" dirty="0" smtClean="0"/>
              <a:t>Applikace 2</a:t>
            </a:r>
            <a:endParaRPr lang="en-US" sz="1600" dirty="0"/>
          </a:p>
        </p:txBody>
      </p:sp>
      <p:sp>
        <p:nvSpPr>
          <p:cNvPr id="42" name="TextBox 41"/>
          <p:cNvSpPr txBox="1"/>
          <p:nvPr/>
        </p:nvSpPr>
        <p:spPr>
          <a:xfrm>
            <a:off x="6236746" y="5049163"/>
            <a:ext cx="1138132" cy="338554"/>
          </a:xfrm>
          <a:prstGeom prst="rect">
            <a:avLst/>
          </a:prstGeom>
          <a:noFill/>
        </p:spPr>
        <p:txBody>
          <a:bodyPr wrap="none" rtlCol="0">
            <a:spAutoFit/>
          </a:bodyPr>
          <a:lstStyle/>
          <a:p>
            <a:r>
              <a:rPr lang="cs-CZ" sz="1600" dirty="0" smtClean="0"/>
              <a:t>Applikace 3</a:t>
            </a:r>
            <a:endParaRPr lang="en-US" sz="1600" dirty="0"/>
          </a:p>
        </p:txBody>
      </p:sp>
    </p:spTree>
    <p:extLst>
      <p:ext uri="{BB962C8B-B14F-4D97-AF65-F5344CB8AC3E}">
        <p14:creationId xmlns="" xmlns:p14="http://schemas.microsoft.com/office/powerpoint/2010/main" val="6770599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solidFill>
                  <a:schemeClr val="bg1"/>
                </a:solidFill>
              </a:rPr>
              <a:t>Oracle</a:t>
            </a:r>
            <a:r>
              <a:rPr lang="cs-CZ" dirty="0" smtClean="0">
                <a:solidFill>
                  <a:schemeClr val="bg1"/>
                </a:solidFill>
              </a:rPr>
              <a:t> Database </a:t>
            </a:r>
            <a:r>
              <a:rPr lang="cs-CZ" dirty="0" err="1" smtClean="0">
                <a:solidFill>
                  <a:schemeClr val="bg1"/>
                </a:solidFill>
              </a:rPr>
              <a:t>Vault</a:t>
            </a:r>
            <a:r>
              <a:rPr lang="cs-CZ" dirty="0" smtClean="0">
                <a:solidFill>
                  <a:schemeClr val="bg1"/>
                </a:solidFill>
              </a:rPr>
              <a:t>	</a:t>
            </a:r>
            <a:endParaRPr lang="cs-CZ" dirty="0">
              <a:solidFill>
                <a:schemeClr val="bg1"/>
              </a:solidFill>
            </a:endParaRPr>
          </a:p>
        </p:txBody>
      </p:sp>
      <p:graphicFrame>
        <p:nvGraphicFramePr>
          <p:cNvPr id="6" name="Content Placeholder 5"/>
          <p:cNvGraphicFramePr>
            <a:graphicFrameLocks noGrp="1"/>
          </p:cNvGraphicFramePr>
          <p:nvPr>
            <p:ph sz="quarter" idx="12"/>
            <p:extLst>
              <p:ext uri="{D42A27DB-BD31-4B8C-83A1-F6EECF244321}">
                <p14:modId xmlns="" xmlns:p14="http://schemas.microsoft.com/office/powerpoint/2010/main" val="235541789"/>
              </p:ext>
            </p:extLst>
          </p:nvPr>
        </p:nvGraphicFramePr>
        <p:xfrm>
          <a:off x="1072871" y="1839385"/>
          <a:ext cx="10969943" cy="4083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0" name="Text Placeholder 3"/>
          <p:cNvSpPr>
            <a:spLocks noGrp="1"/>
          </p:cNvSpPr>
          <p:nvPr>
            <p:ph type="body" sz="quarter" idx="13"/>
          </p:nvPr>
        </p:nvSpPr>
        <p:spPr/>
        <p:txBody>
          <a:bodyPr/>
          <a:lstStyle/>
          <a:p>
            <a:r>
              <a:rPr lang="cs-CZ" dirty="0" smtClean="0"/>
              <a:t>Co je nového v </a:t>
            </a:r>
            <a:r>
              <a:rPr lang="cs-CZ" dirty="0" err="1" smtClean="0"/>
              <a:t>Oracle</a:t>
            </a:r>
            <a:r>
              <a:rPr lang="cs-CZ" dirty="0" smtClean="0"/>
              <a:t> Database 12</a:t>
            </a:r>
            <a:r>
              <a:rPr lang="cs-CZ" i="1" dirty="0" smtClean="0"/>
              <a:t>c</a:t>
            </a:r>
            <a:endParaRPr lang="cs-CZ" dirty="0"/>
          </a:p>
        </p:txBody>
      </p:sp>
    </p:spTree>
    <p:extLst>
      <p:ext uri="{BB962C8B-B14F-4D97-AF65-F5344CB8AC3E}">
        <p14:creationId xmlns="" xmlns:p14="http://schemas.microsoft.com/office/powerpoint/2010/main" val="1300902732"/>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Privilege Analysis </a:t>
            </a:r>
            <a:r>
              <a:rPr lang="cs-CZ" dirty="0" smtClean="0">
                <a:solidFill>
                  <a:schemeClr val="bg1"/>
                </a:solidFill>
              </a:rPr>
              <a:t>– Přínosy</a:t>
            </a:r>
            <a:endParaRPr lang="en-US" dirty="0">
              <a:solidFill>
                <a:schemeClr val="bg1"/>
              </a:solidFill>
            </a:endParaRPr>
          </a:p>
        </p:txBody>
      </p:sp>
      <p:sp>
        <p:nvSpPr>
          <p:cNvPr id="9" name="Content Placeholder 6"/>
          <p:cNvSpPr>
            <a:spLocks noGrp="1"/>
          </p:cNvSpPr>
          <p:nvPr>
            <p:ph sz="quarter" idx="12"/>
          </p:nvPr>
        </p:nvSpPr>
        <p:spPr>
          <a:xfrm>
            <a:off x="1072184" y="2029468"/>
            <a:ext cx="10507200" cy="4083475"/>
          </a:xfrm>
        </p:spPr>
        <p:txBody>
          <a:bodyPr/>
          <a:lstStyle/>
          <a:p>
            <a:r>
              <a:rPr lang="cs-CZ" sz="3200" dirty="0" smtClean="0">
                <a:solidFill>
                  <a:schemeClr val="bg1"/>
                </a:solidFill>
              </a:rPr>
              <a:t>Pomáhá nastavit nejmenší možná oprávnění, čímž činí aplikací bezpečnější před útokem</a:t>
            </a:r>
          </a:p>
          <a:p>
            <a:r>
              <a:rPr lang="cs-CZ" sz="3200" dirty="0" smtClean="0">
                <a:solidFill>
                  <a:schemeClr val="bg1"/>
                </a:solidFill>
              </a:rPr>
              <a:t>Zobrazí report použitých / nepoužitých Rolí a Systémových a Objektových oprávněních a k čemu byly použity</a:t>
            </a:r>
          </a:p>
          <a:p>
            <a:r>
              <a:rPr lang="cs-CZ" sz="3200" dirty="0" smtClean="0">
                <a:solidFill>
                  <a:schemeClr val="bg1"/>
                </a:solidFill>
              </a:rPr>
              <a:t>Pro nepoužité oprávnění navrhne: ponechat, vytvořit roli, auditovat, nebo odebrat</a:t>
            </a:r>
          </a:p>
        </p:txBody>
      </p:sp>
      <p:sp>
        <p:nvSpPr>
          <p:cNvPr id="4" name="Text Placeholder 3"/>
          <p:cNvSpPr>
            <a:spLocks noGrp="1"/>
          </p:cNvSpPr>
          <p:nvPr>
            <p:ph type="body" sz="quarter" idx="13"/>
          </p:nvPr>
        </p:nvSpPr>
        <p:spPr/>
        <p:txBody>
          <a:bodyPr/>
          <a:lstStyle/>
          <a:p>
            <a:r>
              <a:rPr lang="en-US" dirty="0" smtClean="0"/>
              <a:t>Oracle Database Vault</a:t>
            </a:r>
            <a:endParaRPr lang="en-US" dirty="0"/>
          </a:p>
        </p:txBody>
      </p:sp>
    </p:spTree>
    <p:extLst>
      <p:ext uri="{BB962C8B-B14F-4D97-AF65-F5344CB8AC3E}">
        <p14:creationId xmlns="" xmlns:p14="http://schemas.microsoft.com/office/powerpoint/2010/main" val="1873471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228600" y="203200"/>
            <a:ext cx="11760200" cy="6197600"/>
          </a:xfrm>
          <a:prstGeom prst="rect">
            <a:avLst/>
          </a:prstGeom>
          <a:solidFill>
            <a:schemeClr val="bg2">
              <a:lumMod val="75000"/>
            </a:schemeClr>
          </a:solidFill>
          <a:ln w="19050">
            <a:no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 name="Footer Placeholder 3"/>
          <p:cNvSpPr>
            <a:spLocks noGrp="1"/>
          </p:cNvSpPr>
          <p:nvPr>
            <p:ph type="ftr" sz="quarter" idx="11"/>
          </p:nvPr>
        </p:nvSpPr>
        <p:spPr/>
        <p:txBody>
          <a:bodyPr/>
          <a:lstStyle/>
          <a:p>
            <a:r>
              <a:rPr lang="en-US" smtClean="0">
                <a:solidFill>
                  <a:srgbClr val="5F5F5F"/>
                </a:solidFill>
              </a:rPr>
              <a:t>Oracle Public</a:t>
            </a:r>
            <a:endParaRPr lang="en-US" dirty="0">
              <a:solidFill>
                <a:srgbClr val="5F5F5F"/>
              </a:solidFill>
            </a:endParaRPr>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solidFill>
              </a:rPr>
              <a:pPr/>
              <a:t>27</a:t>
            </a:fld>
            <a:endParaRPr lang="en-US" dirty="0">
              <a:solidFill>
                <a:srgbClr val="5F5F5F"/>
              </a:solidFill>
            </a:endParaRPr>
          </a:p>
        </p:txBody>
      </p:sp>
      <p:grpSp>
        <p:nvGrpSpPr>
          <p:cNvPr id="2" name="ouitside grey"/>
          <p:cNvGrpSpPr/>
          <p:nvPr/>
        </p:nvGrpSpPr>
        <p:grpSpPr>
          <a:xfrm>
            <a:off x="109296" y="-290650"/>
            <a:ext cx="7656512" cy="7658507"/>
            <a:chOff x="3626862" y="645382"/>
            <a:chExt cx="2873830" cy="2873830"/>
          </a:xfrm>
        </p:grpSpPr>
        <p:sp>
          <p:nvSpPr>
            <p:cNvPr id="7" name="grey arc"/>
            <p:cNvSpPr/>
            <p:nvPr/>
          </p:nvSpPr>
          <p:spPr>
            <a:xfrm>
              <a:off x="3765176" y="783696"/>
              <a:ext cx="2597202" cy="2597202"/>
            </a:xfrm>
            <a:prstGeom prst="arc">
              <a:avLst>
                <a:gd name="adj1" fmla="val 7746386"/>
                <a:gd name="adj2" fmla="val 18412192"/>
              </a:avLst>
            </a:prstGeom>
            <a:ln w="174625">
              <a:solidFill>
                <a:schemeClr val="tx2">
                  <a:lumMod val="60000"/>
                  <a:lumOff val="40000"/>
                </a:schemeClr>
              </a:solidFill>
            </a:ln>
            <a:effectLst>
              <a:outerShdw blurRad="63500" sx="102000" sy="102000" algn="ctr" rotWithShape="0">
                <a:prstClr val="black">
                  <a:alpha val="16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sp>
          <p:nvSpPr>
            <p:cNvPr id="8" name="hidden_circle"/>
            <p:cNvSpPr/>
            <p:nvPr/>
          </p:nvSpPr>
          <p:spPr>
            <a:xfrm>
              <a:off x="3626862" y="645382"/>
              <a:ext cx="2873830" cy="287383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grpSp>
      <p:grpSp>
        <p:nvGrpSpPr>
          <p:cNvPr id="3" name="red cobm"/>
          <p:cNvGrpSpPr/>
          <p:nvPr/>
        </p:nvGrpSpPr>
        <p:grpSpPr>
          <a:xfrm>
            <a:off x="1132938" y="733260"/>
            <a:ext cx="5609227" cy="5610688"/>
            <a:chOff x="5670050" y="1690751"/>
            <a:chExt cx="2745990" cy="2745990"/>
          </a:xfrm>
        </p:grpSpPr>
        <p:grpSp>
          <p:nvGrpSpPr>
            <p:cNvPr id="6" name="comb"/>
            <p:cNvGrpSpPr/>
            <p:nvPr/>
          </p:nvGrpSpPr>
          <p:grpSpPr>
            <a:xfrm>
              <a:off x="5670050" y="1690751"/>
              <a:ext cx="2745990" cy="2745990"/>
              <a:chOff x="690282" y="-1951"/>
              <a:chExt cx="4850345" cy="4850345"/>
            </a:xfrm>
            <a:blipFill>
              <a:blip r:embed="rId3"/>
              <a:stretch>
                <a:fillRect/>
              </a:stretch>
            </a:blipFill>
          </p:grpSpPr>
          <p:sp>
            <p:nvSpPr>
              <p:cNvPr id="12" name="hidden_circle"/>
              <p:cNvSpPr/>
              <p:nvPr/>
            </p:nvSpPr>
            <p:spPr>
              <a:xfrm>
                <a:off x="690282" y="-1951"/>
                <a:ext cx="4850345" cy="485034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13" name="Block Arc 12"/>
              <p:cNvSpPr/>
              <p:nvPr/>
            </p:nvSpPr>
            <p:spPr>
              <a:xfrm>
                <a:off x="821681" y="129457"/>
                <a:ext cx="4587546" cy="4587536"/>
              </a:xfrm>
              <a:prstGeom prst="blockArc">
                <a:avLst>
                  <a:gd name="adj1" fmla="val 13872695"/>
                  <a:gd name="adj2" fmla="val 2182364"/>
                  <a:gd name="adj3" fmla="val 5277"/>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0000"/>
                  </a:solidFill>
                  <a:latin typeface="Arial"/>
                </a:endParaRPr>
              </a:p>
            </p:txBody>
          </p:sp>
        </p:grpSp>
        <p:sp>
          <p:nvSpPr>
            <p:cNvPr id="11" name="grey arc"/>
            <p:cNvSpPr/>
            <p:nvPr/>
          </p:nvSpPr>
          <p:spPr>
            <a:xfrm>
              <a:off x="5747020" y="1765146"/>
              <a:ext cx="2597202" cy="2597202"/>
            </a:xfrm>
            <a:prstGeom prst="arc">
              <a:avLst>
                <a:gd name="adj1" fmla="val 13874172"/>
                <a:gd name="adj2" fmla="val 2188143"/>
              </a:avLst>
            </a:prstGeom>
            <a:ln w="635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grpSp>
      <p:grpSp>
        <p:nvGrpSpPr>
          <p:cNvPr id="9" name="ouitside white"/>
          <p:cNvGrpSpPr/>
          <p:nvPr/>
        </p:nvGrpSpPr>
        <p:grpSpPr>
          <a:xfrm>
            <a:off x="566974" y="167148"/>
            <a:ext cx="6741156" cy="6742912"/>
            <a:chOff x="3626862" y="645382"/>
            <a:chExt cx="2873830" cy="2873830"/>
          </a:xfrm>
        </p:grpSpPr>
        <p:sp>
          <p:nvSpPr>
            <p:cNvPr id="15" name="grey arc"/>
            <p:cNvSpPr/>
            <p:nvPr/>
          </p:nvSpPr>
          <p:spPr>
            <a:xfrm>
              <a:off x="3765176" y="783696"/>
              <a:ext cx="2597202" cy="2597202"/>
            </a:xfrm>
            <a:prstGeom prst="arc">
              <a:avLst>
                <a:gd name="adj1" fmla="val 18731020"/>
                <a:gd name="adj2" fmla="val 7774743"/>
              </a:avLst>
            </a:prstGeom>
            <a:ln w="127000">
              <a:solidFill>
                <a:schemeClr val="bg1"/>
              </a:solidFill>
            </a:ln>
            <a:effectLst>
              <a:outerShdw blurRad="88900" sx="102000" sy="102000" algn="ctr" rotWithShape="0">
                <a:prstClr val="black">
                  <a:alpha val="31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sp>
          <p:nvSpPr>
            <p:cNvPr id="16" name="hidden_circle"/>
            <p:cNvSpPr/>
            <p:nvPr/>
          </p:nvSpPr>
          <p:spPr>
            <a:xfrm>
              <a:off x="3626862" y="645382"/>
              <a:ext cx="2873830" cy="287383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grpSp>
      <p:grpSp>
        <p:nvGrpSpPr>
          <p:cNvPr id="10" name="grey hash"/>
          <p:cNvGrpSpPr/>
          <p:nvPr/>
        </p:nvGrpSpPr>
        <p:grpSpPr>
          <a:xfrm>
            <a:off x="1132938" y="733260"/>
            <a:ext cx="5609227" cy="5610688"/>
            <a:chOff x="690282" y="-1951"/>
            <a:chExt cx="4850345" cy="4850345"/>
          </a:xfrm>
          <a:blipFill>
            <a:blip r:embed="rId4"/>
            <a:stretch>
              <a:fillRect/>
            </a:stretch>
          </a:blipFill>
        </p:grpSpPr>
        <p:sp>
          <p:nvSpPr>
            <p:cNvPr id="18" name="hidden_circle"/>
            <p:cNvSpPr/>
            <p:nvPr/>
          </p:nvSpPr>
          <p:spPr>
            <a:xfrm>
              <a:off x="690282" y="-1951"/>
              <a:ext cx="4850345" cy="485034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19" name="Block Arc 18"/>
            <p:cNvSpPr/>
            <p:nvPr/>
          </p:nvSpPr>
          <p:spPr>
            <a:xfrm>
              <a:off x="821681" y="129456"/>
              <a:ext cx="4587546" cy="4587535"/>
            </a:xfrm>
            <a:prstGeom prst="blockArc">
              <a:avLst>
                <a:gd name="adj1" fmla="val 6746402"/>
                <a:gd name="adj2" fmla="val 13211688"/>
                <a:gd name="adj3" fmla="val 36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0000"/>
                </a:solidFill>
                <a:latin typeface="Arial"/>
              </a:endParaRPr>
            </a:p>
          </p:txBody>
        </p:sp>
      </p:grpSp>
      <p:grpSp>
        <p:nvGrpSpPr>
          <p:cNvPr id="14" name="Group 30"/>
          <p:cNvGrpSpPr/>
          <p:nvPr/>
        </p:nvGrpSpPr>
        <p:grpSpPr>
          <a:xfrm rot="16200000">
            <a:off x="1632940" y="1234592"/>
            <a:ext cx="4609224" cy="4608024"/>
            <a:chOff x="5670050" y="1690751"/>
            <a:chExt cx="2745990" cy="2745990"/>
          </a:xfrm>
        </p:grpSpPr>
        <p:sp>
          <p:nvSpPr>
            <p:cNvPr id="21" name="hidden_circle"/>
            <p:cNvSpPr/>
            <p:nvPr/>
          </p:nvSpPr>
          <p:spPr>
            <a:xfrm>
              <a:off x="5670050" y="1690751"/>
              <a:ext cx="2745990" cy="274599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22" name="grey arc"/>
            <p:cNvSpPr/>
            <p:nvPr/>
          </p:nvSpPr>
          <p:spPr>
            <a:xfrm>
              <a:off x="5747020" y="1765146"/>
              <a:ext cx="2597201" cy="2597201"/>
            </a:xfrm>
            <a:prstGeom prst="arc">
              <a:avLst>
                <a:gd name="adj1" fmla="val 2504582"/>
                <a:gd name="adj2" fmla="val 13788930"/>
              </a:avLst>
            </a:prstGeom>
            <a:ln w="539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grpSp>
      <p:grpSp>
        <p:nvGrpSpPr>
          <p:cNvPr id="17" name="inner grey"/>
          <p:cNvGrpSpPr/>
          <p:nvPr/>
        </p:nvGrpSpPr>
        <p:grpSpPr>
          <a:xfrm>
            <a:off x="2128416" y="1728998"/>
            <a:ext cx="3618271" cy="3619213"/>
            <a:chOff x="5670050" y="1690751"/>
            <a:chExt cx="2745990" cy="2745990"/>
          </a:xfrm>
        </p:grpSpPr>
        <p:sp>
          <p:nvSpPr>
            <p:cNvPr id="24" name="hidden_circle"/>
            <p:cNvSpPr/>
            <p:nvPr/>
          </p:nvSpPr>
          <p:spPr>
            <a:xfrm>
              <a:off x="5670050" y="1690751"/>
              <a:ext cx="2745990" cy="274599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25" name="grey arc"/>
            <p:cNvSpPr/>
            <p:nvPr/>
          </p:nvSpPr>
          <p:spPr>
            <a:xfrm>
              <a:off x="5747020" y="1765146"/>
              <a:ext cx="2597201" cy="2597201"/>
            </a:xfrm>
            <a:prstGeom prst="arc">
              <a:avLst>
                <a:gd name="adj1" fmla="val 7903589"/>
                <a:gd name="adj2" fmla="val 18313906"/>
              </a:avLst>
            </a:prstGeom>
            <a:ln w="412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grpSp>
      <p:grpSp>
        <p:nvGrpSpPr>
          <p:cNvPr id="20" name="inner charcoal comb"/>
          <p:cNvGrpSpPr/>
          <p:nvPr/>
        </p:nvGrpSpPr>
        <p:grpSpPr>
          <a:xfrm>
            <a:off x="2518751" y="2119434"/>
            <a:ext cx="2837602" cy="2838341"/>
            <a:chOff x="3456015" y="1737907"/>
            <a:chExt cx="1586248" cy="1586248"/>
          </a:xfrm>
        </p:grpSpPr>
        <p:grpSp>
          <p:nvGrpSpPr>
            <p:cNvPr id="23" name="comb"/>
            <p:cNvGrpSpPr/>
            <p:nvPr/>
          </p:nvGrpSpPr>
          <p:grpSpPr>
            <a:xfrm>
              <a:off x="3456015" y="1737907"/>
              <a:ext cx="1586248" cy="1586248"/>
              <a:chOff x="690282" y="-1951"/>
              <a:chExt cx="4850345" cy="4850345"/>
            </a:xfrm>
            <a:blipFill>
              <a:blip r:embed="rId5"/>
              <a:stretch>
                <a:fillRect/>
              </a:stretch>
            </a:blipFill>
          </p:grpSpPr>
          <p:sp>
            <p:nvSpPr>
              <p:cNvPr id="29" name="hidden_circle"/>
              <p:cNvSpPr/>
              <p:nvPr/>
            </p:nvSpPr>
            <p:spPr>
              <a:xfrm>
                <a:off x="690282" y="-1951"/>
                <a:ext cx="4850345" cy="485034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30" name="Block Arc 29"/>
              <p:cNvSpPr/>
              <p:nvPr/>
            </p:nvSpPr>
            <p:spPr>
              <a:xfrm>
                <a:off x="894432" y="202212"/>
                <a:ext cx="4442044" cy="4442026"/>
              </a:xfrm>
              <a:prstGeom prst="blockArc">
                <a:avLst>
                  <a:gd name="adj1" fmla="val 13872695"/>
                  <a:gd name="adj2" fmla="val 2165311"/>
                  <a:gd name="adj3" fmla="val 39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0000"/>
                  </a:solidFill>
                  <a:latin typeface="Arial"/>
                </a:endParaRPr>
              </a:p>
            </p:txBody>
          </p:sp>
        </p:grpSp>
        <p:sp>
          <p:nvSpPr>
            <p:cNvPr id="28" name="grey arc"/>
            <p:cNvSpPr/>
            <p:nvPr/>
          </p:nvSpPr>
          <p:spPr>
            <a:xfrm>
              <a:off x="3500477" y="1780881"/>
              <a:ext cx="1500299" cy="1500299"/>
            </a:xfrm>
            <a:prstGeom prst="arc">
              <a:avLst>
                <a:gd name="adj1" fmla="val 13874172"/>
                <a:gd name="adj2" fmla="val 2188143"/>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grpSp>
      <p:grpSp>
        <p:nvGrpSpPr>
          <p:cNvPr id="26" name="inner charcaol"/>
          <p:cNvGrpSpPr/>
          <p:nvPr/>
        </p:nvGrpSpPr>
        <p:grpSpPr>
          <a:xfrm>
            <a:off x="2311730" y="1912359"/>
            <a:ext cx="3251644" cy="3252491"/>
            <a:chOff x="5670050" y="1690751"/>
            <a:chExt cx="2745990" cy="2745990"/>
          </a:xfrm>
        </p:grpSpPr>
        <p:sp>
          <p:nvSpPr>
            <p:cNvPr id="32" name="hidden_circle"/>
            <p:cNvSpPr/>
            <p:nvPr/>
          </p:nvSpPr>
          <p:spPr>
            <a:xfrm>
              <a:off x="5670050" y="1690751"/>
              <a:ext cx="2745990" cy="274599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Arial"/>
              </a:endParaRPr>
            </a:p>
          </p:txBody>
        </p:sp>
        <p:sp>
          <p:nvSpPr>
            <p:cNvPr id="33" name="grey arc"/>
            <p:cNvSpPr/>
            <p:nvPr/>
          </p:nvSpPr>
          <p:spPr>
            <a:xfrm>
              <a:off x="5747020" y="1765147"/>
              <a:ext cx="2597202" cy="2597202"/>
            </a:xfrm>
            <a:prstGeom prst="arc">
              <a:avLst>
                <a:gd name="adj1" fmla="val 17841680"/>
                <a:gd name="adj2" fmla="val 7849061"/>
              </a:avLst>
            </a:prstGeom>
            <a:ln w="412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a:endParaRPr>
            </a:p>
          </p:txBody>
        </p:sp>
      </p:grpSp>
      <p:sp>
        <p:nvSpPr>
          <p:cNvPr id="34" name="Rectangle 33"/>
          <p:cNvSpPr/>
          <p:nvPr/>
        </p:nvSpPr>
        <p:spPr>
          <a:xfrm>
            <a:off x="2476320" y="3046825"/>
            <a:ext cx="2870346" cy="1225954"/>
          </a:xfrm>
          <a:prstGeom prst="rect">
            <a:avLst/>
          </a:prstGeom>
        </p:spPr>
        <p:txBody>
          <a:bodyPr wrap="square" lIns="121899" tIns="60949" rIns="0" bIns="60949">
            <a:spAutoFit/>
          </a:bodyPr>
          <a:lstStyle/>
          <a:p>
            <a:pPr algn="ctr">
              <a:lnSpc>
                <a:spcPts val="2666"/>
              </a:lnSpc>
              <a:spcAft>
                <a:spcPts val="533"/>
              </a:spcAft>
            </a:pPr>
            <a:r>
              <a:rPr lang="en-US" sz="2400" b="1" dirty="0" smtClean="0">
                <a:solidFill>
                  <a:srgbClr val="FF1414"/>
                </a:solidFill>
                <a:latin typeface="Arial"/>
              </a:rPr>
              <a:t>DATABASE</a:t>
            </a:r>
            <a:br>
              <a:rPr lang="en-US" sz="2400" b="1" dirty="0" smtClean="0">
                <a:solidFill>
                  <a:srgbClr val="FF1414"/>
                </a:solidFill>
                <a:latin typeface="Arial"/>
              </a:rPr>
            </a:br>
            <a:r>
              <a:rPr lang="en-US" sz="2400" b="1" dirty="0" smtClean="0">
                <a:solidFill>
                  <a:srgbClr val="FF0000"/>
                </a:solidFill>
                <a:latin typeface="Arial"/>
              </a:rPr>
              <a:t>SECURITY</a:t>
            </a:r>
            <a:endParaRPr lang="en-US" sz="2400" dirty="0" smtClean="0">
              <a:solidFill>
                <a:srgbClr val="000000"/>
              </a:solidFill>
              <a:latin typeface="Arial"/>
            </a:endParaRPr>
          </a:p>
          <a:p>
            <a:pPr algn="ctr">
              <a:lnSpc>
                <a:spcPts val="2666"/>
              </a:lnSpc>
              <a:spcAft>
                <a:spcPts val="533"/>
              </a:spcAft>
            </a:pPr>
            <a:r>
              <a:rPr lang="en-US" sz="2200" b="1" dirty="0" smtClean="0">
                <a:solidFill>
                  <a:srgbClr val="000000"/>
                </a:solidFill>
                <a:latin typeface="Arial"/>
              </a:rPr>
              <a:t>STRATEGY</a:t>
            </a:r>
            <a:endParaRPr lang="en-US" sz="2200" b="1" dirty="0">
              <a:solidFill>
                <a:srgbClr val="000000"/>
              </a:solidFill>
              <a:latin typeface="Arial"/>
            </a:endParaRPr>
          </a:p>
        </p:txBody>
      </p:sp>
      <p:pic>
        <p:nvPicPr>
          <p:cNvPr id="47" name="Picture 46" descr="Oracle logo in white on red staging background"/>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bwMode="ltGray">
          <a:xfrm>
            <a:off x="531812" y="6248400"/>
            <a:ext cx="1622861" cy="594360"/>
          </a:xfrm>
          <a:prstGeom prst="rect">
            <a:avLst/>
          </a:prstGeom>
        </p:spPr>
      </p:pic>
      <p:sp>
        <p:nvSpPr>
          <p:cNvPr id="48" name="Rectangle 47"/>
          <p:cNvSpPr/>
          <p:nvPr/>
        </p:nvSpPr>
        <p:spPr bwMode="gray">
          <a:xfrm>
            <a:off x="11287" y="11308"/>
            <a:ext cx="193962" cy="6858000"/>
          </a:xfrm>
          <a:prstGeom prst="rect">
            <a:avLst/>
          </a:prstGeom>
          <a:solidFill>
            <a:srgbClr val="DCE3E4"/>
          </a:solidFill>
          <a:ln w="9525" cap="flat" cmpd="sng" algn="ctr">
            <a:noFill/>
            <a:prstDash val="solid"/>
          </a:ln>
          <a:effectLst/>
        </p:spPr>
        <p:txBody>
          <a:bodyPr rtlCol="0" anchor="ctr"/>
          <a:lstStyle/>
          <a:p>
            <a:pPr algn="ctr">
              <a:defRPr/>
            </a:pPr>
            <a:endParaRPr kern="0" dirty="0">
              <a:solidFill>
                <a:srgbClr val="FFFFFF"/>
              </a:solidFill>
            </a:endParaRPr>
          </a:p>
        </p:txBody>
      </p:sp>
      <p:sp>
        <p:nvSpPr>
          <p:cNvPr id="49" name="Rectangle 48"/>
          <p:cNvSpPr/>
          <p:nvPr/>
        </p:nvSpPr>
        <p:spPr bwMode="gray">
          <a:xfrm>
            <a:off x="11287" y="6412108"/>
            <a:ext cx="12189396" cy="457200"/>
          </a:xfrm>
          <a:prstGeom prst="rect">
            <a:avLst/>
          </a:prstGeom>
          <a:solidFill>
            <a:srgbClr val="DCE3E4"/>
          </a:solidFill>
          <a:ln w="9525" cap="flat" cmpd="sng" algn="ctr">
            <a:noFill/>
            <a:prstDash val="solid"/>
          </a:ln>
          <a:effectLst/>
        </p:spPr>
        <p:txBody>
          <a:bodyPr rtlCol="0" anchor="ctr"/>
          <a:lstStyle/>
          <a:p>
            <a:pPr algn="ctr">
              <a:defRPr/>
            </a:pPr>
            <a:endParaRPr kern="0" dirty="0">
              <a:solidFill>
                <a:srgbClr val="FFFFFF"/>
              </a:solidFill>
            </a:endParaRPr>
          </a:p>
        </p:txBody>
      </p:sp>
      <p:sp>
        <p:nvSpPr>
          <p:cNvPr id="50" name="Rectangle 49"/>
          <p:cNvSpPr/>
          <p:nvPr/>
        </p:nvSpPr>
        <p:spPr bwMode="gray">
          <a:xfrm>
            <a:off x="12006438" y="11308"/>
            <a:ext cx="193960" cy="6858000"/>
          </a:xfrm>
          <a:prstGeom prst="rect">
            <a:avLst/>
          </a:prstGeom>
          <a:solidFill>
            <a:srgbClr val="DCE3E4"/>
          </a:solidFill>
          <a:ln w="9525" cap="flat" cmpd="sng" algn="ctr">
            <a:noFill/>
            <a:prstDash val="solid"/>
          </a:ln>
          <a:effectLst/>
        </p:spPr>
        <p:txBody>
          <a:bodyPr rtlCol="0" anchor="ctr"/>
          <a:lstStyle/>
          <a:p>
            <a:pPr algn="ctr">
              <a:defRPr/>
            </a:pPr>
            <a:endParaRPr kern="0" dirty="0">
              <a:solidFill>
                <a:srgbClr val="FFFFFF"/>
              </a:solidFill>
            </a:endParaRPr>
          </a:p>
        </p:txBody>
      </p:sp>
      <p:sp>
        <p:nvSpPr>
          <p:cNvPr id="51" name="Rectangle 50"/>
          <p:cNvSpPr/>
          <p:nvPr/>
        </p:nvSpPr>
        <p:spPr bwMode="gray">
          <a:xfrm>
            <a:off x="11287" y="11308"/>
            <a:ext cx="12189398" cy="192024"/>
          </a:xfrm>
          <a:prstGeom prst="rect">
            <a:avLst/>
          </a:prstGeom>
          <a:solidFill>
            <a:srgbClr val="DCE3E4"/>
          </a:solidFill>
          <a:ln w="9525" cap="flat" cmpd="sng" algn="ctr">
            <a:noFill/>
            <a:prstDash val="solid"/>
          </a:ln>
          <a:effectLst/>
        </p:spPr>
        <p:txBody>
          <a:bodyPr rtlCol="0" anchor="ctr"/>
          <a:lstStyle/>
          <a:p>
            <a:pPr algn="ctr">
              <a:defRPr/>
            </a:pPr>
            <a:endParaRPr kern="0" dirty="0">
              <a:solidFill>
                <a:srgbClr val="FFFFFF"/>
              </a:solidFill>
            </a:endParaRPr>
          </a:p>
        </p:txBody>
      </p:sp>
      <p:pic>
        <p:nvPicPr>
          <p:cNvPr id="52" name="Picture 51" descr="Oracle logo in white on red staging background"/>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bwMode="ltGray">
          <a:xfrm>
            <a:off x="543099" y="6259708"/>
            <a:ext cx="1622861" cy="594360"/>
          </a:xfrm>
          <a:prstGeom prst="rect">
            <a:avLst/>
          </a:prstGeom>
        </p:spPr>
      </p:pic>
      <p:sp>
        <p:nvSpPr>
          <p:cNvPr id="53" name="TextBox 52"/>
          <p:cNvSpPr txBox="1"/>
          <p:nvPr/>
        </p:nvSpPr>
        <p:spPr>
          <a:xfrm>
            <a:off x="5624192" y="6594978"/>
            <a:ext cx="2962405" cy="137786"/>
          </a:xfrm>
          <a:prstGeom prst="rect">
            <a:avLst/>
          </a:prstGeom>
          <a:noFill/>
        </p:spPr>
        <p:txBody>
          <a:bodyPr wrap="square" lIns="0" tIns="0" rIns="0" bIns="0" rtlCol="0">
            <a:noAutofit/>
          </a:bodyPr>
          <a:lstStyle/>
          <a:p>
            <a:pPr>
              <a:lnSpc>
                <a:spcPct val="90000"/>
              </a:lnSpc>
            </a:pPr>
            <a:r>
              <a:rPr lang="en-US" sz="850" dirty="0" smtClean="0">
                <a:solidFill>
                  <a:srgbClr val="5F5F5F"/>
                </a:solidFill>
              </a:rPr>
              <a:t>Copyright © 2014, Oracle and/or its affiliates. All rights reserved.  |</a:t>
            </a:r>
          </a:p>
          <a:p>
            <a:pPr>
              <a:lnSpc>
                <a:spcPct val="90000"/>
              </a:lnSpc>
            </a:pPr>
            <a:endParaRPr lang="en-US" sz="850" dirty="0" smtClean="0">
              <a:solidFill>
                <a:srgbClr val="5F5F5F"/>
              </a:solidFill>
            </a:endParaRPr>
          </a:p>
        </p:txBody>
      </p:sp>
      <p:sp>
        <p:nvSpPr>
          <p:cNvPr id="55" name="Footer Placeholder 1"/>
          <p:cNvSpPr txBox="1">
            <a:spLocks/>
          </p:cNvSpPr>
          <p:nvPr/>
        </p:nvSpPr>
        <p:spPr>
          <a:xfrm>
            <a:off x="8532591" y="6537059"/>
            <a:ext cx="2498725" cy="182563"/>
          </a:xfrm>
          <a:prstGeom prst="rect">
            <a:avLst/>
          </a:prstGeom>
        </p:spPr>
        <p:txBody>
          <a:bodyPr/>
          <a:lstStyle/>
          <a:p>
            <a:pPr>
              <a:defRPr/>
            </a:pPr>
            <a:r>
              <a:rPr lang="en-US" sz="850" smtClean="0">
                <a:solidFill>
                  <a:srgbClr val="5F5F5F"/>
                </a:solidFill>
              </a:rPr>
              <a:t>Oracle Public</a:t>
            </a:r>
            <a:endParaRPr lang="en-US" sz="850" dirty="0">
              <a:solidFill>
                <a:srgbClr val="5F5F5F"/>
              </a:solidFill>
            </a:endParaRPr>
          </a:p>
        </p:txBody>
      </p:sp>
      <p:sp>
        <p:nvSpPr>
          <p:cNvPr id="56" name="Slide Number Placeholder 148"/>
          <p:cNvSpPr txBox="1">
            <a:spLocks/>
          </p:cNvSpPr>
          <p:nvPr/>
        </p:nvSpPr>
        <p:spPr>
          <a:xfrm>
            <a:off x="11293183" y="6547662"/>
            <a:ext cx="381661" cy="182880"/>
          </a:xfrm>
          <a:prstGeom prst="rect">
            <a:avLst/>
          </a:prstGeom>
        </p:spPr>
        <p:txBody>
          <a:bodyPr vert="horz" wrap="none" lIns="0" tIns="0" rIns="0" bIns="0" rtlCol="0" anchor="ctr" anchorCtr="0">
            <a:noAutofit/>
          </a:bodyPr>
          <a:lstStyle/>
          <a:p>
            <a:pPr algn="r">
              <a:defRPr/>
            </a:pPr>
            <a:fld id="{C51EAA63-D034-42AE-91FA-B13B9518C7BE}" type="slidenum">
              <a:rPr lang="en-US" sz="850" smtClean="0">
                <a:solidFill>
                  <a:srgbClr val="5F5F5F"/>
                </a:solidFill>
              </a:rPr>
              <a:pPr algn="r">
                <a:defRPr/>
              </a:pPr>
              <a:t>27</a:t>
            </a:fld>
            <a:endParaRPr lang="en-US" sz="850" dirty="0">
              <a:solidFill>
                <a:srgbClr val="5F5F5F"/>
              </a:solidFill>
            </a:endParaRPr>
          </a:p>
        </p:txBody>
      </p:sp>
      <p:grpSp>
        <p:nvGrpSpPr>
          <p:cNvPr id="27" name="Group 80"/>
          <p:cNvGrpSpPr/>
          <p:nvPr/>
        </p:nvGrpSpPr>
        <p:grpSpPr>
          <a:xfrm>
            <a:off x="3956291" y="787400"/>
            <a:ext cx="6597408" cy="1649877"/>
            <a:chOff x="4755471" y="979520"/>
            <a:chExt cx="6424581" cy="1237408"/>
          </a:xfrm>
        </p:grpSpPr>
        <p:sp>
          <p:nvSpPr>
            <p:cNvPr id="57" name="Isosceles Triangle 56"/>
            <p:cNvSpPr/>
            <p:nvPr/>
          </p:nvSpPr>
          <p:spPr>
            <a:xfrm rot="13500000" flipH="1">
              <a:off x="4649589" y="1450595"/>
              <a:ext cx="872215" cy="660452"/>
            </a:xfrm>
            <a:prstGeom prst="triangle">
              <a:avLst>
                <a:gd name="adj" fmla="val 49552"/>
              </a:avLst>
            </a:prstGeom>
            <a:gradFill flip="none" rotWithShape="1">
              <a:gsLst>
                <a:gs pos="0">
                  <a:schemeClr val="accent1"/>
                </a:gs>
                <a:gs pos="79000">
                  <a:srgbClr val="C00000">
                    <a:lumMod val="9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58" name="Rectangle 57"/>
            <p:cNvSpPr/>
            <p:nvPr/>
          </p:nvSpPr>
          <p:spPr>
            <a:xfrm>
              <a:off x="5099129" y="979520"/>
              <a:ext cx="6080923" cy="868845"/>
            </a:xfrm>
            <a:prstGeom prst="rect">
              <a:avLst/>
            </a:prstGeom>
            <a:gradFill>
              <a:gsLst>
                <a:gs pos="0">
                  <a:schemeClr val="accent1"/>
                </a:gs>
                <a:gs pos="100000">
                  <a:srgbClr val="C00000"/>
                </a:gs>
              </a:gsLst>
              <a:lin ang="5400000" scaled="0"/>
            </a:gradFill>
            <a:ln>
              <a:noFill/>
            </a:ln>
            <a:effectLst>
              <a:outerShdw blurRad="1524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419" algn="r" fontAlgn="base">
                <a:spcAft>
                  <a:spcPts val="800"/>
                </a:spcAft>
                <a:buClr>
                  <a:srgbClr val="FF0000"/>
                </a:buClr>
                <a:buSzPct val="85000"/>
              </a:pPr>
              <a:r>
                <a:rPr lang="cs-CZ" sz="3200" b="1" dirty="0" smtClean="0">
                  <a:ln w="3175">
                    <a:noFill/>
                  </a:ln>
                  <a:solidFill>
                    <a:prstClr val="white"/>
                  </a:solidFill>
                  <a:latin typeface="Arial" pitchFamily="34" charset="0"/>
                  <a:cs typeface="Arial" pitchFamily="34" charset="0"/>
                </a:rPr>
                <a:t>Šifrování dat</a:t>
              </a:r>
              <a:r>
                <a:rPr lang="cs-CZ" sz="2800" b="1" dirty="0" smtClean="0">
                  <a:ln w="3175">
                    <a:noFill/>
                  </a:ln>
                  <a:solidFill>
                    <a:prstClr val="white"/>
                  </a:solidFill>
                  <a:latin typeface="Arial" pitchFamily="34" charset="0"/>
                  <a:cs typeface="Arial" pitchFamily="34" charset="0"/>
                </a:rPr>
                <a:t> </a:t>
              </a:r>
            </a:p>
            <a:p>
              <a:pPr marL="80419" algn="r" fontAlgn="base">
                <a:spcAft>
                  <a:spcPts val="800"/>
                </a:spcAft>
                <a:buClr>
                  <a:srgbClr val="FF0000"/>
                </a:buClr>
                <a:buSzPct val="85000"/>
              </a:pPr>
              <a:r>
                <a:rPr lang="cs-CZ" sz="2900" b="1" dirty="0" smtClean="0">
                  <a:ln w="3175">
                    <a:noFill/>
                  </a:ln>
                  <a:solidFill>
                    <a:prstClr val="white"/>
                  </a:solidFill>
                  <a:latin typeface="Arial" pitchFamily="34" charset="0"/>
                  <a:cs typeface="Arial" pitchFamily="34" charset="0"/>
                </a:rPr>
                <a:t>Privilegovaný uživatel OS</a:t>
              </a:r>
              <a:endParaRPr lang="en-US" sz="2900" b="1" dirty="0">
                <a:ln w="3175">
                  <a:noFill/>
                </a:ln>
                <a:solidFill>
                  <a:prstClr val="white"/>
                </a:solidFill>
                <a:latin typeface="Arial" pitchFamily="34" charset="0"/>
                <a:cs typeface="Arial" pitchFamily="34" charset="0"/>
              </a:endParaRPr>
            </a:p>
          </p:txBody>
        </p:sp>
      </p:grpSp>
    </p:spTree>
    <p:extLst>
      <p:ext uri="{BB962C8B-B14F-4D97-AF65-F5344CB8AC3E}">
        <p14:creationId xmlns="" xmlns:p14="http://schemas.microsoft.com/office/powerpoint/2010/main" val="17927860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635" name="TextShape 1"/>
          <p:cNvSpPr txBox="1"/>
          <p:nvPr/>
        </p:nvSpPr>
        <p:spPr>
          <a:xfrm>
            <a:off x="609441" y="641280"/>
            <a:ext cx="10969463" cy="564480"/>
          </a:xfrm>
          <a:prstGeom prst="rect">
            <a:avLst/>
          </a:prstGeom>
        </p:spPr>
        <p:txBody>
          <a:bodyPr lIns="0" tIns="0" rIns="0" bIns="0"/>
          <a:lstStyle/>
          <a:p>
            <a:pPr>
              <a:lnSpc>
                <a:spcPct val="100000"/>
              </a:lnSpc>
            </a:pPr>
            <a:r>
              <a:rPr lang="pt-BR" sz="3700" b="1" dirty="0" smtClean="0">
                <a:solidFill>
                  <a:schemeClr val="bg1"/>
                </a:solidFill>
                <a:latin typeface="Arial"/>
              </a:rPr>
              <a:t>Privilegovaný uživatel a řízení provozu OS</a:t>
            </a:r>
            <a:endParaRPr lang="pt-BR" sz="3700" b="1" dirty="0">
              <a:solidFill>
                <a:schemeClr val="bg1"/>
              </a:solidFill>
              <a:latin typeface="Arial"/>
            </a:endParaRPr>
          </a:p>
        </p:txBody>
      </p:sp>
      <p:sp>
        <p:nvSpPr>
          <p:cNvPr id="636" name="TextShape 2"/>
          <p:cNvSpPr txBox="1"/>
          <p:nvPr/>
        </p:nvSpPr>
        <p:spPr>
          <a:xfrm>
            <a:off x="609441" y="1225440"/>
            <a:ext cx="10969463" cy="406080"/>
          </a:xfrm>
          <a:prstGeom prst="rect">
            <a:avLst/>
          </a:prstGeom>
        </p:spPr>
        <p:txBody>
          <a:bodyPr lIns="0" tIns="0" rIns="0" bIns="0"/>
          <a:lstStyle/>
          <a:p>
            <a:pPr>
              <a:lnSpc>
                <a:spcPct val="100000"/>
              </a:lnSpc>
            </a:pPr>
            <a:r>
              <a:rPr lang="en-US" sz="2700">
                <a:solidFill>
                  <a:srgbClr val="FF1414"/>
                </a:solidFill>
                <a:latin typeface="Arial"/>
              </a:rPr>
              <a:t> </a:t>
            </a:r>
            <a:endParaRPr/>
          </a:p>
        </p:txBody>
      </p:sp>
      <p:sp>
        <p:nvSpPr>
          <p:cNvPr id="648" name="CustomShape 14"/>
          <p:cNvSpPr/>
          <p:nvPr/>
        </p:nvSpPr>
        <p:spPr>
          <a:xfrm>
            <a:off x="609441" y="1219200"/>
            <a:ext cx="10157034" cy="756960"/>
          </a:xfrm>
          <a:prstGeom prst="rect">
            <a:avLst/>
          </a:prstGeom>
        </p:spPr>
        <p:txBody>
          <a:bodyPr lIns="108941" tIns="54231" rIns="108941" bIns="54231"/>
          <a:lstStyle/>
          <a:p>
            <a:pPr>
              <a:lnSpc>
                <a:spcPct val="100000"/>
              </a:lnSpc>
            </a:pPr>
            <a:r>
              <a:rPr lang="cs-CZ" sz="2400" dirty="0" smtClean="0">
                <a:solidFill>
                  <a:srgbClr val="FF0000"/>
                </a:solidFill>
                <a:latin typeface="Arial"/>
              </a:rPr>
              <a:t>Napadení databázového serveru z prostředí operačního systému</a:t>
            </a:r>
            <a:endParaRPr sz="2000" dirty="0">
              <a:solidFill>
                <a:srgbClr val="FF0000"/>
              </a:solidFill>
            </a:endParaRPr>
          </a:p>
        </p:txBody>
      </p:sp>
      <p:sp>
        <p:nvSpPr>
          <p:cNvPr id="24" name="Content Placeholder 6"/>
          <p:cNvSpPr txBox="1">
            <a:spLocks/>
          </p:cNvSpPr>
          <p:nvPr/>
        </p:nvSpPr>
        <p:spPr>
          <a:xfrm>
            <a:off x="805484" y="2501951"/>
            <a:ext cx="10053016" cy="2769989"/>
          </a:xfrm>
          <a:prstGeom prst="rect">
            <a:avLst/>
          </a:prstGeom>
        </p:spPr>
        <p:txBody>
          <a:bodyPr vert="horz" wrap="square" lIns="0" tIns="0" rIns="0" bIns="0" rtlCol="0" anchor="ctr" anchorCtr="0">
            <a:spAutoFit/>
          </a:bodyPr>
          <a:lstStyle/>
          <a:p>
            <a:pPr lvl="0">
              <a:buFont typeface="Arial" pitchFamily="34" charset="0"/>
              <a:buChar char="•"/>
            </a:pPr>
            <a:r>
              <a:rPr lang="cs-CZ" sz="3600" dirty="0" smtClean="0">
                <a:solidFill>
                  <a:schemeClr val="bg1"/>
                </a:solidFill>
              </a:rPr>
              <a:t> Je vhodné citlivá data šifrovat pokud hrozí:</a:t>
            </a:r>
          </a:p>
          <a:p>
            <a:pPr lvl="1">
              <a:buFont typeface="Arial" pitchFamily="34" charset="0"/>
              <a:buChar char="•"/>
            </a:pPr>
            <a:r>
              <a:rPr lang="cs-CZ" sz="3600" dirty="0" smtClean="0">
                <a:solidFill>
                  <a:schemeClr val="bg1"/>
                </a:solidFill>
              </a:rPr>
              <a:t> kopírování datových souborů</a:t>
            </a:r>
          </a:p>
          <a:p>
            <a:pPr lvl="1">
              <a:buFont typeface="Arial" pitchFamily="34" charset="0"/>
              <a:buChar char="•"/>
            </a:pPr>
            <a:r>
              <a:rPr lang="cs-CZ" sz="3600" dirty="0" smtClean="0">
                <a:solidFill>
                  <a:schemeClr val="bg1"/>
                </a:solidFill>
              </a:rPr>
              <a:t> zcizením záložních médií, </a:t>
            </a:r>
          </a:p>
          <a:p>
            <a:pPr lvl="0">
              <a:buFont typeface="Arial" pitchFamily="34" charset="0"/>
              <a:buChar char="•"/>
            </a:pPr>
            <a:r>
              <a:rPr lang="cs-CZ" sz="3600" dirty="0" smtClean="0">
                <a:solidFill>
                  <a:schemeClr val="bg1"/>
                </a:solidFill>
              </a:rPr>
              <a:t> Šifrování je pouze otázkou konfigurace a neznamená nutnost zásahu do kódu aplikace</a:t>
            </a:r>
            <a:endParaRPr kumimoji="0" lang="cs-CZ" sz="3600" b="0" i="0" u="none" strike="noStrike" kern="120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 xmlns:p14="http://schemas.microsoft.com/office/powerpoint/2010/main" val="917488100"/>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657" name="TextShape 1"/>
          <p:cNvSpPr txBox="1"/>
          <p:nvPr/>
        </p:nvSpPr>
        <p:spPr>
          <a:xfrm>
            <a:off x="609441" y="641280"/>
            <a:ext cx="10969463" cy="564480"/>
          </a:xfrm>
          <a:prstGeom prst="rect">
            <a:avLst/>
          </a:prstGeom>
        </p:spPr>
        <p:txBody>
          <a:bodyPr lIns="0" tIns="0" rIns="0" bIns="0"/>
          <a:lstStyle/>
          <a:p>
            <a:pPr>
              <a:lnSpc>
                <a:spcPct val="100000"/>
              </a:lnSpc>
            </a:pPr>
            <a:r>
              <a:rPr lang="en-US" sz="3700" b="1" dirty="0" smtClean="0">
                <a:solidFill>
                  <a:schemeClr val="bg1"/>
                </a:solidFill>
              </a:rPr>
              <a:t>Oracle Advanced Security Option </a:t>
            </a:r>
          </a:p>
          <a:p>
            <a:pPr>
              <a:lnSpc>
                <a:spcPct val="100000"/>
              </a:lnSpc>
            </a:pPr>
            <a:r>
              <a:rPr lang="en-US" sz="3200" dirty="0" err="1" smtClean="0">
                <a:solidFill>
                  <a:srgbClr val="FF0000"/>
                </a:solidFill>
              </a:rPr>
              <a:t>umožňuje</a:t>
            </a:r>
            <a:r>
              <a:rPr lang="en-US" sz="3200" dirty="0" smtClean="0">
                <a:solidFill>
                  <a:srgbClr val="FF0000"/>
                </a:solidFill>
              </a:rPr>
              <a:t> </a:t>
            </a:r>
            <a:r>
              <a:rPr lang="en-US" sz="3200" dirty="0" err="1" smtClean="0">
                <a:solidFill>
                  <a:srgbClr val="FF0000"/>
                </a:solidFill>
              </a:rPr>
              <a:t>šifrovaně</a:t>
            </a:r>
            <a:r>
              <a:rPr lang="en-US" sz="3200" dirty="0" smtClean="0">
                <a:solidFill>
                  <a:srgbClr val="FF0000"/>
                </a:solidFill>
              </a:rPr>
              <a:t> </a:t>
            </a:r>
            <a:r>
              <a:rPr lang="en-US" sz="3200" dirty="0" err="1" smtClean="0">
                <a:solidFill>
                  <a:srgbClr val="FF0000"/>
                </a:solidFill>
              </a:rPr>
              <a:t>ukládat</a:t>
            </a:r>
            <a:r>
              <a:rPr lang="en-US" sz="3200" dirty="0" smtClean="0">
                <a:solidFill>
                  <a:srgbClr val="FF0000"/>
                </a:solidFill>
              </a:rPr>
              <a:t> data</a:t>
            </a:r>
            <a:endParaRPr lang="en-US" sz="3200" dirty="0">
              <a:solidFill>
                <a:srgbClr val="FF0000"/>
              </a:solidFill>
            </a:endParaRPr>
          </a:p>
        </p:txBody>
      </p:sp>
      <p:sp>
        <p:nvSpPr>
          <p:cNvPr id="658" name="TextShape 2"/>
          <p:cNvSpPr txBox="1"/>
          <p:nvPr/>
        </p:nvSpPr>
        <p:spPr>
          <a:xfrm>
            <a:off x="609441" y="1225440"/>
            <a:ext cx="10969463" cy="406080"/>
          </a:xfrm>
          <a:prstGeom prst="rect">
            <a:avLst/>
          </a:prstGeom>
        </p:spPr>
        <p:txBody>
          <a:bodyPr lIns="0" tIns="0" rIns="0" bIns="0"/>
          <a:lstStyle/>
          <a:p>
            <a:pPr>
              <a:lnSpc>
                <a:spcPct val="100000"/>
              </a:lnSpc>
            </a:pPr>
            <a:r>
              <a:rPr lang="en-US" sz="2700">
                <a:solidFill>
                  <a:srgbClr val="FF1414"/>
                </a:solidFill>
                <a:latin typeface="Arial"/>
              </a:rPr>
              <a:t> </a:t>
            </a:r>
            <a:endParaRPr/>
          </a:p>
        </p:txBody>
      </p:sp>
      <p:pic>
        <p:nvPicPr>
          <p:cNvPr id="46" name="Picture 45"/>
          <p:cNvPicPr/>
          <p:nvPr/>
        </p:nvPicPr>
        <p:blipFill>
          <a:blip r:embed="rId3" cstate="print"/>
          <a:srcRect/>
          <a:stretch>
            <a:fillRect/>
          </a:stretch>
        </p:blipFill>
        <p:spPr bwMode="auto">
          <a:xfrm>
            <a:off x="1275009" y="2614416"/>
            <a:ext cx="9556124" cy="2730320"/>
          </a:xfrm>
          <a:prstGeom prst="rect">
            <a:avLst/>
          </a:prstGeom>
          <a:noFill/>
          <a:ln w="9525">
            <a:noFill/>
            <a:miter lim="800000"/>
            <a:headEnd/>
            <a:tailEnd/>
          </a:ln>
        </p:spPr>
      </p:pic>
    </p:spTree>
    <p:extLst>
      <p:ext uri="{BB962C8B-B14F-4D97-AF65-F5344CB8AC3E}">
        <p14:creationId xmlns="" xmlns:p14="http://schemas.microsoft.com/office/powerpoint/2010/main" val="230399056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824214" y="1601439"/>
            <a:ext cx="17429915" cy="7508034"/>
          </a:xfrm>
          <a:prstGeom prst="ellipse">
            <a:avLst/>
          </a:prstGeom>
          <a:gradFill flip="none" rotWithShape="1">
            <a:gsLst>
              <a:gs pos="24000">
                <a:schemeClr val="accent4">
                  <a:lumMod val="75000"/>
                </a:schemeClr>
              </a:gs>
              <a:gs pos="59000">
                <a:schemeClr val="accent4">
                  <a:lumMod val="50000"/>
                </a:schemeClr>
              </a:gs>
            </a:gsLst>
            <a:path path="circle">
              <a:fillToRect l="50000" t="50000" r="50000" b="50000"/>
            </a:path>
            <a:tileRect/>
          </a:gra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grpSp>
        <p:nvGrpSpPr>
          <p:cNvPr id="2" name="Group 83"/>
          <p:cNvGrpSpPr/>
          <p:nvPr/>
        </p:nvGrpSpPr>
        <p:grpSpPr>
          <a:xfrm>
            <a:off x="303212" y="1444170"/>
            <a:ext cx="11506200" cy="5029200"/>
            <a:chOff x="276668" y="1078173"/>
            <a:chExt cx="8595360" cy="3780793"/>
          </a:xfrm>
        </p:grpSpPr>
        <p:pic>
          <p:nvPicPr>
            <p:cNvPr id="8" name="Picture 7" descr="WorldMap 3D rotate1.png"/>
            <p:cNvPicPr>
              <a:picLocks noChangeAspect="1"/>
            </p:cNvPicPr>
            <p:nvPr/>
          </p:nvPicPr>
          <p:blipFill>
            <a:blip r:embed="rId3" cstate="print"/>
            <a:stretch>
              <a:fillRect/>
            </a:stretch>
          </p:blipFill>
          <p:spPr>
            <a:xfrm>
              <a:off x="276668" y="1078173"/>
              <a:ext cx="8595360" cy="3780793"/>
            </a:xfrm>
            <a:prstGeom prst="rect">
              <a:avLst/>
            </a:prstGeom>
          </p:spPr>
        </p:pic>
        <p:pic>
          <p:nvPicPr>
            <p:cNvPr id="9" name="Picture 8" descr="WorldMap 3D rotate US.png"/>
            <p:cNvPicPr>
              <a:picLocks noChangeAspect="1"/>
            </p:cNvPicPr>
            <p:nvPr/>
          </p:nvPicPr>
          <p:blipFill>
            <a:blip r:embed="rId4" cstate="print"/>
            <a:stretch>
              <a:fillRect/>
            </a:stretch>
          </p:blipFill>
          <p:spPr>
            <a:xfrm>
              <a:off x="276668" y="1078173"/>
              <a:ext cx="8595360" cy="3780793"/>
            </a:xfrm>
            <a:prstGeom prst="rect">
              <a:avLst/>
            </a:prstGeom>
          </p:spPr>
        </p:pic>
        <p:pic>
          <p:nvPicPr>
            <p:cNvPr id="10" name="Picture 9" descr="WorldMap 3D rotate SA.png"/>
            <p:cNvPicPr>
              <a:picLocks noChangeAspect="1"/>
            </p:cNvPicPr>
            <p:nvPr/>
          </p:nvPicPr>
          <p:blipFill>
            <a:blip r:embed="rId5" cstate="print"/>
            <a:stretch>
              <a:fillRect/>
            </a:stretch>
          </p:blipFill>
          <p:spPr>
            <a:xfrm>
              <a:off x="276668" y="1078173"/>
              <a:ext cx="8595360" cy="3780793"/>
            </a:xfrm>
            <a:prstGeom prst="rect">
              <a:avLst/>
            </a:prstGeom>
          </p:spPr>
        </p:pic>
        <p:pic>
          <p:nvPicPr>
            <p:cNvPr id="11" name="Picture 10" descr="WorldMap 3D rotate AFR.png"/>
            <p:cNvPicPr>
              <a:picLocks noChangeAspect="1"/>
            </p:cNvPicPr>
            <p:nvPr/>
          </p:nvPicPr>
          <p:blipFill>
            <a:blip r:embed="rId6" cstate="print"/>
            <a:stretch>
              <a:fillRect/>
            </a:stretch>
          </p:blipFill>
          <p:spPr>
            <a:xfrm>
              <a:off x="276668" y="1078173"/>
              <a:ext cx="8595360" cy="3780792"/>
            </a:xfrm>
            <a:prstGeom prst="rect">
              <a:avLst/>
            </a:prstGeom>
          </p:spPr>
        </p:pic>
        <p:pic>
          <p:nvPicPr>
            <p:cNvPr id="12" name="Picture 11" descr="WorldMap 3D rotate AUS.png"/>
            <p:cNvPicPr>
              <a:picLocks noChangeAspect="1"/>
            </p:cNvPicPr>
            <p:nvPr/>
          </p:nvPicPr>
          <p:blipFill>
            <a:blip r:embed="rId7" cstate="print"/>
            <a:stretch>
              <a:fillRect/>
            </a:stretch>
          </p:blipFill>
          <p:spPr>
            <a:xfrm>
              <a:off x="276668" y="1078173"/>
              <a:ext cx="8595360" cy="3780792"/>
            </a:xfrm>
            <a:prstGeom prst="rect">
              <a:avLst/>
            </a:prstGeom>
          </p:spPr>
        </p:pic>
        <p:pic>
          <p:nvPicPr>
            <p:cNvPr id="13" name="Picture 12" descr="WorldMap 3D rotate Asia.png"/>
            <p:cNvPicPr>
              <a:picLocks noChangeAspect="1"/>
            </p:cNvPicPr>
            <p:nvPr/>
          </p:nvPicPr>
          <p:blipFill>
            <a:blip r:embed="rId8" cstate="print"/>
            <a:stretch>
              <a:fillRect/>
            </a:stretch>
          </p:blipFill>
          <p:spPr>
            <a:xfrm>
              <a:off x="276668" y="1078173"/>
              <a:ext cx="8595360" cy="3780792"/>
            </a:xfrm>
            <a:prstGeom prst="rect">
              <a:avLst/>
            </a:prstGeom>
          </p:spPr>
        </p:pic>
      </p:grpSp>
      <p:sp>
        <p:nvSpPr>
          <p:cNvPr id="14" name="Title 26"/>
          <p:cNvSpPr txBox="1">
            <a:spLocks/>
          </p:cNvSpPr>
          <p:nvPr/>
        </p:nvSpPr>
        <p:spPr>
          <a:xfrm>
            <a:off x="804346" y="390084"/>
            <a:ext cx="9890904" cy="509050"/>
          </a:xfrm>
          <a:prstGeom prst="rect">
            <a:avLst/>
          </a:prstGeom>
        </p:spPr>
        <p:txBody>
          <a:bodyPr wrap="square" anchor="b">
            <a:spAutoFit/>
          </a:bodyPr>
          <a:lstStyle>
            <a:lvl1pPr algn="l" rtl="0" eaLnBrk="1" fontAlgn="base" hangingPunct="1">
              <a:lnSpc>
                <a:spcPct val="90000"/>
              </a:lnSpc>
              <a:spcBef>
                <a:spcPct val="0"/>
              </a:spcBef>
              <a:spcAft>
                <a:spcPct val="0"/>
              </a:spcAft>
              <a:defRPr sz="2800" b="1" kern="1200">
                <a:solidFill>
                  <a:schemeClr val="tx1"/>
                </a:solidFill>
                <a:latin typeface="Arial" pitchFamily="34" charset="0"/>
                <a:ea typeface="ＭＳ Ｐゴシック" charset="0"/>
                <a:cs typeface="Arial" pitchFamily="34" charset="0"/>
              </a:defRPr>
            </a:lvl1pPr>
            <a:lvl2pPr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2pPr>
            <a:lvl3pPr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3pPr>
            <a:lvl4pPr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4pPr>
            <a:lvl5pPr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5pPr>
            <a:lvl6pPr marL="457200"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6pPr>
            <a:lvl7pPr marL="914400"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7pPr>
            <a:lvl8pPr marL="1371600"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8pPr>
            <a:lvl9pPr marL="1828800"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9pPr>
          </a:lstStyle>
          <a:p>
            <a:pPr>
              <a:lnSpc>
                <a:spcPct val="75000"/>
              </a:lnSpc>
              <a:defRPr/>
            </a:pPr>
            <a:r>
              <a:rPr lang="en-US" sz="3600" dirty="0" err="1" smtClean="0">
                <a:ln w="6350">
                  <a:noFill/>
                </a:ln>
                <a:solidFill>
                  <a:srgbClr val="FF0000"/>
                </a:solidFill>
                <a:effectLst>
                  <a:outerShdw blurRad="50800" dist="38100" dir="5400000" algn="t" rotWithShape="0">
                    <a:prstClr val="black">
                      <a:alpha val="40000"/>
                    </a:prstClr>
                  </a:outerShdw>
                </a:effectLst>
              </a:rPr>
              <a:t>Nejv</a:t>
            </a:r>
            <a:r>
              <a:rPr lang="cs-CZ" sz="3600" dirty="0" err="1" smtClean="0">
                <a:ln w="6350">
                  <a:noFill/>
                </a:ln>
                <a:solidFill>
                  <a:srgbClr val="FF0000"/>
                </a:solidFill>
                <a:effectLst>
                  <a:outerShdw blurRad="50800" dist="38100" dir="5400000" algn="t" rotWithShape="0">
                    <a:prstClr val="black">
                      <a:alpha val="40000"/>
                    </a:prstClr>
                  </a:outerShdw>
                </a:effectLst>
              </a:rPr>
              <a:t>ětší</a:t>
            </a:r>
            <a:r>
              <a:rPr lang="cs-CZ" sz="3600" dirty="0" smtClean="0">
                <a:ln w="6350">
                  <a:noFill/>
                </a:ln>
                <a:solidFill>
                  <a:srgbClr val="FF0000"/>
                </a:solidFill>
                <a:effectLst>
                  <a:outerShdw blurRad="50800" dist="38100" dir="5400000" algn="t" rotWithShape="0">
                    <a:prstClr val="black">
                      <a:alpha val="40000"/>
                    </a:prstClr>
                  </a:outerShdw>
                </a:effectLst>
              </a:rPr>
              <a:t> útoky</a:t>
            </a:r>
            <a:r>
              <a:rPr lang="en-US" sz="3600" dirty="0" smtClean="0">
                <a:ln w="6350">
                  <a:noFill/>
                </a:ln>
                <a:solidFill>
                  <a:srgbClr val="FF0000"/>
                </a:solidFill>
                <a:effectLst>
                  <a:outerShdw blurRad="50800" dist="38100" dir="5400000" algn="t" rotWithShape="0">
                    <a:prstClr val="black">
                      <a:alpha val="40000"/>
                    </a:prstClr>
                  </a:outerShdw>
                </a:effectLst>
              </a:rPr>
              <a:t> </a:t>
            </a:r>
            <a:r>
              <a:rPr lang="cs-CZ" sz="3600" dirty="0" smtClean="0">
                <a:ln w="6350">
                  <a:noFill/>
                </a:ln>
                <a:solidFill>
                  <a:srgbClr val="000000"/>
                </a:solidFill>
                <a:effectLst>
                  <a:outerShdw blurRad="50800" dist="38100" dir="5400000" algn="t" rotWithShape="0">
                    <a:prstClr val="black">
                      <a:alpha val="40000"/>
                    </a:prstClr>
                  </a:outerShdw>
                </a:effectLst>
              </a:rPr>
              <a:t>za poslední roky</a:t>
            </a:r>
            <a:endParaRPr lang="en-US" sz="3600" dirty="0" smtClean="0">
              <a:ln w="6350">
                <a:noFill/>
              </a:ln>
              <a:solidFill>
                <a:srgbClr val="000000"/>
              </a:solidFill>
              <a:effectLst>
                <a:outerShdw blurRad="50800" dist="38100" dir="5400000" algn="t" rotWithShape="0">
                  <a:prstClr val="black">
                    <a:alpha val="40000"/>
                  </a:prstClr>
                </a:outerShdw>
              </a:effectLst>
            </a:endParaRPr>
          </a:p>
        </p:txBody>
      </p:sp>
      <p:grpSp>
        <p:nvGrpSpPr>
          <p:cNvPr id="4" name="Group 10"/>
          <p:cNvGrpSpPr/>
          <p:nvPr/>
        </p:nvGrpSpPr>
        <p:grpSpPr>
          <a:xfrm>
            <a:off x="645991" y="890571"/>
            <a:ext cx="2437765" cy="2438400"/>
            <a:chOff x="533042" y="893839"/>
            <a:chExt cx="1828800" cy="1828800"/>
          </a:xfrm>
          <a:solidFill>
            <a:srgbClr val="7030A0">
              <a:alpha val="72000"/>
            </a:srgbClr>
          </a:solidFill>
        </p:grpSpPr>
        <p:sp>
          <p:nvSpPr>
            <p:cNvPr id="75" name="Oval 74"/>
            <p:cNvSpPr/>
            <p:nvPr/>
          </p:nvSpPr>
          <p:spPr>
            <a:xfrm>
              <a:off x="533042" y="893839"/>
              <a:ext cx="1828800" cy="18288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6" name="TextBox 75"/>
            <p:cNvSpPr txBox="1"/>
            <p:nvPr/>
          </p:nvSpPr>
          <p:spPr>
            <a:xfrm>
              <a:off x="616508" y="1073518"/>
              <a:ext cx="1103042" cy="1096454"/>
            </a:xfrm>
            <a:prstGeom prst="rect">
              <a:avLst/>
            </a:prstGeom>
            <a:noFill/>
            <a:ln>
              <a:noFill/>
            </a:ln>
          </p:spPr>
          <p:txBody>
            <a:bodyPr wrap="none" rtlCol="0">
              <a:spAutoFit/>
            </a:bodyPr>
            <a:lstStyle/>
            <a:p>
              <a:pPr algn="ctr"/>
              <a:r>
                <a:rPr lang="en-US" sz="1900" dirty="0" smtClean="0">
                  <a:solidFill>
                    <a:srgbClr val="FFFFFF"/>
                  </a:solidFill>
                </a:rPr>
                <a:t>200M </a:t>
              </a:r>
            </a:p>
            <a:p>
              <a:pPr algn="ctr"/>
              <a:r>
                <a:rPr lang="en-US" sz="1500" dirty="0" smtClean="0">
                  <a:solidFill>
                    <a:srgbClr val="FFFFFF"/>
                  </a:solidFill>
                </a:rPr>
                <a:t>Credit Bureau</a:t>
              </a:r>
            </a:p>
            <a:p>
              <a:pPr algn="ctr"/>
              <a:r>
                <a:rPr lang="en-US" sz="1500" dirty="0" smtClean="0">
                  <a:solidFill>
                    <a:srgbClr val="FFFFFF"/>
                  </a:solidFill>
                </a:rPr>
                <a:t>Mar ‘14</a:t>
              </a:r>
            </a:p>
            <a:p>
              <a:pPr algn="r"/>
              <a:endParaRPr lang="en-US" sz="1300" dirty="0" smtClean="0">
                <a:solidFill>
                  <a:srgbClr val="FFFFFF"/>
                </a:solidFill>
              </a:endParaRPr>
            </a:p>
            <a:p>
              <a:r>
                <a:rPr lang="en-US" sz="2700" dirty="0" smtClean="0">
                  <a:solidFill>
                    <a:srgbClr val="FFFFFF"/>
                  </a:solidFill>
                </a:rPr>
                <a:t> </a:t>
              </a:r>
            </a:p>
          </p:txBody>
        </p:sp>
      </p:grpSp>
      <p:grpSp>
        <p:nvGrpSpPr>
          <p:cNvPr id="5" name="Group 12"/>
          <p:cNvGrpSpPr/>
          <p:nvPr/>
        </p:nvGrpSpPr>
        <p:grpSpPr>
          <a:xfrm>
            <a:off x="5457836" y="1713903"/>
            <a:ext cx="906317" cy="1102876"/>
            <a:chOff x="4200609" y="820063"/>
            <a:chExt cx="679915" cy="827157"/>
          </a:xfrm>
        </p:grpSpPr>
        <p:sp>
          <p:nvSpPr>
            <p:cNvPr id="78" name="Oval 77"/>
            <p:cNvSpPr/>
            <p:nvPr/>
          </p:nvSpPr>
          <p:spPr>
            <a:xfrm>
              <a:off x="4416725" y="1281460"/>
              <a:ext cx="365760" cy="36576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9" name="TextBox 78"/>
            <p:cNvSpPr txBox="1"/>
            <p:nvPr/>
          </p:nvSpPr>
          <p:spPr>
            <a:xfrm>
              <a:off x="4382142" y="1294401"/>
              <a:ext cx="413923" cy="311624"/>
            </a:xfrm>
            <a:prstGeom prst="rect">
              <a:avLst/>
            </a:prstGeom>
            <a:noFill/>
          </p:spPr>
          <p:txBody>
            <a:bodyPr wrap="none" rtlCol="0">
              <a:spAutoFit/>
            </a:bodyPr>
            <a:lstStyle/>
            <a:p>
              <a:r>
                <a:rPr lang="en-US" sz="2100" dirty="0" smtClean="0">
                  <a:solidFill>
                    <a:srgbClr val="FFFFFF"/>
                  </a:solidFill>
                </a:rPr>
                <a:t>2M</a:t>
              </a:r>
            </a:p>
          </p:txBody>
        </p:sp>
        <p:sp>
          <p:nvSpPr>
            <p:cNvPr id="80" name="TextBox 79"/>
            <p:cNvSpPr txBox="1"/>
            <p:nvPr/>
          </p:nvSpPr>
          <p:spPr>
            <a:xfrm>
              <a:off x="4200609" y="820063"/>
              <a:ext cx="679915" cy="438582"/>
            </a:xfrm>
            <a:prstGeom prst="rect">
              <a:avLst/>
            </a:prstGeom>
            <a:noFill/>
          </p:spPr>
          <p:txBody>
            <a:bodyPr wrap="none" rtlCol="0">
              <a:spAutoFit/>
            </a:bodyPr>
            <a:lstStyle/>
            <a:p>
              <a:r>
                <a:rPr lang="en-US" sz="1600" b="1" dirty="0" smtClean="0">
                  <a:solidFill>
                    <a:srgbClr val="FFFFFF"/>
                  </a:solidFill>
                </a:rPr>
                <a:t>Telecom</a:t>
              </a:r>
            </a:p>
            <a:p>
              <a:r>
                <a:rPr lang="en-US" sz="1600" b="1" dirty="0" smtClean="0">
                  <a:solidFill>
                    <a:srgbClr val="FFFFFF"/>
                  </a:solidFill>
                </a:rPr>
                <a:t>OCT ‘13</a:t>
              </a:r>
            </a:p>
          </p:txBody>
        </p:sp>
      </p:grpSp>
      <p:grpSp>
        <p:nvGrpSpPr>
          <p:cNvPr id="6" name="Group 54"/>
          <p:cNvGrpSpPr/>
          <p:nvPr/>
        </p:nvGrpSpPr>
        <p:grpSpPr>
          <a:xfrm>
            <a:off x="1634067" y="2351759"/>
            <a:ext cx="2081329" cy="2081872"/>
            <a:chOff x="616466" y="893839"/>
            <a:chExt cx="1828800" cy="1828800"/>
          </a:xfrm>
          <a:solidFill>
            <a:srgbClr val="00B0F0">
              <a:alpha val="63000"/>
            </a:srgbClr>
          </a:solidFill>
        </p:grpSpPr>
        <p:sp>
          <p:nvSpPr>
            <p:cNvPr id="82" name="Oval 81"/>
            <p:cNvSpPr/>
            <p:nvPr/>
          </p:nvSpPr>
          <p:spPr>
            <a:xfrm>
              <a:off x="616466" y="893839"/>
              <a:ext cx="1828800" cy="1828800"/>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3" name="TextBox 82"/>
            <p:cNvSpPr txBox="1"/>
            <p:nvPr/>
          </p:nvSpPr>
          <p:spPr>
            <a:xfrm>
              <a:off x="1109603" y="1706445"/>
              <a:ext cx="1086314" cy="823454"/>
            </a:xfrm>
            <a:prstGeom prst="rect">
              <a:avLst/>
            </a:prstGeom>
            <a:noFill/>
          </p:spPr>
          <p:txBody>
            <a:bodyPr wrap="none" rtlCol="0">
              <a:spAutoFit/>
            </a:bodyPr>
            <a:lstStyle/>
            <a:p>
              <a:pPr algn="ctr"/>
              <a:r>
                <a:rPr lang="en-US" sz="2400" dirty="0" smtClean="0">
                  <a:solidFill>
                    <a:srgbClr val="FFFFFF"/>
                  </a:solidFill>
                </a:rPr>
                <a:t>150M</a:t>
              </a:r>
            </a:p>
            <a:p>
              <a:pPr algn="ctr"/>
              <a:r>
                <a:rPr lang="en-US" sz="1900" dirty="0" smtClean="0">
                  <a:solidFill>
                    <a:srgbClr val="FFFFFF"/>
                  </a:solidFill>
                </a:rPr>
                <a:t>eCommerce</a:t>
              </a:r>
            </a:p>
            <a:p>
              <a:pPr algn="ctr"/>
              <a:r>
                <a:rPr lang="en-US" sz="1900" dirty="0" smtClean="0">
                  <a:solidFill>
                    <a:srgbClr val="FFFFFF"/>
                  </a:solidFill>
                </a:rPr>
                <a:t>May ‘14</a:t>
              </a:r>
            </a:p>
          </p:txBody>
        </p:sp>
      </p:grpSp>
      <p:grpSp>
        <p:nvGrpSpPr>
          <p:cNvPr id="7" name="Group 72"/>
          <p:cNvGrpSpPr/>
          <p:nvPr/>
        </p:nvGrpSpPr>
        <p:grpSpPr>
          <a:xfrm>
            <a:off x="9717273" y="1682492"/>
            <a:ext cx="1267031" cy="1287712"/>
            <a:chOff x="7363745" y="795867"/>
            <a:chExt cx="950521" cy="965784"/>
          </a:xfrm>
          <a:solidFill>
            <a:srgbClr val="C00000"/>
          </a:solidFill>
        </p:grpSpPr>
        <p:sp>
          <p:nvSpPr>
            <p:cNvPr id="88" name="Oval 87"/>
            <p:cNvSpPr/>
            <p:nvPr/>
          </p:nvSpPr>
          <p:spPr>
            <a:xfrm>
              <a:off x="7363745" y="795867"/>
              <a:ext cx="950521" cy="965784"/>
            </a:xfrm>
            <a:prstGeom prst="ellipse">
              <a:avLst/>
            </a:prstGeom>
            <a:solidFill>
              <a:schemeClr val="accent1">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9" name="TextBox 88"/>
            <p:cNvSpPr txBox="1"/>
            <p:nvPr/>
          </p:nvSpPr>
          <p:spPr>
            <a:xfrm>
              <a:off x="7473647" y="947281"/>
              <a:ext cx="757664" cy="680956"/>
            </a:xfrm>
            <a:prstGeom prst="rect">
              <a:avLst/>
            </a:prstGeom>
            <a:noFill/>
          </p:spPr>
          <p:txBody>
            <a:bodyPr wrap="none" rtlCol="0">
              <a:spAutoFit/>
            </a:bodyPr>
            <a:lstStyle/>
            <a:p>
              <a:pPr algn="ctr"/>
              <a:r>
                <a:rPr lang="en-US" sz="2100" dirty="0" smtClean="0">
                  <a:solidFill>
                    <a:srgbClr val="FFFFFF"/>
                  </a:solidFill>
                </a:rPr>
                <a:t>22M</a:t>
              </a:r>
            </a:p>
            <a:p>
              <a:pPr algn="ctr"/>
              <a:r>
                <a:rPr lang="en-US" sz="1600" dirty="0" smtClean="0">
                  <a:solidFill>
                    <a:srgbClr val="FFFFFF"/>
                  </a:solidFill>
                </a:rPr>
                <a:t>Education</a:t>
              </a:r>
            </a:p>
            <a:p>
              <a:pPr algn="ctr"/>
              <a:r>
                <a:rPr lang="en-US" sz="1600" dirty="0" smtClean="0">
                  <a:solidFill>
                    <a:srgbClr val="FFFFFF"/>
                  </a:solidFill>
                </a:rPr>
                <a:t>July ‘14</a:t>
              </a:r>
            </a:p>
          </p:txBody>
        </p:sp>
      </p:grpSp>
      <p:grpSp>
        <p:nvGrpSpPr>
          <p:cNvPr id="15" name="Group 7"/>
          <p:cNvGrpSpPr/>
          <p:nvPr/>
        </p:nvGrpSpPr>
        <p:grpSpPr>
          <a:xfrm>
            <a:off x="5999249" y="3872307"/>
            <a:ext cx="956287" cy="1265115"/>
            <a:chOff x="7168936" y="1346688"/>
            <a:chExt cx="717401" cy="948836"/>
          </a:xfrm>
        </p:grpSpPr>
        <p:grpSp>
          <p:nvGrpSpPr>
            <p:cNvPr id="16" name="Group 6"/>
            <p:cNvGrpSpPr/>
            <p:nvPr/>
          </p:nvGrpSpPr>
          <p:grpSpPr>
            <a:xfrm>
              <a:off x="7168936" y="1346688"/>
              <a:ext cx="717401" cy="948836"/>
              <a:chOff x="7168936" y="1346688"/>
              <a:chExt cx="717401" cy="948836"/>
            </a:xfrm>
          </p:grpSpPr>
          <p:sp>
            <p:nvSpPr>
              <p:cNvPr id="93" name="TextBox 92"/>
              <p:cNvSpPr txBox="1"/>
              <p:nvPr/>
            </p:nvSpPr>
            <p:spPr>
              <a:xfrm>
                <a:off x="7168936" y="1346688"/>
                <a:ext cx="717401" cy="438581"/>
              </a:xfrm>
              <a:prstGeom prst="rect">
                <a:avLst/>
              </a:prstGeom>
              <a:noFill/>
            </p:spPr>
            <p:txBody>
              <a:bodyPr wrap="none" rtlCol="0">
                <a:spAutoFit/>
              </a:bodyPr>
              <a:lstStyle/>
              <a:p>
                <a:r>
                  <a:rPr lang="en-US" sz="1600" b="1" dirty="0" smtClean="0">
                    <a:solidFill>
                      <a:srgbClr val="FFFFFF"/>
                    </a:solidFill>
                  </a:rPr>
                  <a:t>SA Banks</a:t>
                </a:r>
              </a:p>
              <a:p>
                <a:r>
                  <a:rPr lang="en-US" sz="1600" b="1" dirty="0" smtClean="0">
                    <a:solidFill>
                      <a:srgbClr val="FFFFFF"/>
                    </a:solidFill>
                  </a:rPr>
                  <a:t>OCT ‘13</a:t>
                </a:r>
              </a:p>
            </p:txBody>
          </p:sp>
          <p:sp>
            <p:nvSpPr>
              <p:cNvPr id="94" name="Oval 93"/>
              <p:cNvSpPr/>
              <p:nvPr/>
            </p:nvSpPr>
            <p:spPr>
              <a:xfrm>
                <a:off x="7219950" y="1778735"/>
                <a:ext cx="513866" cy="516789"/>
              </a:xfrm>
              <a:prstGeom prst="ellipse">
                <a:avLst/>
              </a:prstGeom>
              <a:solidFill>
                <a:schemeClr val="bg2">
                  <a:lumMod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a:endParaRPr>
              </a:p>
            </p:txBody>
          </p:sp>
        </p:grpSp>
        <p:sp>
          <p:nvSpPr>
            <p:cNvPr id="92" name="TextBox 91"/>
            <p:cNvSpPr txBox="1"/>
            <p:nvPr/>
          </p:nvSpPr>
          <p:spPr>
            <a:xfrm>
              <a:off x="7278489" y="1852964"/>
              <a:ext cx="427151" cy="346249"/>
            </a:xfrm>
            <a:prstGeom prst="rect">
              <a:avLst/>
            </a:prstGeom>
            <a:noFill/>
          </p:spPr>
          <p:txBody>
            <a:bodyPr wrap="none" rtlCol="0">
              <a:spAutoFit/>
            </a:bodyPr>
            <a:lstStyle/>
            <a:p>
              <a:pPr algn="ctr"/>
              <a:r>
                <a:rPr lang="en-US" sz="1200" dirty="0" smtClean="0">
                  <a:solidFill>
                    <a:srgbClr val="FFFFFF"/>
                  </a:solidFill>
                </a:rPr>
                <a:t>Credit </a:t>
              </a:r>
            </a:p>
            <a:p>
              <a:pPr algn="ctr"/>
              <a:r>
                <a:rPr lang="en-US" sz="1200" dirty="0" smtClean="0">
                  <a:solidFill>
                    <a:srgbClr val="FFFFFF"/>
                  </a:solidFill>
                </a:rPr>
                <a:t>Cards</a:t>
              </a:r>
            </a:p>
          </p:txBody>
        </p:sp>
      </p:grpSp>
      <p:grpSp>
        <p:nvGrpSpPr>
          <p:cNvPr id="17" name="Group 3"/>
          <p:cNvGrpSpPr/>
          <p:nvPr/>
        </p:nvGrpSpPr>
        <p:grpSpPr>
          <a:xfrm>
            <a:off x="43543" y="2010930"/>
            <a:ext cx="2570252" cy="1970713"/>
            <a:chOff x="124702" y="1905177"/>
            <a:chExt cx="1591227" cy="1188720"/>
          </a:xfrm>
          <a:solidFill>
            <a:schemeClr val="accent1">
              <a:lumMod val="60000"/>
              <a:lumOff val="40000"/>
              <a:alpha val="70000"/>
            </a:schemeClr>
          </a:solidFill>
        </p:grpSpPr>
        <p:sp>
          <p:nvSpPr>
            <p:cNvPr id="96" name="Oval 95"/>
            <p:cNvSpPr/>
            <p:nvPr/>
          </p:nvSpPr>
          <p:spPr>
            <a:xfrm>
              <a:off x="329768" y="1905177"/>
              <a:ext cx="1188720" cy="118872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7" name="TextBox 96"/>
            <p:cNvSpPr txBox="1"/>
            <p:nvPr/>
          </p:nvSpPr>
          <p:spPr>
            <a:xfrm>
              <a:off x="124702" y="2189298"/>
              <a:ext cx="1591227" cy="798289"/>
            </a:xfrm>
            <a:prstGeom prst="rect">
              <a:avLst/>
            </a:prstGeom>
            <a:noFill/>
          </p:spPr>
          <p:txBody>
            <a:bodyPr wrap="square" rtlCol="0">
              <a:spAutoFit/>
            </a:bodyPr>
            <a:lstStyle/>
            <a:p>
              <a:pPr algn="ctr"/>
              <a:r>
                <a:rPr lang="en-US" sz="2100" dirty="0" smtClean="0">
                  <a:solidFill>
                    <a:srgbClr val="FFFFFF"/>
                  </a:solidFill>
                </a:rPr>
                <a:t>150M + </a:t>
              </a:r>
            </a:p>
            <a:p>
              <a:pPr algn="ctr"/>
              <a:r>
                <a:rPr lang="en-US" sz="2100" dirty="0" smtClean="0">
                  <a:solidFill>
                    <a:srgbClr val="FFFFFF"/>
                  </a:solidFill>
                </a:rPr>
                <a:t>Code</a:t>
              </a:r>
              <a:endParaRPr lang="en-US" sz="1900" dirty="0" smtClean="0">
                <a:solidFill>
                  <a:srgbClr val="FFFFFF"/>
                </a:solidFill>
              </a:endParaRPr>
            </a:p>
            <a:p>
              <a:pPr algn="ctr"/>
              <a:r>
                <a:rPr lang="en-US" sz="1900" dirty="0" err="1" smtClean="0">
                  <a:solidFill>
                    <a:srgbClr val="FFFFFF"/>
                  </a:solidFill>
                </a:rPr>
                <a:t>HiTech</a:t>
              </a:r>
              <a:endParaRPr lang="en-US" sz="1900" dirty="0" smtClean="0">
                <a:solidFill>
                  <a:srgbClr val="FFFFFF"/>
                </a:solidFill>
              </a:endParaRPr>
            </a:p>
            <a:p>
              <a:pPr algn="ctr"/>
              <a:r>
                <a:rPr lang="en-US" sz="1900" dirty="0" smtClean="0">
                  <a:solidFill>
                    <a:srgbClr val="FFFFFF"/>
                  </a:solidFill>
                </a:rPr>
                <a:t>Oct ‘13</a:t>
              </a:r>
            </a:p>
          </p:txBody>
        </p:sp>
      </p:grpSp>
      <p:grpSp>
        <p:nvGrpSpPr>
          <p:cNvPr id="18" name="Group 2"/>
          <p:cNvGrpSpPr/>
          <p:nvPr/>
        </p:nvGrpSpPr>
        <p:grpSpPr>
          <a:xfrm>
            <a:off x="1841131" y="1806591"/>
            <a:ext cx="1549416" cy="1478544"/>
            <a:chOff x="1395312" y="1460665"/>
            <a:chExt cx="908502" cy="899073"/>
          </a:xfrm>
          <a:solidFill>
            <a:schemeClr val="accent1">
              <a:lumMod val="75000"/>
              <a:alpha val="48000"/>
            </a:schemeClr>
          </a:solidFill>
        </p:grpSpPr>
        <p:sp>
          <p:nvSpPr>
            <p:cNvPr id="99" name="Oval 98"/>
            <p:cNvSpPr/>
            <p:nvPr/>
          </p:nvSpPr>
          <p:spPr>
            <a:xfrm>
              <a:off x="1395312" y="1460665"/>
              <a:ext cx="908502" cy="899073"/>
            </a:xfrm>
            <a:prstGeom prst="ellipse">
              <a:avLst/>
            </a:prstGeom>
            <a:solidFill>
              <a:schemeClr val="bg2">
                <a:lumMod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0" name="TextBox 99"/>
            <p:cNvSpPr txBox="1"/>
            <p:nvPr/>
          </p:nvSpPr>
          <p:spPr>
            <a:xfrm>
              <a:off x="1623345" y="1720385"/>
              <a:ext cx="484737" cy="514670"/>
            </a:xfrm>
            <a:prstGeom prst="rect">
              <a:avLst/>
            </a:prstGeom>
            <a:noFill/>
          </p:spPr>
          <p:txBody>
            <a:bodyPr wrap="none" rtlCol="0">
              <a:spAutoFit/>
            </a:bodyPr>
            <a:lstStyle/>
            <a:p>
              <a:pPr algn="ctr"/>
              <a:r>
                <a:rPr lang="en-US" sz="1900" dirty="0" smtClean="0">
                  <a:solidFill>
                    <a:srgbClr val="FFFFFF"/>
                  </a:solidFill>
                </a:rPr>
                <a:t>98M</a:t>
              </a:r>
            </a:p>
            <a:p>
              <a:pPr algn="ctr"/>
              <a:r>
                <a:rPr lang="en-US" sz="1600" dirty="0" smtClean="0">
                  <a:solidFill>
                    <a:srgbClr val="FFFFFF"/>
                  </a:solidFill>
                </a:rPr>
                <a:t>Retailer</a:t>
              </a:r>
            </a:p>
            <a:p>
              <a:pPr algn="ctr"/>
              <a:r>
                <a:rPr lang="en-US" sz="1400" dirty="0" smtClean="0">
                  <a:solidFill>
                    <a:srgbClr val="FFFFFF"/>
                  </a:solidFill>
                </a:rPr>
                <a:t>DEC ‘13</a:t>
              </a:r>
            </a:p>
          </p:txBody>
        </p:sp>
      </p:grpSp>
      <p:grpSp>
        <p:nvGrpSpPr>
          <p:cNvPr id="19" name="Group 59"/>
          <p:cNvGrpSpPr/>
          <p:nvPr/>
        </p:nvGrpSpPr>
        <p:grpSpPr>
          <a:xfrm>
            <a:off x="8542824" y="1937865"/>
            <a:ext cx="1259961" cy="1523723"/>
            <a:chOff x="6814975" y="1372183"/>
            <a:chExt cx="945217" cy="1142792"/>
          </a:xfrm>
        </p:grpSpPr>
        <p:grpSp>
          <p:nvGrpSpPr>
            <p:cNvPr id="20" name="Group 57"/>
            <p:cNvGrpSpPr/>
            <p:nvPr/>
          </p:nvGrpSpPr>
          <p:grpSpPr>
            <a:xfrm>
              <a:off x="6814975" y="1372183"/>
              <a:ext cx="945217" cy="914400"/>
              <a:chOff x="6984315" y="1414518"/>
              <a:chExt cx="945217" cy="914400"/>
            </a:xfrm>
          </p:grpSpPr>
          <p:grpSp>
            <p:nvGrpSpPr>
              <p:cNvPr id="21" name="Group 5"/>
              <p:cNvGrpSpPr/>
              <p:nvPr/>
            </p:nvGrpSpPr>
            <p:grpSpPr>
              <a:xfrm>
                <a:off x="6984315" y="1414518"/>
                <a:ext cx="945217" cy="914400"/>
                <a:chOff x="6984315" y="1414518"/>
                <a:chExt cx="945217" cy="914400"/>
              </a:xfrm>
            </p:grpSpPr>
            <p:sp>
              <p:nvSpPr>
                <p:cNvPr id="108" name="Oval 107"/>
                <p:cNvSpPr/>
                <p:nvPr/>
              </p:nvSpPr>
              <p:spPr>
                <a:xfrm>
                  <a:off x="6991219" y="1414518"/>
                  <a:ext cx="914400" cy="914400"/>
                </a:xfrm>
                <a:prstGeom prst="ellipse">
                  <a:avLst/>
                </a:prstGeom>
                <a:solidFill>
                  <a:srgbClr val="30303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9" name="TextBox 108"/>
                <p:cNvSpPr txBox="1"/>
                <p:nvPr/>
              </p:nvSpPr>
              <p:spPr>
                <a:xfrm>
                  <a:off x="6984315" y="1431349"/>
                  <a:ext cx="945217" cy="484748"/>
                </a:xfrm>
                <a:prstGeom prst="rect">
                  <a:avLst/>
                </a:prstGeom>
                <a:noFill/>
              </p:spPr>
              <p:txBody>
                <a:bodyPr wrap="none" rtlCol="0">
                  <a:spAutoFit/>
                </a:bodyPr>
                <a:lstStyle/>
                <a:p>
                  <a:pPr algn="ctr"/>
                  <a:r>
                    <a:rPr lang="en-US" sz="2100" dirty="0" smtClean="0">
                      <a:solidFill>
                        <a:srgbClr val="FFFFFF"/>
                      </a:solidFill>
                    </a:rPr>
                    <a:t>20M</a:t>
                  </a:r>
                </a:p>
                <a:p>
                  <a:pPr algn="ctr"/>
                  <a:r>
                    <a:rPr lang="en-US" sz="1500" dirty="0" smtClean="0">
                      <a:solidFill>
                        <a:srgbClr val="FFFFFF"/>
                      </a:solidFill>
                    </a:rPr>
                    <a:t>Credit Bureau</a:t>
                  </a:r>
                  <a:endParaRPr lang="en-US" sz="1600" dirty="0" smtClean="0">
                    <a:solidFill>
                      <a:srgbClr val="FFFFFF"/>
                    </a:solidFill>
                  </a:endParaRPr>
                </a:p>
              </p:txBody>
            </p:sp>
          </p:grpSp>
          <p:grpSp>
            <p:nvGrpSpPr>
              <p:cNvPr id="22" name="Group 7"/>
              <p:cNvGrpSpPr/>
              <p:nvPr/>
            </p:nvGrpSpPr>
            <p:grpSpPr>
              <a:xfrm>
                <a:off x="6991137" y="1894357"/>
                <a:ext cx="867542" cy="433978"/>
                <a:chOff x="6991137" y="1894357"/>
                <a:chExt cx="867542" cy="433978"/>
              </a:xfrm>
            </p:grpSpPr>
            <p:sp>
              <p:nvSpPr>
                <p:cNvPr id="106" name="Oval 105"/>
                <p:cNvSpPr/>
                <p:nvPr/>
              </p:nvSpPr>
              <p:spPr>
                <a:xfrm>
                  <a:off x="7047218" y="1920831"/>
                  <a:ext cx="778111" cy="407504"/>
                </a:xfrm>
                <a:prstGeom prst="ellipse">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107" name="TextBox 106"/>
                <p:cNvSpPr txBox="1"/>
                <p:nvPr/>
              </p:nvSpPr>
              <p:spPr>
                <a:xfrm>
                  <a:off x="6991137" y="1894357"/>
                  <a:ext cx="867542" cy="427040"/>
                </a:xfrm>
                <a:prstGeom prst="rect">
                  <a:avLst/>
                </a:prstGeom>
                <a:noFill/>
              </p:spPr>
              <p:txBody>
                <a:bodyPr wrap="square" rtlCol="0">
                  <a:spAutoFit/>
                </a:bodyPr>
                <a:lstStyle/>
                <a:p>
                  <a:pPr algn="ctr"/>
                  <a:r>
                    <a:rPr lang="en-US" sz="1600" dirty="0" smtClean="0">
                      <a:solidFill>
                        <a:schemeClr val="bg2">
                          <a:lumMod val="10000"/>
                        </a:schemeClr>
                      </a:solidFill>
                    </a:rPr>
                    <a:t>12M</a:t>
                  </a:r>
                </a:p>
                <a:p>
                  <a:pPr algn="ctr"/>
                  <a:r>
                    <a:rPr lang="en-US" sz="1500" dirty="0" smtClean="0">
                      <a:solidFill>
                        <a:schemeClr val="bg2">
                          <a:lumMod val="10000"/>
                        </a:schemeClr>
                      </a:solidFill>
                    </a:rPr>
                    <a:t>Telecom</a:t>
                  </a:r>
                </a:p>
              </p:txBody>
            </p:sp>
          </p:grpSp>
        </p:grpSp>
        <p:sp>
          <p:nvSpPr>
            <p:cNvPr id="103" name="TextBox 102"/>
            <p:cNvSpPr txBox="1"/>
            <p:nvPr/>
          </p:nvSpPr>
          <p:spPr>
            <a:xfrm>
              <a:off x="6991436" y="2261060"/>
              <a:ext cx="578675" cy="253915"/>
            </a:xfrm>
            <a:prstGeom prst="rect">
              <a:avLst/>
            </a:prstGeom>
            <a:noFill/>
          </p:spPr>
          <p:txBody>
            <a:bodyPr wrap="none" rtlCol="0">
              <a:spAutoFit/>
            </a:bodyPr>
            <a:lstStyle/>
            <a:p>
              <a:r>
                <a:rPr lang="en-US" sz="1600" b="1" dirty="0" smtClean="0">
                  <a:solidFill>
                    <a:srgbClr val="FFFFFF"/>
                  </a:solidFill>
                </a:rPr>
                <a:t>Jan ‘14</a:t>
              </a:r>
            </a:p>
          </p:txBody>
        </p:sp>
      </p:grpSp>
      <p:grpSp>
        <p:nvGrpSpPr>
          <p:cNvPr id="23" name="Group 2"/>
          <p:cNvGrpSpPr/>
          <p:nvPr/>
        </p:nvGrpSpPr>
        <p:grpSpPr>
          <a:xfrm>
            <a:off x="2143125" y="910205"/>
            <a:ext cx="1331456" cy="1270554"/>
            <a:chOff x="1395312" y="1460665"/>
            <a:chExt cx="908502" cy="899073"/>
          </a:xfrm>
          <a:solidFill>
            <a:srgbClr val="00B0F0">
              <a:alpha val="48000"/>
            </a:srgbClr>
          </a:solidFill>
        </p:grpSpPr>
        <p:sp>
          <p:nvSpPr>
            <p:cNvPr id="111" name="Oval 110"/>
            <p:cNvSpPr/>
            <p:nvPr/>
          </p:nvSpPr>
          <p:spPr>
            <a:xfrm>
              <a:off x="1395312" y="1460665"/>
              <a:ext cx="908502" cy="89907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2" name="TextBox 111"/>
            <p:cNvSpPr txBox="1"/>
            <p:nvPr/>
          </p:nvSpPr>
          <p:spPr>
            <a:xfrm>
              <a:off x="1612706" y="1653688"/>
              <a:ext cx="484737" cy="514670"/>
            </a:xfrm>
            <a:prstGeom prst="rect">
              <a:avLst/>
            </a:prstGeom>
            <a:noFill/>
          </p:spPr>
          <p:txBody>
            <a:bodyPr wrap="none" rtlCol="0">
              <a:spAutoFit/>
            </a:bodyPr>
            <a:lstStyle/>
            <a:p>
              <a:pPr algn="ctr"/>
              <a:r>
                <a:rPr lang="en-US" sz="1900" dirty="0" smtClean="0">
                  <a:solidFill>
                    <a:srgbClr val="FFFFFF"/>
                  </a:solidFill>
                </a:rPr>
                <a:t>56M</a:t>
              </a:r>
            </a:p>
            <a:p>
              <a:pPr algn="ctr"/>
              <a:r>
                <a:rPr lang="en-US" sz="1600" dirty="0" smtClean="0">
                  <a:solidFill>
                    <a:srgbClr val="FFFFFF"/>
                  </a:solidFill>
                </a:rPr>
                <a:t>Retailer</a:t>
              </a:r>
            </a:p>
            <a:p>
              <a:pPr algn="ctr"/>
              <a:r>
                <a:rPr lang="en-US" sz="1400" dirty="0" smtClean="0">
                  <a:solidFill>
                    <a:srgbClr val="FFFFFF"/>
                  </a:solidFill>
                </a:rPr>
                <a:t>Sep ‘14</a:t>
              </a:r>
            </a:p>
          </p:txBody>
        </p:sp>
      </p:grpSp>
      <p:sp>
        <p:nvSpPr>
          <p:cNvPr id="56" name="Rectangle 55"/>
          <p:cNvSpPr/>
          <p:nvPr/>
        </p:nvSpPr>
        <p:spPr bwMode="gray">
          <a:xfrm>
            <a:off x="0" y="0"/>
            <a:ext cx="193962" cy="6858000"/>
          </a:xfrm>
          <a:prstGeom prst="rect">
            <a:avLst/>
          </a:prstGeom>
          <a:solidFill>
            <a:srgbClr val="DCE3E4"/>
          </a:solidFill>
          <a:ln w="9525" cap="flat" cmpd="sng" algn="ctr">
            <a:noFill/>
            <a:prstDash val="solid"/>
          </a:ln>
          <a:effectLst/>
        </p:spPr>
        <p:txBody>
          <a:bodyPr rtlCol="0" anchor="ctr"/>
          <a:lstStyle/>
          <a:p>
            <a:pPr algn="ctr">
              <a:defRPr/>
            </a:pPr>
            <a:endParaRPr kern="0" dirty="0">
              <a:solidFill>
                <a:srgbClr val="FFFFFF"/>
              </a:solidFill>
            </a:endParaRPr>
          </a:p>
        </p:txBody>
      </p:sp>
      <p:sp>
        <p:nvSpPr>
          <p:cNvPr id="57" name="Rectangle 56"/>
          <p:cNvSpPr/>
          <p:nvPr/>
        </p:nvSpPr>
        <p:spPr bwMode="gray">
          <a:xfrm>
            <a:off x="0" y="6400800"/>
            <a:ext cx="12189396" cy="457200"/>
          </a:xfrm>
          <a:prstGeom prst="rect">
            <a:avLst/>
          </a:prstGeom>
          <a:solidFill>
            <a:srgbClr val="DCE3E4"/>
          </a:solidFill>
          <a:ln w="9525" cap="flat" cmpd="sng" algn="ctr">
            <a:noFill/>
            <a:prstDash val="solid"/>
          </a:ln>
          <a:effectLst/>
        </p:spPr>
        <p:txBody>
          <a:bodyPr rtlCol="0" anchor="ctr"/>
          <a:lstStyle/>
          <a:p>
            <a:pPr algn="ctr">
              <a:defRPr/>
            </a:pPr>
            <a:endParaRPr kern="0" dirty="0">
              <a:solidFill>
                <a:srgbClr val="FFFFFF"/>
              </a:solidFill>
            </a:endParaRPr>
          </a:p>
        </p:txBody>
      </p:sp>
      <p:pic>
        <p:nvPicPr>
          <p:cNvPr id="58" name="Picture 57" descr="Oracle logo in white on red staging background"/>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bwMode="ltGray">
          <a:xfrm>
            <a:off x="531812" y="6248400"/>
            <a:ext cx="1622861" cy="594360"/>
          </a:xfrm>
          <a:prstGeom prst="rect">
            <a:avLst/>
          </a:prstGeom>
        </p:spPr>
      </p:pic>
      <p:sp>
        <p:nvSpPr>
          <p:cNvPr id="59" name="Rectangle 58"/>
          <p:cNvSpPr/>
          <p:nvPr/>
        </p:nvSpPr>
        <p:spPr bwMode="gray">
          <a:xfrm>
            <a:off x="11995151" y="0"/>
            <a:ext cx="193960" cy="6858000"/>
          </a:xfrm>
          <a:prstGeom prst="rect">
            <a:avLst/>
          </a:prstGeom>
          <a:solidFill>
            <a:srgbClr val="DCE3E4"/>
          </a:solidFill>
          <a:ln w="9525" cap="flat" cmpd="sng" algn="ctr">
            <a:noFill/>
            <a:prstDash val="solid"/>
          </a:ln>
          <a:effectLst/>
        </p:spPr>
        <p:txBody>
          <a:bodyPr rtlCol="0" anchor="ctr"/>
          <a:lstStyle/>
          <a:p>
            <a:pPr algn="ctr">
              <a:defRPr/>
            </a:pPr>
            <a:endParaRPr kern="0" dirty="0">
              <a:solidFill>
                <a:srgbClr val="FFFFFF"/>
              </a:solidFill>
            </a:endParaRPr>
          </a:p>
        </p:txBody>
      </p:sp>
      <p:sp>
        <p:nvSpPr>
          <p:cNvPr id="60" name="Rectangle 59"/>
          <p:cNvSpPr/>
          <p:nvPr/>
        </p:nvSpPr>
        <p:spPr bwMode="gray">
          <a:xfrm>
            <a:off x="0" y="0"/>
            <a:ext cx="12189398" cy="192024"/>
          </a:xfrm>
          <a:prstGeom prst="rect">
            <a:avLst/>
          </a:prstGeom>
          <a:solidFill>
            <a:srgbClr val="DCE3E4"/>
          </a:solidFill>
          <a:ln w="9525" cap="flat" cmpd="sng" algn="ctr">
            <a:noFill/>
            <a:prstDash val="solid"/>
          </a:ln>
          <a:effectLst/>
        </p:spPr>
        <p:txBody>
          <a:bodyPr rtlCol="0" anchor="ctr"/>
          <a:lstStyle/>
          <a:p>
            <a:pPr algn="ctr">
              <a:defRPr/>
            </a:pPr>
            <a:endParaRPr kern="0" dirty="0">
              <a:solidFill>
                <a:srgbClr val="FFFFFF"/>
              </a:solidFill>
            </a:endParaRPr>
          </a:p>
        </p:txBody>
      </p:sp>
      <p:grpSp>
        <p:nvGrpSpPr>
          <p:cNvPr id="24" name="Group 7"/>
          <p:cNvGrpSpPr/>
          <p:nvPr/>
        </p:nvGrpSpPr>
        <p:grpSpPr>
          <a:xfrm>
            <a:off x="10054881" y="3901309"/>
            <a:ext cx="1229824" cy="1265115"/>
            <a:chOff x="7168934" y="1346688"/>
            <a:chExt cx="922608" cy="948836"/>
          </a:xfrm>
        </p:grpSpPr>
        <p:grpSp>
          <p:nvGrpSpPr>
            <p:cNvPr id="25" name="Group 6"/>
            <p:cNvGrpSpPr/>
            <p:nvPr/>
          </p:nvGrpSpPr>
          <p:grpSpPr>
            <a:xfrm>
              <a:off x="7168934" y="1346688"/>
              <a:ext cx="922608" cy="948836"/>
              <a:chOff x="7168934" y="1346688"/>
              <a:chExt cx="922608" cy="948836"/>
            </a:xfrm>
          </p:grpSpPr>
          <p:sp>
            <p:nvSpPr>
              <p:cNvPr id="71" name="TextBox 70"/>
              <p:cNvSpPr txBox="1"/>
              <p:nvPr/>
            </p:nvSpPr>
            <p:spPr>
              <a:xfrm>
                <a:off x="7168934" y="1346688"/>
                <a:ext cx="922608" cy="623248"/>
              </a:xfrm>
              <a:prstGeom prst="rect">
                <a:avLst/>
              </a:prstGeom>
              <a:noFill/>
            </p:spPr>
            <p:txBody>
              <a:bodyPr wrap="none" rtlCol="0">
                <a:spAutoFit/>
              </a:bodyPr>
              <a:lstStyle/>
              <a:p>
                <a:r>
                  <a:rPr lang="en-US" sz="1600" b="1" dirty="0" smtClean="0">
                    <a:solidFill>
                      <a:srgbClr val="FFFFFF"/>
                    </a:solidFill>
                  </a:rPr>
                  <a:t>Immigration</a:t>
                </a:r>
              </a:p>
              <a:p>
                <a:r>
                  <a:rPr lang="en-US" sz="1600" b="1" dirty="0" smtClean="0">
                    <a:solidFill>
                      <a:srgbClr val="FFFFFF"/>
                    </a:solidFill>
                  </a:rPr>
                  <a:t>June</a:t>
                </a:r>
                <a:r>
                  <a:rPr lang="fr-FR" sz="1600" b="1" dirty="0" smtClean="0">
                    <a:solidFill>
                      <a:srgbClr val="FFFFFF"/>
                    </a:solidFill>
                  </a:rPr>
                  <a:t>’</a:t>
                </a:r>
                <a:r>
                  <a:rPr lang="en-US" sz="1600" b="1" dirty="0" smtClean="0">
                    <a:solidFill>
                      <a:srgbClr val="FFFFFF"/>
                    </a:solidFill>
                  </a:rPr>
                  <a:t>14</a:t>
                </a:r>
              </a:p>
              <a:p>
                <a:endParaRPr lang="en-US" sz="1600" b="1" dirty="0" smtClean="0">
                  <a:solidFill>
                    <a:srgbClr val="FFFFFF"/>
                  </a:solidFill>
                </a:endParaRPr>
              </a:p>
            </p:txBody>
          </p:sp>
          <p:sp>
            <p:nvSpPr>
              <p:cNvPr id="72" name="Oval 71"/>
              <p:cNvSpPr/>
              <p:nvPr/>
            </p:nvSpPr>
            <p:spPr>
              <a:xfrm>
                <a:off x="7219950" y="1778735"/>
                <a:ext cx="513866" cy="516789"/>
              </a:xfrm>
              <a:prstGeom prst="ellipse">
                <a:avLst/>
              </a:prstGeom>
              <a:solidFill>
                <a:schemeClr val="bg2">
                  <a:lumMod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grpSp>
        <p:sp>
          <p:nvSpPr>
            <p:cNvPr id="70" name="TextBox 69"/>
            <p:cNvSpPr txBox="1"/>
            <p:nvPr/>
          </p:nvSpPr>
          <p:spPr>
            <a:xfrm>
              <a:off x="7209006" y="1852964"/>
              <a:ext cx="544344" cy="346249"/>
            </a:xfrm>
            <a:prstGeom prst="rect">
              <a:avLst/>
            </a:prstGeom>
            <a:noFill/>
          </p:spPr>
          <p:txBody>
            <a:bodyPr wrap="none" rtlCol="0">
              <a:spAutoFit/>
            </a:bodyPr>
            <a:lstStyle/>
            <a:p>
              <a:pPr algn="ctr"/>
              <a:r>
                <a:rPr lang="en-US" sz="1200" dirty="0" smtClean="0">
                  <a:solidFill>
                    <a:srgbClr val="FFFFFF"/>
                  </a:solidFill>
                </a:rPr>
                <a:t>Personal</a:t>
              </a:r>
            </a:p>
            <a:p>
              <a:pPr algn="ctr"/>
              <a:r>
                <a:rPr lang="en-US" sz="1200" dirty="0" smtClean="0">
                  <a:solidFill>
                    <a:srgbClr val="FFFFFF"/>
                  </a:solidFill>
                </a:rPr>
                <a:t>Records</a:t>
              </a:r>
            </a:p>
          </p:txBody>
        </p:sp>
      </p:grpSp>
      <p:sp>
        <p:nvSpPr>
          <p:cNvPr id="69" name="Slide Number Placeholder 4"/>
          <p:cNvSpPr>
            <a:spLocks noGrp="1"/>
          </p:cNvSpPr>
          <p:nvPr>
            <p:ph type="sldNum" sz="quarter" idx="12"/>
          </p:nvPr>
        </p:nvSpPr>
        <p:spPr/>
        <p:txBody>
          <a:bodyPr/>
          <a:lstStyle/>
          <a:p>
            <a:fld id="{C51EAA63-D034-42AE-91FA-B13B9518C7BE}" type="slidenum">
              <a:rPr lang="en-US" smtClean="0">
                <a:solidFill>
                  <a:srgbClr val="5F5F5F">
                    <a:lumMod val="60000"/>
                    <a:lumOff val="40000"/>
                  </a:srgbClr>
                </a:solidFill>
              </a:rPr>
              <a:pPr/>
              <a:t>3</a:t>
            </a:fld>
            <a:endParaRPr lang="en-US" dirty="0">
              <a:solidFill>
                <a:srgbClr val="5F5F5F">
                  <a:lumMod val="60000"/>
                  <a:lumOff val="40000"/>
                </a:srgbClr>
              </a:solidFill>
            </a:endParaRPr>
          </a:p>
        </p:txBody>
      </p:sp>
      <p:sp>
        <p:nvSpPr>
          <p:cNvPr id="74" name="TextBox 73"/>
          <p:cNvSpPr txBox="1"/>
          <p:nvPr/>
        </p:nvSpPr>
        <p:spPr>
          <a:xfrm>
            <a:off x="5624192" y="6594978"/>
            <a:ext cx="2962405" cy="137786"/>
          </a:xfrm>
          <a:prstGeom prst="rect">
            <a:avLst/>
          </a:prstGeom>
          <a:noFill/>
        </p:spPr>
        <p:txBody>
          <a:bodyPr wrap="square" lIns="0" tIns="0" rIns="0" bIns="0" rtlCol="0">
            <a:noAutofit/>
          </a:bodyPr>
          <a:lstStyle/>
          <a:p>
            <a:pPr>
              <a:lnSpc>
                <a:spcPct val="90000"/>
              </a:lnSpc>
            </a:pPr>
            <a:r>
              <a:rPr lang="en-US" sz="850" dirty="0" smtClean="0">
                <a:solidFill>
                  <a:srgbClr val="5F5F5F"/>
                </a:solidFill>
              </a:rPr>
              <a:t>Copyright © 2016, Oracle and/or its affiliates. All rights reserved.  |</a:t>
            </a:r>
          </a:p>
          <a:p>
            <a:pPr>
              <a:lnSpc>
                <a:spcPct val="90000"/>
              </a:lnSpc>
            </a:pPr>
            <a:endParaRPr lang="en-US" sz="850" dirty="0" smtClean="0">
              <a:solidFill>
                <a:srgbClr val="5F5F5F"/>
              </a:solidFill>
            </a:endParaRPr>
          </a:p>
        </p:txBody>
      </p:sp>
      <p:grpSp>
        <p:nvGrpSpPr>
          <p:cNvPr id="26" name="Group 2"/>
          <p:cNvGrpSpPr/>
          <p:nvPr/>
        </p:nvGrpSpPr>
        <p:grpSpPr>
          <a:xfrm>
            <a:off x="3065991" y="1570272"/>
            <a:ext cx="1438275" cy="1372487"/>
            <a:chOff x="1395312" y="1460665"/>
            <a:chExt cx="908502" cy="899073"/>
          </a:xfrm>
          <a:solidFill>
            <a:srgbClr val="00B0F0">
              <a:alpha val="48000"/>
            </a:srgbClr>
          </a:solidFill>
        </p:grpSpPr>
        <p:sp>
          <p:nvSpPr>
            <p:cNvPr id="90" name="Oval 89"/>
            <p:cNvSpPr/>
            <p:nvPr/>
          </p:nvSpPr>
          <p:spPr>
            <a:xfrm>
              <a:off x="1395312" y="1460665"/>
              <a:ext cx="908502" cy="899073"/>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1" name="TextBox 90"/>
            <p:cNvSpPr txBox="1"/>
            <p:nvPr/>
          </p:nvSpPr>
          <p:spPr>
            <a:xfrm>
              <a:off x="1593228" y="1653688"/>
              <a:ext cx="523693" cy="695571"/>
            </a:xfrm>
            <a:prstGeom prst="rect">
              <a:avLst/>
            </a:prstGeom>
            <a:noFill/>
          </p:spPr>
          <p:txBody>
            <a:bodyPr wrap="none" rtlCol="0">
              <a:spAutoFit/>
            </a:bodyPr>
            <a:lstStyle/>
            <a:p>
              <a:pPr algn="ctr"/>
              <a:r>
                <a:rPr lang="en-US" sz="1900" dirty="0" smtClean="0">
                  <a:solidFill>
                    <a:srgbClr val="FFFFFF"/>
                  </a:solidFill>
                </a:rPr>
                <a:t>76M</a:t>
              </a:r>
            </a:p>
            <a:p>
              <a:pPr algn="ctr"/>
              <a:r>
                <a:rPr lang="en-US" sz="1600" dirty="0" smtClean="0">
                  <a:solidFill>
                    <a:srgbClr val="FFFFFF"/>
                  </a:solidFill>
                </a:rPr>
                <a:t>Fin </a:t>
              </a:r>
              <a:r>
                <a:rPr lang="en-US" sz="1600" dirty="0" err="1" smtClean="0">
                  <a:solidFill>
                    <a:srgbClr val="FFFFFF"/>
                  </a:solidFill>
                </a:rPr>
                <a:t>Svcs</a:t>
              </a:r>
              <a:endParaRPr lang="en-US" sz="1600" dirty="0" smtClean="0">
                <a:solidFill>
                  <a:srgbClr val="FFFFFF"/>
                </a:solidFill>
              </a:endParaRPr>
            </a:p>
            <a:p>
              <a:pPr algn="ctr"/>
              <a:r>
                <a:rPr lang="en-US" sz="1400" dirty="0" smtClean="0">
                  <a:solidFill>
                    <a:srgbClr val="FFFFFF"/>
                  </a:solidFill>
                </a:rPr>
                <a:t>Oct ’1</a:t>
              </a:r>
              <a:r>
                <a:rPr lang="cs-CZ" sz="1400" dirty="0" smtClean="0">
                  <a:solidFill>
                    <a:srgbClr val="FFFFFF"/>
                  </a:solidFill>
                </a:rPr>
                <a:t>5</a:t>
              </a:r>
            </a:p>
            <a:p>
              <a:pPr algn="ctr"/>
              <a:endParaRPr lang="en-US" sz="1400" dirty="0" smtClean="0">
                <a:solidFill>
                  <a:srgbClr val="FFFFFF"/>
                </a:solidFill>
              </a:endParaRPr>
            </a:p>
          </p:txBody>
        </p:sp>
      </p:grpSp>
    </p:spTree>
    <p:extLst>
      <p:ext uri="{BB962C8B-B14F-4D97-AF65-F5344CB8AC3E}">
        <p14:creationId xmlns="" xmlns:p14="http://schemas.microsoft.com/office/powerpoint/2010/main" val="34031508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Effect transition="in" filter="fade">
                                      <p:cBhvr>
                                        <p:cTn id="15" dur="1000"/>
                                        <p:tgtEl>
                                          <p:spTgt spid="15"/>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Effect transition="in" filter="fade">
                                      <p:cBhvr>
                                        <p:cTn id="27" dur="1000"/>
                                        <p:tgtEl>
                                          <p:spTgt spid="18"/>
                                        </p:tgtEl>
                                      </p:cBhvr>
                                    </p:animEffect>
                                  </p:childTnLst>
                                </p:cTn>
                              </p:par>
                            </p:childTnLst>
                          </p:cTn>
                        </p:par>
                        <p:par>
                          <p:cTn id="28" fill="hold">
                            <p:stCondLst>
                              <p:cond delay="4000"/>
                            </p:stCondLst>
                            <p:childTnLst>
                              <p:par>
                                <p:cTn id="29" presetID="53"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2000" fill="hold"/>
                                        <p:tgtEl>
                                          <p:spTgt spid="19"/>
                                        </p:tgtEl>
                                        <p:attrNameLst>
                                          <p:attrName>ppt_w</p:attrName>
                                        </p:attrNameLst>
                                      </p:cBhvr>
                                      <p:tavLst>
                                        <p:tav tm="0">
                                          <p:val>
                                            <p:fltVal val="0"/>
                                          </p:val>
                                        </p:tav>
                                        <p:tav tm="100000">
                                          <p:val>
                                            <p:strVal val="#ppt_w"/>
                                          </p:val>
                                        </p:tav>
                                      </p:tavLst>
                                    </p:anim>
                                    <p:anim calcmode="lin" valueType="num">
                                      <p:cBhvr>
                                        <p:cTn id="32" dur="2000" fill="hold"/>
                                        <p:tgtEl>
                                          <p:spTgt spid="19"/>
                                        </p:tgtEl>
                                        <p:attrNameLst>
                                          <p:attrName>ppt_h</p:attrName>
                                        </p:attrNameLst>
                                      </p:cBhvr>
                                      <p:tavLst>
                                        <p:tav tm="0">
                                          <p:val>
                                            <p:fltVal val="0"/>
                                          </p:val>
                                        </p:tav>
                                        <p:tav tm="100000">
                                          <p:val>
                                            <p:strVal val="#ppt_h"/>
                                          </p:val>
                                        </p:tav>
                                      </p:tavLst>
                                    </p:anim>
                                    <p:animEffect transition="in" filter="fade">
                                      <p:cBhvr>
                                        <p:cTn id="33" dur="2000"/>
                                        <p:tgtEl>
                                          <p:spTgt spid="19"/>
                                        </p:tgtEl>
                                      </p:cBhvr>
                                    </p:animEffect>
                                  </p:childTnLst>
                                </p:cTn>
                              </p:par>
                            </p:childTnLst>
                          </p:cTn>
                        </p:par>
                        <p:par>
                          <p:cTn id="34" fill="hold">
                            <p:stCondLst>
                              <p:cond delay="6000"/>
                            </p:stCondLst>
                            <p:childTnLst>
                              <p:par>
                                <p:cTn id="35" presetID="53" presetClass="entr" presetSubtype="16"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Effect transition="in" filter="fade">
                                      <p:cBhvr>
                                        <p:cTn id="39" dur="1000"/>
                                        <p:tgtEl>
                                          <p:spTgt spid="4"/>
                                        </p:tgtEl>
                                      </p:cBhvr>
                                    </p:animEffect>
                                  </p:childTnLst>
                                </p:cTn>
                              </p:par>
                            </p:childTnLst>
                          </p:cTn>
                        </p:par>
                        <p:par>
                          <p:cTn id="40" fill="hold">
                            <p:stCondLst>
                              <p:cond delay="7000"/>
                            </p:stCondLst>
                            <p:childTnLst>
                              <p:par>
                                <p:cTn id="41" presetID="53" presetClass="entr" presetSubtype="16"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2000" fill="hold"/>
                                        <p:tgtEl>
                                          <p:spTgt spid="6"/>
                                        </p:tgtEl>
                                        <p:attrNameLst>
                                          <p:attrName>ppt_w</p:attrName>
                                        </p:attrNameLst>
                                      </p:cBhvr>
                                      <p:tavLst>
                                        <p:tav tm="0">
                                          <p:val>
                                            <p:fltVal val="0"/>
                                          </p:val>
                                        </p:tav>
                                        <p:tav tm="100000">
                                          <p:val>
                                            <p:strVal val="#ppt_w"/>
                                          </p:val>
                                        </p:tav>
                                      </p:tavLst>
                                    </p:anim>
                                    <p:anim calcmode="lin" valueType="num">
                                      <p:cBhvr>
                                        <p:cTn id="44" dur="2000" fill="hold"/>
                                        <p:tgtEl>
                                          <p:spTgt spid="6"/>
                                        </p:tgtEl>
                                        <p:attrNameLst>
                                          <p:attrName>ppt_h</p:attrName>
                                        </p:attrNameLst>
                                      </p:cBhvr>
                                      <p:tavLst>
                                        <p:tav tm="0">
                                          <p:val>
                                            <p:fltVal val="0"/>
                                          </p:val>
                                        </p:tav>
                                        <p:tav tm="100000">
                                          <p:val>
                                            <p:strVal val="#ppt_h"/>
                                          </p:val>
                                        </p:tav>
                                      </p:tavLst>
                                    </p:anim>
                                    <p:animEffect transition="in" filter="fade">
                                      <p:cBhvr>
                                        <p:cTn id="45" dur="2000"/>
                                        <p:tgtEl>
                                          <p:spTgt spid="6"/>
                                        </p:tgtEl>
                                      </p:cBhvr>
                                    </p:animEffect>
                                  </p:childTnLst>
                                </p:cTn>
                              </p:par>
                            </p:childTnLst>
                          </p:cTn>
                        </p:par>
                        <p:par>
                          <p:cTn id="46" fill="hold">
                            <p:stCondLst>
                              <p:cond delay="9000"/>
                            </p:stCondLst>
                            <p:childTnLst>
                              <p:par>
                                <p:cTn id="47" presetID="53" presetClass="entr" presetSubtype="16"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1000" fill="hold"/>
                                        <p:tgtEl>
                                          <p:spTgt spid="24"/>
                                        </p:tgtEl>
                                        <p:attrNameLst>
                                          <p:attrName>ppt_w</p:attrName>
                                        </p:attrNameLst>
                                      </p:cBhvr>
                                      <p:tavLst>
                                        <p:tav tm="0">
                                          <p:val>
                                            <p:fltVal val="0"/>
                                          </p:val>
                                        </p:tav>
                                        <p:tav tm="100000">
                                          <p:val>
                                            <p:strVal val="#ppt_w"/>
                                          </p:val>
                                        </p:tav>
                                      </p:tavLst>
                                    </p:anim>
                                    <p:anim calcmode="lin" valueType="num">
                                      <p:cBhvr>
                                        <p:cTn id="50" dur="1000" fill="hold"/>
                                        <p:tgtEl>
                                          <p:spTgt spid="24"/>
                                        </p:tgtEl>
                                        <p:attrNameLst>
                                          <p:attrName>ppt_h</p:attrName>
                                        </p:attrNameLst>
                                      </p:cBhvr>
                                      <p:tavLst>
                                        <p:tav tm="0">
                                          <p:val>
                                            <p:fltVal val="0"/>
                                          </p:val>
                                        </p:tav>
                                        <p:tav tm="100000">
                                          <p:val>
                                            <p:strVal val="#ppt_h"/>
                                          </p:val>
                                        </p:tav>
                                      </p:tavLst>
                                    </p:anim>
                                    <p:animEffect transition="in" filter="fade">
                                      <p:cBhvr>
                                        <p:cTn id="51" dur="1000"/>
                                        <p:tgtEl>
                                          <p:spTgt spid="24"/>
                                        </p:tgtEl>
                                      </p:cBhvr>
                                    </p:animEffect>
                                  </p:childTnLst>
                                </p:cTn>
                              </p:par>
                            </p:childTnLst>
                          </p:cTn>
                        </p:par>
                        <p:par>
                          <p:cTn id="52" fill="hold">
                            <p:stCondLst>
                              <p:cond delay="10000"/>
                            </p:stCondLst>
                            <p:childTnLst>
                              <p:par>
                                <p:cTn id="53" presetID="53"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2000" fill="hold"/>
                                        <p:tgtEl>
                                          <p:spTgt spid="7"/>
                                        </p:tgtEl>
                                        <p:attrNameLst>
                                          <p:attrName>ppt_w</p:attrName>
                                        </p:attrNameLst>
                                      </p:cBhvr>
                                      <p:tavLst>
                                        <p:tav tm="0">
                                          <p:val>
                                            <p:fltVal val="0"/>
                                          </p:val>
                                        </p:tav>
                                        <p:tav tm="100000">
                                          <p:val>
                                            <p:strVal val="#ppt_w"/>
                                          </p:val>
                                        </p:tav>
                                      </p:tavLst>
                                    </p:anim>
                                    <p:anim calcmode="lin" valueType="num">
                                      <p:cBhvr>
                                        <p:cTn id="56" dur="2000" fill="hold"/>
                                        <p:tgtEl>
                                          <p:spTgt spid="7"/>
                                        </p:tgtEl>
                                        <p:attrNameLst>
                                          <p:attrName>ppt_h</p:attrName>
                                        </p:attrNameLst>
                                      </p:cBhvr>
                                      <p:tavLst>
                                        <p:tav tm="0">
                                          <p:val>
                                            <p:fltVal val="0"/>
                                          </p:val>
                                        </p:tav>
                                        <p:tav tm="100000">
                                          <p:val>
                                            <p:strVal val="#ppt_h"/>
                                          </p:val>
                                        </p:tav>
                                      </p:tavLst>
                                    </p:anim>
                                    <p:animEffect transition="in" filter="fade">
                                      <p:cBhvr>
                                        <p:cTn id="57" dur="2000"/>
                                        <p:tgtEl>
                                          <p:spTgt spid="7"/>
                                        </p:tgtEl>
                                      </p:cBhvr>
                                    </p:animEffect>
                                  </p:childTnLst>
                                </p:cTn>
                              </p:par>
                            </p:childTnLst>
                          </p:cTn>
                        </p:par>
                        <p:par>
                          <p:cTn id="58" fill="hold">
                            <p:stCondLst>
                              <p:cond delay="12000"/>
                            </p:stCondLst>
                            <p:childTnLst>
                              <p:par>
                                <p:cTn id="59" presetID="53" presetClass="entr" presetSubtype="16"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1000" fill="hold"/>
                                        <p:tgtEl>
                                          <p:spTgt spid="23"/>
                                        </p:tgtEl>
                                        <p:attrNameLst>
                                          <p:attrName>ppt_w</p:attrName>
                                        </p:attrNameLst>
                                      </p:cBhvr>
                                      <p:tavLst>
                                        <p:tav tm="0">
                                          <p:val>
                                            <p:fltVal val="0"/>
                                          </p:val>
                                        </p:tav>
                                        <p:tav tm="100000">
                                          <p:val>
                                            <p:strVal val="#ppt_w"/>
                                          </p:val>
                                        </p:tav>
                                      </p:tavLst>
                                    </p:anim>
                                    <p:anim calcmode="lin" valueType="num">
                                      <p:cBhvr>
                                        <p:cTn id="62" dur="1000" fill="hold"/>
                                        <p:tgtEl>
                                          <p:spTgt spid="23"/>
                                        </p:tgtEl>
                                        <p:attrNameLst>
                                          <p:attrName>ppt_h</p:attrName>
                                        </p:attrNameLst>
                                      </p:cBhvr>
                                      <p:tavLst>
                                        <p:tav tm="0">
                                          <p:val>
                                            <p:fltVal val="0"/>
                                          </p:val>
                                        </p:tav>
                                        <p:tav tm="100000">
                                          <p:val>
                                            <p:strVal val="#ppt_h"/>
                                          </p:val>
                                        </p:tav>
                                      </p:tavLst>
                                    </p:anim>
                                    <p:animEffect transition="in" filter="fade">
                                      <p:cBhvr>
                                        <p:cTn id="63" dur="1000"/>
                                        <p:tgtEl>
                                          <p:spTgt spid="23"/>
                                        </p:tgtEl>
                                      </p:cBhvr>
                                    </p:animEffect>
                                  </p:childTnLst>
                                </p:cTn>
                              </p:par>
                            </p:childTnLst>
                          </p:cTn>
                        </p:par>
                        <p:par>
                          <p:cTn id="64" fill="hold">
                            <p:stCondLst>
                              <p:cond delay="130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1000" fill="hold"/>
                                        <p:tgtEl>
                                          <p:spTgt spid="26"/>
                                        </p:tgtEl>
                                        <p:attrNameLst>
                                          <p:attrName>ppt_w</p:attrName>
                                        </p:attrNameLst>
                                      </p:cBhvr>
                                      <p:tavLst>
                                        <p:tav tm="0">
                                          <p:val>
                                            <p:fltVal val="0"/>
                                          </p:val>
                                        </p:tav>
                                        <p:tav tm="100000">
                                          <p:val>
                                            <p:strVal val="#ppt_w"/>
                                          </p:val>
                                        </p:tav>
                                      </p:tavLst>
                                    </p:anim>
                                    <p:anim calcmode="lin" valueType="num">
                                      <p:cBhvr>
                                        <p:cTn id="68" dur="1000" fill="hold"/>
                                        <p:tgtEl>
                                          <p:spTgt spid="26"/>
                                        </p:tgtEl>
                                        <p:attrNameLst>
                                          <p:attrName>ppt_h</p:attrName>
                                        </p:attrNameLst>
                                      </p:cBhvr>
                                      <p:tavLst>
                                        <p:tav tm="0">
                                          <p:val>
                                            <p:fltVal val="0"/>
                                          </p:val>
                                        </p:tav>
                                        <p:tav tm="100000">
                                          <p:val>
                                            <p:strVal val="#ppt_h"/>
                                          </p:val>
                                        </p:tav>
                                      </p:tavLst>
                                    </p:anim>
                                    <p:animEffect transition="in" filter="fade">
                                      <p:cBhvr>
                                        <p:cTn id="6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74" name="Title 26"/>
          <p:cNvSpPr txBox="1">
            <a:spLocks/>
          </p:cNvSpPr>
          <p:nvPr/>
        </p:nvSpPr>
        <p:spPr>
          <a:xfrm>
            <a:off x="804346" y="530777"/>
            <a:ext cx="11384479" cy="830997"/>
          </a:xfrm>
          <a:prstGeom prst="rect">
            <a:avLst/>
          </a:prstGeom>
        </p:spPr>
        <p:txBody>
          <a:bodyPr wrap="square" anchor="b">
            <a:spAutoFit/>
          </a:bodyPr>
          <a:lstStyle>
            <a:lvl1pPr algn="l" rtl="0" eaLnBrk="1" fontAlgn="base" hangingPunct="1">
              <a:lnSpc>
                <a:spcPct val="90000"/>
              </a:lnSpc>
              <a:spcBef>
                <a:spcPct val="0"/>
              </a:spcBef>
              <a:spcAft>
                <a:spcPct val="0"/>
              </a:spcAft>
              <a:defRPr sz="2800" b="1" kern="1200">
                <a:solidFill>
                  <a:schemeClr val="tx1"/>
                </a:solidFill>
                <a:latin typeface="Arial" pitchFamily="34" charset="0"/>
                <a:ea typeface="ＭＳ Ｐゴシック" charset="0"/>
                <a:cs typeface="Arial" pitchFamily="34" charset="0"/>
              </a:defRPr>
            </a:lvl1pPr>
            <a:lvl2pPr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2pPr>
            <a:lvl3pPr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3pPr>
            <a:lvl4pPr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4pPr>
            <a:lvl5pPr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5pPr>
            <a:lvl6pPr marL="457200"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6pPr>
            <a:lvl7pPr marL="914400"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7pPr>
            <a:lvl8pPr marL="1371600"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8pPr>
            <a:lvl9pPr marL="1828800"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9pPr>
          </a:lstStyle>
          <a:p>
            <a:pPr>
              <a:lnSpc>
                <a:spcPct val="75000"/>
              </a:lnSpc>
              <a:defRPr/>
            </a:pPr>
            <a:r>
              <a:rPr lang="cs-CZ" sz="3600" dirty="0" smtClean="0">
                <a:ln w="6350">
                  <a:noFill/>
                </a:ln>
                <a:solidFill>
                  <a:srgbClr val="FFFFFF"/>
                </a:solidFill>
                <a:effectLst>
                  <a:outerShdw blurRad="50800" dist="38100" dir="5400000" algn="t" rotWithShape="0">
                    <a:prstClr val="black">
                      <a:alpha val="40000"/>
                    </a:prstClr>
                  </a:outerShdw>
                </a:effectLst>
              </a:rPr>
              <a:t>PREVENTIVNÍ</a:t>
            </a:r>
            <a:r>
              <a:rPr lang="en-US" sz="3600" dirty="0" smtClean="0">
                <a:ln w="6350">
                  <a:noFill/>
                </a:ln>
                <a:solidFill>
                  <a:srgbClr val="000000"/>
                </a:solidFill>
                <a:effectLst>
                  <a:outerShdw blurRad="50800" dist="38100" dir="5400000" algn="t" rotWithShape="0">
                    <a:prstClr val="black">
                      <a:alpha val="40000"/>
                    </a:prstClr>
                  </a:outerShdw>
                </a:effectLst>
              </a:rPr>
              <a:t> </a:t>
            </a:r>
            <a:r>
              <a:rPr lang="cs-CZ" sz="3600" dirty="0" smtClean="0">
                <a:ln w="6350">
                  <a:noFill/>
                </a:ln>
                <a:solidFill>
                  <a:schemeClr val="bg1"/>
                </a:solidFill>
                <a:effectLst>
                  <a:outerShdw blurRad="50800" dist="38100" dir="5400000" algn="t" rotWithShape="0">
                    <a:prstClr val="black">
                      <a:alpha val="40000"/>
                    </a:prstClr>
                  </a:outerShdw>
                </a:effectLst>
              </a:rPr>
              <a:t>OCHRANA INFORMACÍ</a:t>
            </a:r>
          </a:p>
          <a:p>
            <a:pPr>
              <a:lnSpc>
                <a:spcPct val="75000"/>
              </a:lnSpc>
              <a:defRPr/>
            </a:pPr>
            <a:r>
              <a:rPr lang="cs-CZ" dirty="0" smtClean="0">
                <a:ln w="6350">
                  <a:noFill/>
                </a:ln>
                <a:solidFill>
                  <a:schemeClr val="accent1"/>
                </a:solidFill>
                <a:effectLst>
                  <a:outerShdw blurRad="50800" dist="38100" dir="5400000" algn="t" rotWithShape="0">
                    <a:prstClr val="black">
                      <a:alpha val="40000"/>
                    </a:prstClr>
                  </a:outerShdw>
                </a:effectLst>
              </a:rPr>
              <a:t>privilegovaní uživatelé</a:t>
            </a:r>
            <a:endParaRPr lang="en-US" dirty="0" smtClean="0">
              <a:ln w="6350">
                <a:noFill/>
              </a:ln>
              <a:solidFill>
                <a:schemeClr val="accent1"/>
              </a:solidFill>
              <a:effectLst>
                <a:outerShdw blurRad="50800" dist="38100" dir="5400000" algn="t" rotWithShape="0">
                  <a:prstClr val="black">
                    <a:alpha val="40000"/>
                  </a:prstClr>
                </a:outerShdw>
              </a:effectLst>
            </a:endParaRPr>
          </a:p>
        </p:txBody>
      </p:sp>
      <p:sp>
        <p:nvSpPr>
          <p:cNvPr id="79" name="Isosceles Triangle 78"/>
          <p:cNvSpPr/>
          <p:nvPr/>
        </p:nvSpPr>
        <p:spPr>
          <a:xfrm rot="3330227">
            <a:off x="2279895" y="2038256"/>
            <a:ext cx="1661503" cy="1971803"/>
          </a:xfrm>
          <a:prstGeom prst="triangle">
            <a:avLst>
              <a:gd name="adj" fmla="val 6453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a:endParaRPr>
          </a:p>
        </p:txBody>
      </p:sp>
      <p:grpSp>
        <p:nvGrpSpPr>
          <p:cNvPr id="169" name="Group 168"/>
          <p:cNvGrpSpPr/>
          <p:nvPr/>
        </p:nvGrpSpPr>
        <p:grpSpPr>
          <a:xfrm>
            <a:off x="876602" y="2894446"/>
            <a:ext cx="2268894" cy="1766455"/>
            <a:chOff x="559102" y="2957946"/>
            <a:chExt cx="2268894" cy="1766455"/>
          </a:xfrm>
        </p:grpSpPr>
        <p:sp>
          <p:nvSpPr>
            <p:cNvPr id="80" name="Oval 79"/>
            <p:cNvSpPr/>
            <p:nvPr/>
          </p:nvSpPr>
          <p:spPr bwMode="auto">
            <a:xfrm>
              <a:off x="751985" y="2977987"/>
              <a:ext cx="1813415" cy="1746414"/>
            </a:xfrm>
            <a:prstGeom prst="ellipse">
              <a:avLst/>
            </a:prstGeom>
            <a:gradFill>
              <a:gsLst>
                <a:gs pos="0">
                  <a:schemeClr val="tx2"/>
                </a:gs>
                <a:gs pos="99000">
                  <a:schemeClr val="tx2">
                    <a:lumMod val="50000"/>
                  </a:schemeClr>
                </a:gs>
              </a:gsLst>
              <a:lin ang="5400000" scaled="0"/>
            </a:gradFill>
            <a:ln w="41275" cap="flat" cmpd="sng" algn="ctr">
              <a:solidFill>
                <a:schemeClr val="accent1"/>
              </a:solidFill>
              <a:prstDash val="solid"/>
              <a:round/>
              <a:headEnd type="none" w="med" len="med"/>
              <a:tailEnd type="none" w="med" len="med"/>
            </a:ln>
            <a:effectLst/>
          </p:spPr>
          <p:txBody>
            <a:bodyPr wrap="none" lIns="92075" tIns="46038" rIns="92075" bIns="46038" anchor="ctr"/>
            <a:lstStyle/>
            <a:p>
              <a:pPr algn="ctr">
                <a:lnSpc>
                  <a:spcPct val="90000"/>
                </a:lnSpc>
                <a:spcBef>
                  <a:spcPct val="50000"/>
                </a:spcBef>
                <a:buClr>
                  <a:srgbClr val="667263"/>
                </a:buClr>
                <a:defRPr/>
              </a:pPr>
              <a:endParaRPr lang="en-US" sz="2700" kern="0" dirty="0">
                <a:solidFill>
                  <a:prstClr val="white"/>
                </a:solidFill>
                <a:latin typeface="Arial" pitchFamily="-106" charset="0"/>
                <a:ea typeface="ＭＳ Ｐゴシック" pitchFamily="16" charset="-128"/>
              </a:endParaRPr>
            </a:p>
          </p:txBody>
        </p:sp>
        <p:sp>
          <p:nvSpPr>
            <p:cNvPr id="81" name="TextBox 80"/>
            <p:cNvSpPr txBox="1"/>
            <p:nvPr/>
          </p:nvSpPr>
          <p:spPr>
            <a:xfrm>
              <a:off x="848946" y="2957946"/>
              <a:ext cx="1665700" cy="757131"/>
            </a:xfrm>
            <a:prstGeom prst="rect">
              <a:avLst/>
            </a:prstGeom>
            <a:noFill/>
          </p:spPr>
          <p:txBody>
            <a:bodyPr wrap="square" rtlCol="0">
              <a:spAutoFit/>
            </a:bodyPr>
            <a:lstStyle/>
            <a:p>
              <a:pPr algn="ctr">
                <a:lnSpc>
                  <a:spcPct val="90000"/>
                </a:lnSpc>
              </a:pPr>
              <a:r>
                <a:rPr lang="en-US" sz="2400" dirty="0" smtClean="0">
                  <a:solidFill>
                    <a:srgbClr val="FFFFFF"/>
                  </a:solidFill>
                </a:rPr>
                <a:t>DB</a:t>
              </a:r>
              <a:br>
                <a:rPr lang="en-US" sz="2400" dirty="0" smtClean="0">
                  <a:solidFill>
                    <a:srgbClr val="FFFFFF"/>
                  </a:solidFill>
                </a:rPr>
              </a:br>
              <a:r>
                <a:rPr lang="cs-CZ" sz="2400" dirty="0" smtClean="0">
                  <a:solidFill>
                    <a:srgbClr val="FFFFFF"/>
                  </a:solidFill>
                </a:rPr>
                <a:t>kontrola</a:t>
              </a:r>
              <a:endParaRPr lang="en-US" sz="2400" dirty="0" smtClean="0">
                <a:solidFill>
                  <a:srgbClr val="FFFFFF"/>
                </a:solidFill>
              </a:endParaRPr>
            </a:p>
          </p:txBody>
        </p:sp>
        <p:sp>
          <p:nvSpPr>
            <p:cNvPr id="82" name="Rectangle 81"/>
            <p:cNvSpPr/>
            <p:nvPr/>
          </p:nvSpPr>
          <p:spPr bwMode="auto">
            <a:xfrm>
              <a:off x="1016000" y="3771900"/>
              <a:ext cx="1270000" cy="520700"/>
            </a:xfrm>
            <a:prstGeom prst="rect">
              <a:avLst/>
            </a:prstGeom>
            <a:solidFill>
              <a:schemeClr val="bg1"/>
            </a:solidFill>
            <a:ln>
              <a:solidFill>
                <a:srgbClr val="F3F3F3"/>
              </a:solidFill>
            </a:ln>
            <a:effectLst>
              <a:innerShdw blurRad="63500">
                <a:prstClr val="black"/>
              </a:innerShdw>
            </a:effectLst>
          </p:spPr>
          <p:txBody>
            <a:bodyPr/>
            <a:lstStyle/>
            <a:p>
              <a:pPr algn="ctr">
                <a:defRPr/>
              </a:pPr>
              <a:endParaRPr lang="en-US">
                <a:solidFill>
                  <a:srgbClr val="000000"/>
                </a:solidFill>
                <a:latin typeface="Arial"/>
              </a:endParaRPr>
            </a:p>
          </p:txBody>
        </p:sp>
        <p:sp>
          <p:nvSpPr>
            <p:cNvPr id="83" name="TextBox 69"/>
            <p:cNvSpPr txBox="1">
              <a:spLocks noChangeArrowheads="1"/>
            </p:cNvSpPr>
            <p:nvPr/>
          </p:nvSpPr>
          <p:spPr bwMode="auto">
            <a:xfrm>
              <a:off x="559102" y="3815168"/>
              <a:ext cx="226889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ea typeface="ＭＳ Ｐゴシック" charset="0"/>
                  <a:cs typeface="Arial" charset="0"/>
                </a:defRPr>
              </a:lvl1pPr>
              <a:lvl2pPr marL="37931725" indent="-37474525" eaLnBrk="0" hangingPunct="0">
                <a:defRPr sz="3600">
                  <a:solidFill>
                    <a:schemeClr val="tx1"/>
                  </a:solidFill>
                  <a:latin typeface="Arial" charset="0"/>
                  <a:ea typeface="Arial" charset="0"/>
                  <a:cs typeface="Arial" charset="0"/>
                </a:defRPr>
              </a:lvl2pPr>
              <a:lvl3pPr eaLnBrk="0" hangingPunct="0">
                <a:defRPr sz="3600">
                  <a:solidFill>
                    <a:schemeClr val="tx1"/>
                  </a:solidFill>
                  <a:latin typeface="Arial" charset="0"/>
                  <a:ea typeface="Arial" charset="0"/>
                  <a:cs typeface="Arial" charset="0"/>
                </a:defRPr>
              </a:lvl3pPr>
              <a:lvl4pPr eaLnBrk="0" hangingPunct="0">
                <a:defRPr sz="3600">
                  <a:solidFill>
                    <a:schemeClr val="tx1"/>
                  </a:solidFill>
                  <a:latin typeface="Arial" charset="0"/>
                  <a:ea typeface="Arial" charset="0"/>
                  <a:cs typeface="Arial" charset="0"/>
                </a:defRPr>
              </a:lvl4pPr>
              <a:lvl5pPr eaLnBrk="0" hangingPunct="0">
                <a:defRPr sz="3600">
                  <a:solidFill>
                    <a:schemeClr val="tx1"/>
                  </a:solidFill>
                  <a:latin typeface="Arial" charset="0"/>
                  <a:ea typeface="Arial" charset="0"/>
                  <a:cs typeface="Arial" charset="0"/>
                </a:defRPr>
              </a:lvl5pPr>
              <a:lvl6pPr marL="457200" eaLnBrk="0" fontAlgn="base" hangingPunct="0">
                <a:spcBef>
                  <a:spcPct val="0"/>
                </a:spcBef>
                <a:spcAft>
                  <a:spcPct val="0"/>
                </a:spcAft>
                <a:defRPr sz="3600">
                  <a:solidFill>
                    <a:schemeClr val="tx1"/>
                  </a:solidFill>
                  <a:latin typeface="Arial" charset="0"/>
                  <a:ea typeface="Arial" charset="0"/>
                  <a:cs typeface="Arial" charset="0"/>
                </a:defRPr>
              </a:lvl6pPr>
              <a:lvl7pPr marL="914400" eaLnBrk="0" fontAlgn="base" hangingPunct="0">
                <a:spcBef>
                  <a:spcPct val="0"/>
                </a:spcBef>
                <a:spcAft>
                  <a:spcPct val="0"/>
                </a:spcAft>
                <a:defRPr sz="3600">
                  <a:solidFill>
                    <a:schemeClr val="tx1"/>
                  </a:solidFill>
                  <a:latin typeface="Arial" charset="0"/>
                  <a:ea typeface="Arial" charset="0"/>
                  <a:cs typeface="Arial" charset="0"/>
                </a:defRPr>
              </a:lvl7pPr>
              <a:lvl8pPr marL="1371600" eaLnBrk="0" fontAlgn="base" hangingPunct="0">
                <a:spcBef>
                  <a:spcPct val="0"/>
                </a:spcBef>
                <a:spcAft>
                  <a:spcPct val="0"/>
                </a:spcAft>
                <a:defRPr sz="3600">
                  <a:solidFill>
                    <a:schemeClr val="tx1"/>
                  </a:solidFill>
                  <a:latin typeface="Arial" charset="0"/>
                  <a:ea typeface="Arial" charset="0"/>
                  <a:cs typeface="Arial" charset="0"/>
                </a:defRPr>
              </a:lvl8pPr>
              <a:lvl9pPr marL="1828800" eaLnBrk="0" fontAlgn="base" hangingPunct="0">
                <a:spcBef>
                  <a:spcPct val="0"/>
                </a:spcBef>
                <a:spcAft>
                  <a:spcPct val="0"/>
                </a:spcAft>
                <a:defRPr sz="3600">
                  <a:solidFill>
                    <a:schemeClr val="tx1"/>
                  </a:solidFill>
                  <a:latin typeface="Arial" charset="0"/>
                  <a:ea typeface="Arial" charset="0"/>
                  <a:cs typeface="Arial" charset="0"/>
                </a:defRPr>
              </a:lvl9pPr>
            </a:lstStyle>
            <a:p>
              <a:pPr algn="ctr" eaLnBrk="1" hangingPunct="1"/>
              <a:r>
                <a:rPr lang="cs-CZ" sz="1400" dirty="0" smtClean="0">
                  <a:solidFill>
                    <a:srgbClr val="000000"/>
                  </a:solidFill>
                  <a:latin typeface="Courier New" pitchFamily="49" charset="0"/>
                  <a:cs typeface="Courier New" pitchFamily="49" charset="0"/>
                </a:rPr>
                <a:t>Nepřístupná</a:t>
              </a:r>
            </a:p>
            <a:p>
              <a:pPr algn="ctr" eaLnBrk="1" hangingPunct="1"/>
              <a:r>
                <a:rPr lang="cs-CZ" sz="1400" dirty="0" smtClean="0">
                  <a:solidFill>
                    <a:srgbClr val="000000"/>
                  </a:solidFill>
                  <a:latin typeface="Courier New" pitchFamily="49" charset="0"/>
                  <a:cs typeface="Courier New" pitchFamily="49" charset="0"/>
                </a:rPr>
                <a:t>informace</a:t>
              </a:r>
              <a:endParaRPr lang="en-US" sz="1400" dirty="0" smtClean="0">
                <a:solidFill>
                  <a:srgbClr val="000000"/>
                </a:solidFill>
                <a:latin typeface="Courier New" pitchFamily="49" charset="0"/>
                <a:cs typeface="Courier New" pitchFamily="49" charset="0"/>
              </a:endParaRPr>
            </a:p>
          </p:txBody>
        </p:sp>
      </p:grpSp>
      <p:pic>
        <p:nvPicPr>
          <p:cNvPr id="85" name="Picture 84" descr="ic-DatabaseAdministrator_Male-wht.png"/>
          <p:cNvPicPr>
            <a:picLocks noChangeAspect="1"/>
          </p:cNvPicPr>
          <p:nvPr/>
        </p:nvPicPr>
        <p:blipFill>
          <a:blip r:embed="rId3" cstate="print"/>
          <a:stretch>
            <a:fillRect/>
          </a:stretch>
        </p:blipFill>
        <p:spPr>
          <a:xfrm>
            <a:off x="464617" y="1607287"/>
            <a:ext cx="1173822" cy="1162581"/>
          </a:xfrm>
          <a:prstGeom prst="rect">
            <a:avLst/>
          </a:prstGeom>
          <a:ln>
            <a:noFill/>
          </a:ln>
          <a:effectLst>
            <a:outerShdw blurRad="50800" dist="38100" dir="13500000" algn="br" rotWithShape="0">
              <a:prstClr val="black">
                <a:alpha val="40000"/>
              </a:prstClr>
            </a:outerShdw>
          </a:effectLst>
        </p:spPr>
      </p:pic>
      <p:sp>
        <p:nvSpPr>
          <p:cNvPr id="78" name="Text Box 11"/>
          <p:cNvSpPr txBox="1">
            <a:spLocks noChangeArrowheads="1"/>
          </p:cNvSpPr>
          <p:nvPr/>
        </p:nvSpPr>
        <p:spPr bwMode="auto">
          <a:xfrm>
            <a:off x="1637229" y="1709575"/>
            <a:ext cx="1800823" cy="787882"/>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121893" tIns="60947" rIns="121893" bIns="60947">
            <a:spAutoFit/>
          </a:bodyPr>
          <a:lstStyle/>
          <a:p>
            <a:pPr>
              <a:lnSpc>
                <a:spcPct val="90000"/>
              </a:lnSpc>
              <a:buFont typeface="Arial" pitchFamily="34" charset="0"/>
              <a:buChar char="•"/>
              <a:defRPr/>
            </a:pPr>
            <a:r>
              <a:rPr lang="cs-CZ" sz="1600" b="1" dirty="0" smtClean="0">
                <a:solidFill>
                  <a:schemeClr val="accent1"/>
                </a:solidFill>
                <a:cs typeface="Arial"/>
              </a:rPr>
              <a:t>Správce DB </a:t>
            </a:r>
          </a:p>
          <a:p>
            <a:pPr>
              <a:lnSpc>
                <a:spcPct val="90000"/>
              </a:lnSpc>
              <a:buFont typeface="Arial" pitchFamily="34" charset="0"/>
              <a:buChar char="•"/>
              <a:defRPr/>
            </a:pPr>
            <a:r>
              <a:rPr lang="cs-CZ" sz="1600" b="1" dirty="0" smtClean="0">
                <a:solidFill>
                  <a:schemeClr val="accent1"/>
                </a:solidFill>
                <a:cs typeface="Arial"/>
              </a:rPr>
              <a:t>Správce Ap1 v DB</a:t>
            </a:r>
          </a:p>
          <a:p>
            <a:pPr>
              <a:lnSpc>
                <a:spcPct val="90000"/>
              </a:lnSpc>
              <a:buFont typeface="Arial" pitchFamily="34" charset="0"/>
              <a:buChar char="•"/>
              <a:defRPr/>
            </a:pPr>
            <a:r>
              <a:rPr lang="cs-CZ" sz="1600" b="1" dirty="0" smtClean="0">
                <a:solidFill>
                  <a:schemeClr val="accent1"/>
                </a:solidFill>
                <a:cs typeface="Arial"/>
              </a:rPr>
              <a:t>Správce Ap2 v DB</a:t>
            </a:r>
            <a:endParaRPr lang="en-US" sz="1600" b="1" dirty="0">
              <a:solidFill>
                <a:schemeClr val="accent1"/>
              </a:solidFill>
              <a:cs typeface="Arial"/>
            </a:endParaRPr>
          </a:p>
        </p:txBody>
      </p:sp>
      <p:sp>
        <p:nvSpPr>
          <p:cNvPr id="158" name="Rounded Rectangle 157"/>
          <p:cNvSpPr/>
          <p:nvPr/>
        </p:nvSpPr>
        <p:spPr>
          <a:xfrm>
            <a:off x="3746500" y="1993900"/>
            <a:ext cx="2540000" cy="2120900"/>
          </a:xfrm>
          <a:prstGeom prst="roundRect">
            <a:avLst/>
          </a:prstGeom>
          <a:solidFill>
            <a:schemeClr val="accent1">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aphicFrame>
        <p:nvGraphicFramePr>
          <p:cNvPr id="155" name="Table 154"/>
          <p:cNvGraphicFramePr>
            <a:graphicFrameLocks noGrp="1"/>
          </p:cNvGraphicFramePr>
          <p:nvPr/>
        </p:nvGraphicFramePr>
        <p:xfrm>
          <a:off x="4129615" y="3225801"/>
          <a:ext cx="593724" cy="711200"/>
        </p:xfrm>
        <a:graphic>
          <a:graphicData uri="http://schemas.openxmlformats.org/drawingml/2006/table">
            <a:tbl>
              <a:tblPr/>
              <a:tblGrid>
                <a:gridCol w="197908"/>
                <a:gridCol w="197908"/>
                <a:gridCol w="197908"/>
              </a:tblGrid>
              <a:tr h="177800">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63" name="Table 162"/>
          <p:cNvGraphicFramePr>
            <a:graphicFrameLocks noGrp="1"/>
          </p:cNvGraphicFramePr>
          <p:nvPr/>
        </p:nvGraphicFramePr>
        <p:xfrm>
          <a:off x="3859741" y="2260953"/>
          <a:ext cx="966260" cy="876300"/>
        </p:xfrm>
        <a:graphic>
          <a:graphicData uri="http://schemas.openxmlformats.org/drawingml/2006/table">
            <a:tbl>
              <a:tblPr/>
              <a:tblGrid>
                <a:gridCol w="193252"/>
                <a:gridCol w="193252"/>
                <a:gridCol w="193252"/>
                <a:gridCol w="193252"/>
                <a:gridCol w="193252"/>
              </a:tblGrid>
              <a:tr h="157551">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551">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551">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551">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551">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86" name="Isosceles Triangle 185"/>
          <p:cNvSpPr/>
          <p:nvPr/>
        </p:nvSpPr>
        <p:spPr>
          <a:xfrm rot="16957059">
            <a:off x="5362352" y="4315001"/>
            <a:ext cx="1635191" cy="1731736"/>
          </a:xfrm>
          <a:prstGeom prst="triangle">
            <a:avLst>
              <a:gd name="adj" fmla="val 6453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a:endParaRPr>
          </a:p>
        </p:txBody>
      </p:sp>
      <p:grpSp>
        <p:nvGrpSpPr>
          <p:cNvPr id="170" name="Group 169"/>
          <p:cNvGrpSpPr/>
          <p:nvPr/>
        </p:nvGrpSpPr>
        <p:grpSpPr>
          <a:xfrm>
            <a:off x="6248702" y="4532746"/>
            <a:ext cx="2268894" cy="1766455"/>
            <a:chOff x="559102" y="2957946"/>
            <a:chExt cx="2268894" cy="1766455"/>
          </a:xfrm>
        </p:grpSpPr>
        <p:sp>
          <p:nvSpPr>
            <p:cNvPr id="171" name="Oval 170"/>
            <p:cNvSpPr/>
            <p:nvPr/>
          </p:nvSpPr>
          <p:spPr bwMode="auto">
            <a:xfrm>
              <a:off x="751985" y="2977987"/>
              <a:ext cx="1813415" cy="1746414"/>
            </a:xfrm>
            <a:prstGeom prst="ellipse">
              <a:avLst/>
            </a:prstGeom>
            <a:gradFill>
              <a:gsLst>
                <a:gs pos="0">
                  <a:schemeClr val="tx2"/>
                </a:gs>
                <a:gs pos="99000">
                  <a:schemeClr val="tx2">
                    <a:lumMod val="50000"/>
                  </a:schemeClr>
                </a:gs>
              </a:gsLst>
              <a:lin ang="5400000" scaled="0"/>
            </a:gradFill>
            <a:ln w="41275" cap="flat" cmpd="sng" algn="ctr">
              <a:solidFill>
                <a:schemeClr val="accent1"/>
              </a:solidFill>
              <a:prstDash val="solid"/>
              <a:round/>
              <a:headEnd type="none" w="med" len="med"/>
              <a:tailEnd type="none" w="med" len="med"/>
            </a:ln>
            <a:effectLst/>
          </p:spPr>
          <p:txBody>
            <a:bodyPr wrap="none" lIns="92075" tIns="46038" rIns="92075" bIns="46038" anchor="ctr"/>
            <a:lstStyle/>
            <a:p>
              <a:pPr algn="ctr">
                <a:lnSpc>
                  <a:spcPct val="90000"/>
                </a:lnSpc>
                <a:spcBef>
                  <a:spcPct val="50000"/>
                </a:spcBef>
                <a:buClr>
                  <a:srgbClr val="667263"/>
                </a:buClr>
                <a:defRPr/>
              </a:pPr>
              <a:endParaRPr lang="en-US" sz="2700" kern="0" dirty="0">
                <a:solidFill>
                  <a:prstClr val="white"/>
                </a:solidFill>
                <a:latin typeface="Arial" pitchFamily="-106" charset="0"/>
                <a:ea typeface="ＭＳ Ｐゴシック" pitchFamily="16" charset="-128"/>
              </a:endParaRPr>
            </a:p>
          </p:txBody>
        </p:sp>
        <p:sp>
          <p:nvSpPr>
            <p:cNvPr id="172" name="TextBox 171"/>
            <p:cNvSpPr txBox="1"/>
            <p:nvPr/>
          </p:nvSpPr>
          <p:spPr>
            <a:xfrm>
              <a:off x="848946" y="2957946"/>
              <a:ext cx="1665700" cy="757130"/>
            </a:xfrm>
            <a:prstGeom prst="rect">
              <a:avLst/>
            </a:prstGeom>
            <a:noFill/>
          </p:spPr>
          <p:txBody>
            <a:bodyPr wrap="square" rtlCol="0">
              <a:spAutoFit/>
            </a:bodyPr>
            <a:lstStyle/>
            <a:p>
              <a:pPr algn="ctr">
                <a:lnSpc>
                  <a:spcPct val="90000"/>
                </a:lnSpc>
              </a:pPr>
              <a:endParaRPr lang="cs-CZ" sz="2400" dirty="0" smtClean="0">
                <a:solidFill>
                  <a:srgbClr val="FFFFFF"/>
                </a:solidFill>
              </a:endParaRPr>
            </a:p>
            <a:p>
              <a:pPr algn="ctr">
                <a:lnSpc>
                  <a:spcPct val="90000"/>
                </a:lnSpc>
              </a:pPr>
              <a:r>
                <a:rPr lang="cs-CZ" sz="2400" dirty="0" smtClean="0">
                  <a:solidFill>
                    <a:srgbClr val="FFFFFF"/>
                  </a:solidFill>
                </a:rPr>
                <a:t>Šifrování</a:t>
              </a:r>
              <a:endParaRPr lang="en-US" sz="2400" dirty="0" smtClean="0">
                <a:solidFill>
                  <a:srgbClr val="FFFFFF"/>
                </a:solidFill>
              </a:endParaRPr>
            </a:p>
          </p:txBody>
        </p:sp>
        <p:sp>
          <p:nvSpPr>
            <p:cNvPr id="173" name="Rectangle 172"/>
            <p:cNvSpPr/>
            <p:nvPr/>
          </p:nvSpPr>
          <p:spPr bwMode="auto">
            <a:xfrm>
              <a:off x="1016000" y="3771900"/>
              <a:ext cx="1270000" cy="520700"/>
            </a:xfrm>
            <a:prstGeom prst="rect">
              <a:avLst/>
            </a:prstGeom>
            <a:solidFill>
              <a:schemeClr val="bg1"/>
            </a:solidFill>
            <a:ln>
              <a:solidFill>
                <a:srgbClr val="F3F3F3"/>
              </a:solidFill>
            </a:ln>
            <a:effectLst>
              <a:innerShdw blurRad="63500">
                <a:prstClr val="black"/>
              </a:innerShdw>
            </a:effectLst>
          </p:spPr>
          <p:txBody>
            <a:bodyPr/>
            <a:lstStyle/>
            <a:p>
              <a:pPr algn="ctr">
                <a:defRPr/>
              </a:pPr>
              <a:endParaRPr lang="en-US">
                <a:solidFill>
                  <a:srgbClr val="000000"/>
                </a:solidFill>
                <a:latin typeface="Arial"/>
              </a:endParaRPr>
            </a:p>
          </p:txBody>
        </p:sp>
        <p:sp>
          <p:nvSpPr>
            <p:cNvPr id="174" name="TextBox 69"/>
            <p:cNvSpPr txBox="1">
              <a:spLocks noChangeArrowheads="1"/>
            </p:cNvSpPr>
            <p:nvPr/>
          </p:nvSpPr>
          <p:spPr bwMode="auto">
            <a:xfrm>
              <a:off x="559102" y="3815168"/>
              <a:ext cx="226889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ea typeface="ＭＳ Ｐゴシック" charset="0"/>
                  <a:cs typeface="Arial" charset="0"/>
                </a:defRPr>
              </a:lvl1pPr>
              <a:lvl2pPr marL="37931725" indent="-37474525" eaLnBrk="0" hangingPunct="0">
                <a:defRPr sz="3600">
                  <a:solidFill>
                    <a:schemeClr val="tx1"/>
                  </a:solidFill>
                  <a:latin typeface="Arial" charset="0"/>
                  <a:ea typeface="Arial" charset="0"/>
                  <a:cs typeface="Arial" charset="0"/>
                </a:defRPr>
              </a:lvl2pPr>
              <a:lvl3pPr eaLnBrk="0" hangingPunct="0">
                <a:defRPr sz="3600">
                  <a:solidFill>
                    <a:schemeClr val="tx1"/>
                  </a:solidFill>
                  <a:latin typeface="Arial" charset="0"/>
                  <a:ea typeface="Arial" charset="0"/>
                  <a:cs typeface="Arial" charset="0"/>
                </a:defRPr>
              </a:lvl3pPr>
              <a:lvl4pPr eaLnBrk="0" hangingPunct="0">
                <a:defRPr sz="3600">
                  <a:solidFill>
                    <a:schemeClr val="tx1"/>
                  </a:solidFill>
                  <a:latin typeface="Arial" charset="0"/>
                  <a:ea typeface="Arial" charset="0"/>
                  <a:cs typeface="Arial" charset="0"/>
                </a:defRPr>
              </a:lvl4pPr>
              <a:lvl5pPr eaLnBrk="0" hangingPunct="0">
                <a:defRPr sz="3600">
                  <a:solidFill>
                    <a:schemeClr val="tx1"/>
                  </a:solidFill>
                  <a:latin typeface="Arial" charset="0"/>
                  <a:ea typeface="Arial" charset="0"/>
                  <a:cs typeface="Arial" charset="0"/>
                </a:defRPr>
              </a:lvl5pPr>
              <a:lvl6pPr marL="457200" eaLnBrk="0" fontAlgn="base" hangingPunct="0">
                <a:spcBef>
                  <a:spcPct val="0"/>
                </a:spcBef>
                <a:spcAft>
                  <a:spcPct val="0"/>
                </a:spcAft>
                <a:defRPr sz="3600">
                  <a:solidFill>
                    <a:schemeClr val="tx1"/>
                  </a:solidFill>
                  <a:latin typeface="Arial" charset="0"/>
                  <a:ea typeface="Arial" charset="0"/>
                  <a:cs typeface="Arial" charset="0"/>
                </a:defRPr>
              </a:lvl6pPr>
              <a:lvl7pPr marL="914400" eaLnBrk="0" fontAlgn="base" hangingPunct="0">
                <a:spcBef>
                  <a:spcPct val="0"/>
                </a:spcBef>
                <a:spcAft>
                  <a:spcPct val="0"/>
                </a:spcAft>
                <a:defRPr sz="3600">
                  <a:solidFill>
                    <a:schemeClr val="tx1"/>
                  </a:solidFill>
                  <a:latin typeface="Arial" charset="0"/>
                  <a:ea typeface="Arial" charset="0"/>
                  <a:cs typeface="Arial" charset="0"/>
                </a:defRPr>
              </a:lvl7pPr>
              <a:lvl8pPr marL="1371600" eaLnBrk="0" fontAlgn="base" hangingPunct="0">
                <a:spcBef>
                  <a:spcPct val="0"/>
                </a:spcBef>
                <a:spcAft>
                  <a:spcPct val="0"/>
                </a:spcAft>
                <a:defRPr sz="3600">
                  <a:solidFill>
                    <a:schemeClr val="tx1"/>
                  </a:solidFill>
                  <a:latin typeface="Arial" charset="0"/>
                  <a:ea typeface="Arial" charset="0"/>
                  <a:cs typeface="Arial" charset="0"/>
                </a:defRPr>
              </a:lvl8pPr>
              <a:lvl9pPr marL="1828800" eaLnBrk="0" fontAlgn="base" hangingPunct="0">
                <a:spcBef>
                  <a:spcPct val="0"/>
                </a:spcBef>
                <a:spcAft>
                  <a:spcPct val="0"/>
                </a:spcAft>
                <a:defRPr sz="3600">
                  <a:solidFill>
                    <a:schemeClr val="tx1"/>
                  </a:solidFill>
                  <a:latin typeface="Arial" charset="0"/>
                  <a:ea typeface="Arial" charset="0"/>
                  <a:cs typeface="Arial" charset="0"/>
                </a:defRPr>
              </a:lvl9pPr>
            </a:lstStyle>
            <a:p>
              <a:pPr algn="ctr" eaLnBrk="1" hangingPunct="1"/>
              <a:r>
                <a:rPr lang="cs-CZ" sz="1400" dirty="0" smtClean="0">
                  <a:solidFill>
                    <a:srgbClr val="000000"/>
                  </a:solidFill>
                  <a:latin typeface="Courier New" pitchFamily="49" charset="0"/>
                  <a:cs typeface="Courier New" pitchFamily="49" charset="0"/>
                </a:rPr>
                <a:t>Nečitelná </a:t>
              </a:r>
            </a:p>
            <a:p>
              <a:pPr algn="ctr" eaLnBrk="1" hangingPunct="1"/>
              <a:r>
                <a:rPr lang="cs-CZ" sz="1400" dirty="0" smtClean="0">
                  <a:solidFill>
                    <a:srgbClr val="000000"/>
                  </a:solidFill>
                  <a:latin typeface="Courier New" pitchFamily="49" charset="0"/>
                  <a:cs typeface="Courier New" pitchFamily="49" charset="0"/>
                </a:rPr>
                <a:t>informace </a:t>
              </a:r>
              <a:endParaRPr lang="en-US" sz="1400" dirty="0" smtClean="0">
                <a:solidFill>
                  <a:srgbClr val="000000"/>
                </a:solidFill>
                <a:latin typeface="Courier New" pitchFamily="49" charset="0"/>
                <a:cs typeface="Courier New" pitchFamily="49" charset="0"/>
              </a:endParaRPr>
            </a:p>
          </p:txBody>
        </p:sp>
      </p:grpSp>
      <p:sp>
        <p:nvSpPr>
          <p:cNvPr id="151" name="Rectangle 150"/>
          <p:cNvSpPr/>
          <p:nvPr/>
        </p:nvSpPr>
        <p:spPr>
          <a:xfrm>
            <a:off x="4838700" y="3949700"/>
            <a:ext cx="952500" cy="1333500"/>
          </a:xfrm>
          <a:prstGeom prst="rect">
            <a:avLst/>
          </a:prstGeom>
          <a:solidFill>
            <a:schemeClr val="accent1">
              <a:lumMod val="20000"/>
              <a:lumOff val="80000"/>
            </a:schemeClr>
          </a:solidFill>
          <a:ln w="19050">
            <a:solidFill>
              <a:schemeClr val="accent1">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tx1">
                  <a:lumMod val="50000"/>
                </a:schemeClr>
              </a:solidFill>
            </a:endParaRPr>
          </a:p>
        </p:txBody>
      </p:sp>
      <p:grpSp>
        <p:nvGrpSpPr>
          <p:cNvPr id="208" name="Group 207"/>
          <p:cNvGrpSpPr/>
          <p:nvPr/>
        </p:nvGrpSpPr>
        <p:grpSpPr>
          <a:xfrm>
            <a:off x="4965700" y="4025900"/>
            <a:ext cx="673100" cy="1155700"/>
            <a:chOff x="4800600" y="4457700"/>
            <a:chExt cx="673100" cy="1155700"/>
          </a:xfrm>
        </p:grpSpPr>
        <p:sp>
          <p:nvSpPr>
            <p:cNvPr id="175" name="Rectangle 174"/>
            <p:cNvSpPr/>
            <p:nvPr/>
          </p:nvSpPr>
          <p:spPr>
            <a:xfrm>
              <a:off x="4889500" y="4648200"/>
              <a:ext cx="152400" cy="63500"/>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76" name="Rectangle 175"/>
            <p:cNvSpPr/>
            <p:nvPr/>
          </p:nvSpPr>
          <p:spPr>
            <a:xfrm>
              <a:off x="5041900" y="4800600"/>
              <a:ext cx="152400" cy="63500"/>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77" name="Rectangle 176"/>
            <p:cNvSpPr/>
            <p:nvPr/>
          </p:nvSpPr>
          <p:spPr>
            <a:xfrm>
              <a:off x="5295900" y="4914900"/>
              <a:ext cx="152400" cy="63500"/>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78" name="Rectangle 177"/>
            <p:cNvSpPr/>
            <p:nvPr/>
          </p:nvSpPr>
          <p:spPr>
            <a:xfrm>
              <a:off x="5130800" y="5105400"/>
              <a:ext cx="152400" cy="63500"/>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79" name="Rectangle 178"/>
            <p:cNvSpPr/>
            <p:nvPr/>
          </p:nvSpPr>
          <p:spPr>
            <a:xfrm>
              <a:off x="5270500" y="5549900"/>
              <a:ext cx="152400" cy="63500"/>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0" name="Rectangle 179"/>
            <p:cNvSpPr/>
            <p:nvPr/>
          </p:nvSpPr>
          <p:spPr>
            <a:xfrm>
              <a:off x="4826000" y="5410200"/>
              <a:ext cx="152400" cy="63500"/>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1" name="Rectangle 180"/>
            <p:cNvSpPr/>
            <p:nvPr/>
          </p:nvSpPr>
          <p:spPr>
            <a:xfrm>
              <a:off x="4838700" y="5105400"/>
              <a:ext cx="152400" cy="63500"/>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2" name="Rectangle 181"/>
            <p:cNvSpPr/>
            <p:nvPr/>
          </p:nvSpPr>
          <p:spPr>
            <a:xfrm>
              <a:off x="5194300" y="5359400"/>
              <a:ext cx="152400" cy="63500"/>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3" name="Rectangle 182"/>
            <p:cNvSpPr/>
            <p:nvPr/>
          </p:nvSpPr>
          <p:spPr>
            <a:xfrm>
              <a:off x="5321300" y="4648200"/>
              <a:ext cx="152400" cy="63500"/>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4" name="Rectangle 183"/>
            <p:cNvSpPr/>
            <p:nvPr/>
          </p:nvSpPr>
          <p:spPr>
            <a:xfrm>
              <a:off x="5016500" y="4457700"/>
              <a:ext cx="152400" cy="63500"/>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5" name="Rectangle 184"/>
            <p:cNvSpPr/>
            <p:nvPr/>
          </p:nvSpPr>
          <p:spPr>
            <a:xfrm>
              <a:off x="4800600" y="4876800"/>
              <a:ext cx="152400" cy="63500"/>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pic>
        <p:nvPicPr>
          <p:cNvPr id="188" name="Picture 187" descr="ic-MagnifyingGlass-red.png"/>
          <p:cNvPicPr>
            <a:picLocks noChangeAspect="1"/>
          </p:cNvPicPr>
          <p:nvPr/>
        </p:nvPicPr>
        <p:blipFill>
          <a:blip r:embed="rId4" cstate="print"/>
          <a:stretch>
            <a:fillRect/>
          </a:stretch>
        </p:blipFill>
        <p:spPr>
          <a:xfrm rot="20097880">
            <a:off x="5522732" y="3921852"/>
            <a:ext cx="1165582" cy="1165582"/>
          </a:xfrm>
          <a:prstGeom prst="rect">
            <a:avLst/>
          </a:prstGeom>
        </p:spPr>
      </p:pic>
      <p:sp>
        <p:nvSpPr>
          <p:cNvPr id="189" name="Isosceles Triangle 188"/>
          <p:cNvSpPr/>
          <p:nvPr/>
        </p:nvSpPr>
        <p:spPr>
          <a:xfrm rot="18102190">
            <a:off x="8994552" y="3235501"/>
            <a:ext cx="1635191" cy="1731736"/>
          </a:xfrm>
          <a:prstGeom prst="triangle">
            <a:avLst>
              <a:gd name="adj" fmla="val 6453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a:endParaRPr>
          </a:p>
        </p:txBody>
      </p:sp>
      <p:grpSp>
        <p:nvGrpSpPr>
          <p:cNvPr id="190" name="Group 189"/>
          <p:cNvGrpSpPr/>
          <p:nvPr/>
        </p:nvGrpSpPr>
        <p:grpSpPr>
          <a:xfrm>
            <a:off x="9817402" y="3872346"/>
            <a:ext cx="2268894" cy="1766455"/>
            <a:chOff x="559102" y="2957946"/>
            <a:chExt cx="2268894" cy="1766455"/>
          </a:xfrm>
        </p:grpSpPr>
        <p:sp>
          <p:nvSpPr>
            <p:cNvPr id="191" name="Oval 190"/>
            <p:cNvSpPr/>
            <p:nvPr/>
          </p:nvSpPr>
          <p:spPr bwMode="auto">
            <a:xfrm>
              <a:off x="751985" y="2977987"/>
              <a:ext cx="1813415" cy="1746414"/>
            </a:xfrm>
            <a:prstGeom prst="ellipse">
              <a:avLst/>
            </a:prstGeom>
            <a:gradFill>
              <a:gsLst>
                <a:gs pos="0">
                  <a:schemeClr val="tx2"/>
                </a:gs>
                <a:gs pos="99000">
                  <a:schemeClr val="tx2">
                    <a:lumMod val="50000"/>
                  </a:schemeClr>
                </a:gs>
              </a:gsLst>
              <a:lin ang="5400000" scaled="0"/>
            </a:gradFill>
            <a:ln w="41275" cap="flat" cmpd="sng" algn="ctr">
              <a:solidFill>
                <a:schemeClr val="accent1"/>
              </a:solidFill>
              <a:prstDash val="solid"/>
              <a:round/>
              <a:headEnd type="none" w="med" len="med"/>
              <a:tailEnd type="none" w="med" len="med"/>
            </a:ln>
            <a:effectLst/>
          </p:spPr>
          <p:txBody>
            <a:bodyPr wrap="none" lIns="92075" tIns="46038" rIns="92075" bIns="46038" anchor="ctr"/>
            <a:lstStyle/>
            <a:p>
              <a:pPr algn="ctr">
                <a:lnSpc>
                  <a:spcPct val="90000"/>
                </a:lnSpc>
                <a:spcBef>
                  <a:spcPct val="50000"/>
                </a:spcBef>
                <a:buClr>
                  <a:srgbClr val="667263"/>
                </a:buClr>
                <a:defRPr/>
              </a:pPr>
              <a:endParaRPr lang="en-US" sz="2700" kern="0" dirty="0">
                <a:solidFill>
                  <a:prstClr val="white"/>
                </a:solidFill>
                <a:latin typeface="Arial" pitchFamily="-106" charset="0"/>
                <a:ea typeface="ＭＳ Ｐゴシック" pitchFamily="16" charset="-128"/>
              </a:endParaRPr>
            </a:p>
          </p:txBody>
        </p:sp>
        <p:sp>
          <p:nvSpPr>
            <p:cNvPr id="192" name="TextBox 191"/>
            <p:cNvSpPr txBox="1"/>
            <p:nvPr/>
          </p:nvSpPr>
          <p:spPr>
            <a:xfrm>
              <a:off x="848946" y="2957946"/>
              <a:ext cx="1665700" cy="757130"/>
            </a:xfrm>
            <a:prstGeom prst="rect">
              <a:avLst/>
            </a:prstGeom>
            <a:noFill/>
          </p:spPr>
          <p:txBody>
            <a:bodyPr wrap="square" rtlCol="0">
              <a:spAutoFit/>
            </a:bodyPr>
            <a:lstStyle/>
            <a:p>
              <a:pPr algn="ctr">
                <a:lnSpc>
                  <a:spcPct val="90000"/>
                </a:lnSpc>
              </a:pPr>
              <a:endParaRPr lang="cs-CZ" sz="2400" dirty="0" smtClean="0">
                <a:solidFill>
                  <a:srgbClr val="FFFFFF"/>
                </a:solidFill>
              </a:endParaRPr>
            </a:p>
            <a:p>
              <a:pPr algn="ctr">
                <a:lnSpc>
                  <a:spcPct val="90000"/>
                </a:lnSpc>
              </a:pPr>
              <a:r>
                <a:rPr lang="cs-CZ" sz="2400" dirty="0" smtClean="0">
                  <a:solidFill>
                    <a:srgbClr val="FFFFFF"/>
                  </a:solidFill>
                </a:rPr>
                <a:t>Maskování</a:t>
              </a:r>
              <a:endParaRPr lang="en-US" sz="2400" dirty="0" smtClean="0">
                <a:solidFill>
                  <a:srgbClr val="FFFFFF"/>
                </a:solidFill>
              </a:endParaRPr>
            </a:p>
          </p:txBody>
        </p:sp>
        <p:sp>
          <p:nvSpPr>
            <p:cNvPr id="193" name="Rectangle 192"/>
            <p:cNvSpPr/>
            <p:nvPr/>
          </p:nvSpPr>
          <p:spPr bwMode="auto">
            <a:xfrm>
              <a:off x="1016000" y="3771900"/>
              <a:ext cx="1270000" cy="520700"/>
            </a:xfrm>
            <a:prstGeom prst="rect">
              <a:avLst/>
            </a:prstGeom>
            <a:solidFill>
              <a:schemeClr val="bg1"/>
            </a:solidFill>
            <a:ln>
              <a:solidFill>
                <a:srgbClr val="F3F3F3"/>
              </a:solidFill>
            </a:ln>
            <a:effectLst>
              <a:innerShdw blurRad="63500">
                <a:prstClr val="black"/>
              </a:innerShdw>
            </a:effectLst>
          </p:spPr>
          <p:txBody>
            <a:bodyPr/>
            <a:lstStyle/>
            <a:p>
              <a:pPr algn="ctr">
                <a:defRPr/>
              </a:pPr>
              <a:endParaRPr lang="en-US">
                <a:solidFill>
                  <a:srgbClr val="000000"/>
                </a:solidFill>
                <a:latin typeface="Arial"/>
              </a:endParaRPr>
            </a:p>
          </p:txBody>
        </p:sp>
        <p:sp>
          <p:nvSpPr>
            <p:cNvPr id="194" name="TextBox 69"/>
            <p:cNvSpPr txBox="1">
              <a:spLocks noChangeArrowheads="1"/>
            </p:cNvSpPr>
            <p:nvPr/>
          </p:nvSpPr>
          <p:spPr bwMode="auto">
            <a:xfrm>
              <a:off x="559102" y="3815168"/>
              <a:ext cx="226889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ea typeface="ＭＳ Ｐゴシック" charset="0"/>
                  <a:cs typeface="Arial" charset="0"/>
                </a:defRPr>
              </a:lvl1pPr>
              <a:lvl2pPr marL="37931725" indent="-37474525" eaLnBrk="0" hangingPunct="0">
                <a:defRPr sz="3600">
                  <a:solidFill>
                    <a:schemeClr val="tx1"/>
                  </a:solidFill>
                  <a:latin typeface="Arial" charset="0"/>
                  <a:ea typeface="Arial" charset="0"/>
                  <a:cs typeface="Arial" charset="0"/>
                </a:defRPr>
              </a:lvl2pPr>
              <a:lvl3pPr eaLnBrk="0" hangingPunct="0">
                <a:defRPr sz="3600">
                  <a:solidFill>
                    <a:schemeClr val="tx1"/>
                  </a:solidFill>
                  <a:latin typeface="Arial" charset="0"/>
                  <a:ea typeface="Arial" charset="0"/>
                  <a:cs typeface="Arial" charset="0"/>
                </a:defRPr>
              </a:lvl3pPr>
              <a:lvl4pPr eaLnBrk="0" hangingPunct="0">
                <a:defRPr sz="3600">
                  <a:solidFill>
                    <a:schemeClr val="tx1"/>
                  </a:solidFill>
                  <a:latin typeface="Arial" charset="0"/>
                  <a:ea typeface="Arial" charset="0"/>
                  <a:cs typeface="Arial" charset="0"/>
                </a:defRPr>
              </a:lvl4pPr>
              <a:lvl5pPr eaLnBrk="0" hangingPunct="0">
                <a:defRPr sz="3600">
                  <a:solidFill>
                    <a:schemeClr val="tx1"/>
                  </a:solidFill>
                  <a:latin typeface="Arial" charset="0"/>
                  <a:ea typeface="Arial" charset="0"/>
                  <a:cs typeface="Arial" charset="0"/>
                </a:defRPr>
              </a:lvl5pPr>
              <a:lvl6pPr marL="457200" eaLnBrk="0" fontAlgn="base" hangingPunct="0">
                <a:spcBef>
                  <a:spcPct val="0"/>
                </a:spcBef>
                <a:spcAft>
                  <a:spcPct val="0"/>
                </a:spcAft>
                <a:defRPr sz="3600">
                  <a:solidFill>
                    <a:schemeClr val="tx1"/>
                  </a:solidFill>
                  <a:latin typeface="Arial" charset="0"/>
                  <a:ea typeface="Arial" charset="0"/>
                  <a:cs typeface="Arial" charset="0"/>
                </a:defRPr>
              </a:lvl6pPr>
              <a:lvl7pPr marL="914400" eaLnBrk="0" fontAlgn="base" hangingPunct="0">
                <a:spcBef>
                  <a:spcPct val="0"/>
                </a:spcBef>
                <a:spcAft>
                  <a:spcPct val="0"/>
                </a:spcAft>
                <a:defRPr sz="3600">
                  <a:solidFill>
                    <a:schemeClr val="tx1"/>
                  </a:solidFill>
                  <a:latin typeface="Arial" charset="0"/>
                  <a:ea typeface="Arial" charset="0"/>
                  <a:cs typeface="Arial" charset="0"/>
                </a:defRPr>
              </a:lvl7pPr>
              <a:lvl8pPr marL="1371600" eaLnBrk="0" fontAlgn="base" hangingPunct="0">
                <a:spcBef>
                  <a:spcPct val="0"/>
                </a:spcBef>
                <a:spcAft>
                  <a:spcPct val="0"/>
                </a:spcAft>
                <a:defRPr sz="3600">
                  <a:solidFill>
                    <a:schemeClr val="tx1"/>
                  </a:solidFill>
                  <a:latin typeface="Arial" charset="0"/>
                  <a:ea typeface="Arial" charset="0"/>
                  <a:cs typeface="Arial" charset="0"/>
                </a:defRPr>
              </a:lvl8pPr>
              <a:lvl9pPr marL="1828800" eaLnBrk="0" fontAlgn="base" hangingPunct="0">
                <a:spcBef>
                  <a:spcPct val="0"/>
                </a:spcBef>
                <a:spcAft>
                  <a:spcPct val="0"/>
                </a:spcAft>
                <a:defRPr sz="3600">
                  <a:solidFill>
                    <a:schemeClr val="tx1"/>
                  </a:solidFill>
                  <a:latin typeface="Arial" charset="0"/>
                  <a:ea typeface="Arial" charset="0"/>
                  <a:cs typeface="Arial" charset="0"/>
                </a:defRPr>
              </a:lvl9pPr>
            </a:lstStyle>
            <a:p>
              <a:pPr algn="ctr" eaLnBrk="1" hangingPunct="1"/>
              <a:r>
                <a:rPr lang="cs-CZ" sz="1400" dirty="0" smtClean="0">
                  <a:solidFill>
                    <a:srgbClr val="000000"/>
                  </a:solidFill>
                  <a:latin typeface="Courier New" pitchFamily="49" charset="0"/>
                  <a:cs typeface="Courier New" pitchFamily="49" charset="0"/>
                </a:rPr>
                <a:t>Smyslená </a:t>
              </a:r>
            </a:p>
            <a:p>
              <a:pPr algn="ctr" eaLnBrk="1" hangingPunct="1"/>
              <a:r>
                <a:rPr lang="cs-CZ" sz="1400" dirty="0" smtClean="0">
                  <a:solidFill>
                    <a:srgbClr val="000000"/>
                  </a:solidFill>
                  <a:latin typeface="Courier New" pitchFamily="49" charset="0"/>
                  <a:cs typeface="Courier New" pitchFamily="49" charset="0"/>
                </a:rPr>
                <a:t>informace </a:t>
              </a:r>
              <a:endParaRPr lang="en-US" sz="1400" dirty="0" smtClean="0">
                <a:solidFill>
                  <a:srgbClr val="000000"/>
                </a:solidFill>
                <a:latin typeface="Courier New" pitchFamily="49" charset="0"/>
                <a:cs typeface="Courier New" pitchFamily="49" charset="0"/>
              </a:endParaRPr>
            </a:p>
          </p:txBody>
        </p:sp>
      </p:grpSp>
      <p:sp>
        <p:nvSpPr>
          <p:cNvPr id="196" name="Rounded Rectangle 195"/>
          <p:cNvSpPr/>
          <p:nvPr/>
        </p:nvSpPr>
        <p:spPr>
          <a:xfrm>
            <a:off x="7239000" y="1981200"/>
            <a:ext cx="2540000" cy="2120900"/>
          </a:xfrm>
          <a:prstGeom prst="roundRect">
            <a:avLst/>
          </a:prstGeom>
          <a:solidFill>
            <a:schemeClr val="accent1">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aphicFrame>
        <p:nvGraphicFramePr>
          <p:cNvPr id="197" name="Table 196"/>
          <p:cNvGraphicFramePr>
            <a:graphicFrameLocks noGrp="1"/>
          </p:cNvGraphicFramePr>
          <p:nvPr/>
        </p:nvGraphicFramePr>
        <p:xfrm>
          <a:off x="7352241" y="2260953"/>
          <a:ext cx="1029760" cy="876300"/>
        </p:xfrm>
        <a:graphic>
          <a:graphicData uri="http://schemas.openxmlformats.org/drawingml/2006/table">
            <a:tbl>
              <a:tblPr/>
              <a:tblGrid>
                <a:gridCol w="205952"/>
                <a:gridCol w="205952"/>
                <a:gridCol w="205952"/>
                <a:gridCol w="205952"/>
                <a:gridCol w="205952"/>
              </a:tblGrid>
              <a:tr h="165029">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0" i="0" u="none" strike="noStrike">
                          <a:solidFill>
                            <a:srgbClr val="FF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029">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0" i="0" u="none" strike="noStrike">
                          <a:solidFill>
                            <a:srgbClr val="FF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029">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0" i="0" u="none" strike="noStrike">
                          <a:solidFill>
                            <a:srgbClr val="FF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029">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0" i="0" u="none" strike="noStrike">
                          <a:solidFill>
                            <a:srgbClr val="FF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029">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0" i="0" u="none" strike="noStrike">
                          <a:solidFill>
                            <a:srgbClr val="FF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l" fontAlgn="b"/>
                      <a:r>
                        <a:rPr lang="en-US" sz="1100" b="0" i="0" u="none" strike="noStrike" dirty="0">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98" name="Table 197"/>
          <p:cNvGraphicFramePr>
            <a:graphicFrameLocks noGrp="1"/>
          </p:cNvGraphicFramePr>
          <p:nvPr/>
        </p:nvGraphicFramePr>
        <p:xfrm>
          <a:off x="8444441" y="2474313"/>
          <a:ext cx="1258362" cy="1051560"/>
        </p:xfrm>
        <a:graphic>
          <a:graphicData uri="http://schemas.openxmlformats.org/drawingml/2006/table">
            <a:tbl>
              <a:tblPr/>
              <a:tblGrid>
                <a:gridCol w="209727"/>
                <a:gridCol w="209727"/>
                <a:gridCol w="209727"/>
                <a:gridCol w="209727"/>
                <a:gridCol w="209727"/>
                <a:gridCol w="209727"/>
              </a:tblGrid>
              <a:tr h="167581">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81">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81">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81">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81">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81">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99" name="Table 198"/>
          <p:cNvGraphicFramePr>
            <a:graphicFrameLocks noGrp="1"/>
          </p:cNvGraphicFramePr>
          <p:nvPr/>
        </p:nvGraphicFramePr>
        <p:xfrm>
          <a:off x="7707841" y="3241393"/>
          <a:ext cx="636060" cy="701040"/>
        </p:xfrm>
        <a:graphic>
          <a:graphicData uri="http://schemas.openxmlformats.org/drawingml/2006/table">
            <a:tbl>
              <a:tblPr/>
              <a:tblGrid>
                <a:gridCol w="212020"/>
                <a:gridCol w="212020"/>
                <a:gridCol w="212020"/>
              </a:tblGrid>
              <a:tr h="109308">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09308">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09308">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109308">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bl>
          </a:graphicData>
        </a:graphic>
      </p:graphicFrame>
      <p:pic>
        <p:nvPicPr>
          <p:cNvPr id="200" name="Picture 199" descr="ic-DatabaseAdministrator_Male-wht.png"/>
          <p:cNvPicPr>
            <a:picLocks noChangeAspect="1"/>
          </p:cNvPicPr>
          <p:nvPr/>
        </p:nvPicPr>
        <p:blipFill>
          <a:blip r:embed="rId3" cstate="print"/>
          <a:stretch>
            <a:fillRect/>
          </a:stretch>
        </p:blipFill>
        <p:spPr>
          <a:xfrm>
            <a:off x="10116617" y="1531087"/>
            <a:ext cx="1173822" cy="1162581"/>
          </a:xfrm>
          <a:prstGeom prst="rect">
            <a:avLst/>
          </a:prstGeom>
          <a:ln>
            <a:noFill/>
          </a:ln>
          <a:effectLst>
            <a:outerShdw blurRad="50800" dist="38100" dir="13500000" algn="br" rotWithShape="0">
              <a:prstClr val="black">
                <a:alpha val="40000"/>
              </a:prstClr>
            </a:outerShdw>
          </a:effectLst>
        </p:spPr>
      </p:pic>
      <p:sp>
        <p:nvSpPr>
          <p:cNvPr id="201" name="Text Box 11"/>
          <p:cNvSpPr txBox="1">
            <a:spLocks noChangeArrowheads="1"/>
          </p:cNvSpPr>
          <p:nvPr/>
        </p:nvSpPr>
        <p:spPr bwMode="auto">
          <a:xfrm>
            <a:off x="10285929" y="2674775"/>
            <a:ext cx="1020289" cy="566283"/>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121893" tIns="60947" rIns="121893" bIns="60947">
            <a:spAutoFit/>
          </a:bodyPr>
          <a:lstStyle/>
          <a:p>
            <a:pPr>
              <a:lnSpc>
                <a:spcPct val="90000"/>
              </a:lnSpc>
              <a:buFont typeface="Arial" pitchFamily="34" charset="0"/>
              <a:buChar char="•"/>
              <a:defRPr/>
            </a:pPr>
            <a:r>
              <a:rPr lang="en-US" sz="1600" b="1" dirty="0" smtClean="0">
                <a:solidFill>
                  <a:schemeClr val="accent1"/>
                </a:solidFill>
                <a:cs typeface="Arial"/>
              </a:rPr>
              <a:t>V</a:t>
            </a:r>
            <a:r>
              <a:rPr lang="cs-CZ" sz="1600" b="1" dirty="0" smtClean="0">
                <a:solidFill>
                  <a:schemeClr val="accent1"/>
                </a:solidFill>
                <a:cs typeface="Arial"/>
              </a:rPr>
              <a:t>ývojáři</a:t>
            </a:r>
          </a:p>
          <a:p>
            <a:pPr>
              <a:lnSpc>
                <a:spcPct val="90000"/>
              </a:lnSpc>
              <a:buFont typeface="Arial" pitchFamily="34" charset="0"/>
              <a:buChar char="•"/>
              <a:defRPr/>
            </a:pPr>
            <a:r>
              <a:rPr lang="cs-CZ" sz="1600" b="1" dirty="0" smtClean="0">
                <a:solidFill>
                  <a:schemeClr val="accent1"/>
                </a:solidFill>
                <a:cs typeface="Arial"/>
              </a:rPr>
              <a:t>Testeři</a:t>
            </a:r>
            <a:endParaRPr lang="en-US" sz="1600" b="1" dirty="0">
              <a:solidFill>
                <a:schemeClr val="accent1"/>
              </a:solidFill>
              <a:cs typeface="Arial"/>
            </a:endParaRPr>
          </a:p>
        </p:txBody>
      </p:sp>
      <p:sp>
        <p:nvSpPr>
          <p:cNvPr id="202" name="Right Arrow 201"/>
          <p:cNvSpPr/>
          <p:nvPr/>
        </p:nvSpPr>
        <p:spPr>
          <a:xfrm>
            <a:off x="6337300" y="1981200"/>
            <a:ext cx="850900" cy="317500"/>
          </a:xfrm>
          <a:prstGeom prst="rightArrow">
            <a:avLst/>
          </a:prstGeom>
          <a:solidFill>
            <a:schemeClr val="accent1">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03" name="TextBox 202"/>
          <p:cNvSpPr txBox="1"/>
          <p:nvPr/>
        </p:nvSpPr>
        <p:spPr>
          <a:xfrm>
            <a:off x="6299200" y="1282700"/>
            <a:ext cx="850900" cy="660400"/>
          </a:xfrm>
          <a:prstGeom prst="rect">
            <a:avLst/>
          </a:prstGeom>
          <a:noFill/>
        </p:spPr>
        <p:txBody>
          <a:bodyPr wrap="none" lIns="0" tIns="0" rIns="0" bIns="0" rtlCol="0">
            <a:noAutofit/>
          </a:bodyPr>
          <a:lstStyle/>
          <a:p>
            <a:pPr>
              <a:lnSpc>
                <a:spcPct val="90000"/>
              </a:lnSpc>
            </a:pPr>
            <a:endParaRPr lang="en-US" dirty="0" smtClean="0"/>
          </a:p>
        </p:txBody>
      </p:sp>
      <p:sp>
        <p:nvSpPr>
          <p:cNvPr id="204" name="TextBox 203"/>
          <p:cNvSpPr txBox="1"/>
          <p:nvPr/>
        </p:nvSpPr>
        <p:spPr>
          <a:xfrm>
            <a:off x="6007100" y="1600200"/>
            <a:ext cx="1892300" cy="304800"/>
          </a:xfrm>
          <a:prstGeom prst="rect">
            <a:avLst/>
          </a:prstGeom>
          <a:noFill/>
        </p:spPr>
        <p:txBody>
          <a:bodyPr wrap="none" lIns="0" tIns="0" rIns="0" bIns="0" rtlCol="0">
            <a:noAutofit/>
          </a:bodyPr>
          <a:lstStyle/>
          <a:p>
            <a:pPr>
              <a:lnSpc>
                <a:spcPct val="90000"/>
              </a:lnSpc>
            </a:pPr>
            <a:r>
              <a:rPr lang="cs-CZ" b="1" dirty="0" smtClean="0">
                <a:solidFill>
                  <a:schemeClr val="accent1">
                    <a:lumMod val="20000"/>
                    <a:lumOff val="80000"/>
                  </a:schemeClr>
                </a:solidFill>
              </a:rPr>
              <a:t>klon DB pro Test</a:t>
            </a:r>
            <a:endParaRPr lang="en-US" b="1" dirty="0" smtClean="0">
              <a:solidFill>
                <a:schemeClr val="accent1">
                  <a:lumMod val="20000"/>
                  <a:lumOff val="80000"/>
                </a:schemeClr>
              </a:solidFill>
            </a:endParaRPr>
          </a:p>
        </p:txBody>
      </p:sp>
      <p:pic>
        <p:nvPicPr>
          <p:cNvPr id="195" name="Picture 194" descr="ic-MagnifyingGlass-red.png"/>
          <p:cNvPicPr>
            <a:picLocks noChangeAspect="1"/>
          </p:cNvPicPr>
          <p:nvPr/>
        </p:nvPicPr>
        <p:blipFill>
          <a:blip r:embed="rId4" cstate="print"/>
          <a:stretch>
            <a:fillRect/>
          </a:stretch>
        </p:blipFill>
        <p:spPr>
          <a:xfrm rot="20097880">
            <a:off x="9523232" y="3020152"/>
            <a:ext cx="1165582" cy="1165582"/>
          </a:xfrm>
          <a:prstGeom prst="rect">
            <a:avLst/>
          </a:prstGeom>
        </p:spPr>
      </p:pic>
      <p:pic>
        <p:nvPicPr>
          <p:cNvPr id="205" name="Picture 204" descr="ic-MagnifyingGlass-red.png"/>
          <p:cNvPicPr>
            <a:picLocks noChangeAspect="1"/>
          </p:cNvPicPr>
          <p:nvPr/>
        </p:nvPicPr>
        <p:blipFill>
          <a:blip r:embed="rId4" cstate="print"/>
          <a:stretch>
            <a:fillRect/>
          </a:stretch>
        </p:blipFill>
        <p:spPr>
          <a:xfrm rot="20097880" flipH="1">
            <a:off x="2892316" y="3063591"/>
            <a:ext cx="1228190" cy="1228190"/>
          </a:xfrm>
          <a:prstGeom prst="rect">
            <a:avLst/>
          </a:prstGeom>
        </p:spPr>
      </p:pic>
      <p:pic>
        <p:nvPicPr>
          <p:cNvPr id="206" name="Picture 205" descr="ic-DatabaseAdministrator_Male-wht.png"/>
          <p:cNvPicPr>
            <a:picLocks noChangeAspect="1"/>
          </p:cNvPicPr>
          <p:nvPr/>
        </p:nvPicPr>
        <p:blipFill>
          <a:blip r:embed="rId3" cstate="print"/>
          <a:stretch>
            <a:fillRect/>
          </a:stretch>
        </p:blipFill>
        <p:spPr>
          <a:xfrm>
            <a:off x="3703117" y="4807687"/>
            <a:ext cx="1173822" cy="1162581"/>
          </a:xfrm>
          <a:prstGeom prst="rect">
            <a:avLst/>
          </a:prstGeom>
          <a:ln>
            <a:noFill/>
          </a:ln>
          <a:effectLst>
            <a:outerShdw blurRad="50800" dist="38100" dir="13500000" algn="br" rotWithShape="0">
              <a:prstClr val="black">
                <a:alpha val="40000"/>
              </a:prstClr>
            </a:outerShdw>
          </a:effectLst>
        </p:spPr>
      </p:pic>
      <p:sp>
        <p:nvSpPr>
          <p:cNvPr id="207" name="Text Box 11"/>
          <p:cNvSpPr txBox="1">
            <a:spLocks noChangeArrowheads="1"/>
          </p:cNvSpPr>
          <p:nvPr/>
        </p:nvSpPr>
        <p:spPr bwMode="auto">
          <a:xfrm>
            <a:off x="4596329" y="5417975"/>
            <a:ext cx="1812045" cy="787882"/>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121893" tIns="60947" rIns="121893" bIns="60947">
            <a:spAutoFit/>
          </a:bodyPr>
          <a:lstStyle/>
          <a:p>
            <a:pPr>
              <a:lnSpc>
                <a:spcPct val="90000"/>
              </a:lnSpc>
              <a:buFont typeface="Arial" pitchFamily="34" charset="0"/>
              <a:buChar char="•"/>
              <a:defRPr/>
            </a:pPr>
            <a:r>
              <a:rPr lang="cs-CZ" sz="1600" b="1" dirty="0" smtClean="0">
                <a:solidFill>
                  <a:schemeClr val="accent1"/>
                </a:solidFill>
                <a:cs typeface="Arial"/>
              </a:rPr>
              <a:t>Správce OS </a:t>
            </a:r>
          </a:p>
          <a:p>
            <a:pPr>
              <a:lnSpc>
                <a:spcPct val="90000"/>
              </a:lnSpc>
              <a:buFont typeface="Arial" pitchFamily="34" charset="0"/>
              <a:buChar char="•"/>
              <a:defRPr/>
            </a:pPr>
            <a:r>
              <a:rPr lang="cs-CZ" sz="1600" b="1" dirty="0" smtClean="0">
                <a:solidFill>
                  <a:schemeClr val="accent1"/>
                </a:solidFill>
                <a:cs typeface="Arial"/>
              </a:rPr>
              <a:t>Správce Disk.pole</a:t>
            </a:r>
          </a:p>
          <a:p>
            <a:pPr>
              <a:lnSpc>
                <a:spcPct val="90000"/>
              </a:lnSpc>
              <a:buFont typeface="Arial" pitchFamily="34" charset="0"/>
              <a:buChar char="•"/>
              <a:defRPr/>
            </a:pPr>
            <a:r>
              <a:rPr lang="cs-CZ" sz="1600" b="1" dirty="0" smtClean="0">
                <a:solidFill>
                  <a:schemeClr val="accent1"/>
                </a:solidFill>
                <a:cs typeface="Arial"/>
              </a:rPr>
              <a:t>Srávce Backupu</a:t>
            </a:r>
            <a:endParaRPr lang="en-US" sz="1600" b="1" dirty="0">
              <a:solidFill>
                <a:schemeClr val="accent1"/>
              </a:solidFill>
              <a:cs typeface="Arial"/>
            </a:endParaRPr>
          </a:p>
        </p:txBody>
      </p:sp>
      <p:sp>
        <p:nvSpPr>
          <p:cNvPr id="209" name="TextBox 208"/>
          <p:cNvSpPr txBox="1"/>
          <p:nvPr/>
        </p:nvSpPr>
        <p:spPr>
          <a:xfrm>
            <a:off x="9740900" y="3797300"/>
            <a:ext cx="749300" cy="330200"/>
          </a:xfrm>
          <a:prstGeom prst="rect">
            <a:avLst/>
          </a:prstGeom>
          <a:noFill/>
        </p:spPr>
        <p:txBody>
          <a:bodyPr wrap="none" lIns="0" tIns="0" rIns="0" bIns="0" rtlCol="0">
            <a:noAutofit/>
          </a:bodyPr>
          <a:lstStyle/>
          <a:p>
            <a:pPr>
              <a:lnSpc>
                <a:spcPct val="90000"/>
              </a:lnSpc>
            </a:pPr>
            <a:r>
              <a:rPr lang="cs-CZ" dirty="0" smtClean="0">
                <a:solidFill>
                  <a:schemeClr val="bg1"/>
                </a:solidFill>
              </a:rPr>
              <a:t>tabulky</a:t>
            </a:r>
            <a:endParaRPr lang="en-US" dirty="0" smtClean="0">
              <a:solidFill>
                <a:schemeClr val="bg1"/>
              </a:solidFill>
            </a:endParaRPr>
          </a:p>
        </p:txBody>
      </p:sp>
      <p:sp>
        <p:nvSpPr>
          <p:cNvPr id="214" name="TextBox 213"/>
          <p:cNvSpPr txBox="1"/>
          <p:nvPr/>
        </p:nvSpPr>
        <p:spPr>
          <a:xfrm>
            <a:off x="3009900" y="2921000"/>
            <a:ext cx="749300" cy="330200"/>
          </a:xfrm>
          <a:prstGeom prst="rect">
            <a:avLst/>
          </a:prstGeom>
          <a:noFill/>
        </p:spPr>
        <p:txBody>
          <a:bodyPr wrap="none" lIns="0" tIns="0" rIns="0" bIns="0" rtlCol="0">
            <a:noAutofit/>
          </a:bodyPr>
          <a:lstStyle/>
          <a:p>
            <a:pPr>
              <a:lnSpc>
                <a:spcPct val="90000"/>
              </a:lnSpc>
            </a:pPr>
            <a:r>
              <a:rPr lang="cs-CZ" dirty="0" smtClean="0">
                <a:solidFill>
                  <a:schemeClr val="bg1"/>
                </a:solidFill>
              </a:rPr>
              <a:t>tabulky</a:t>
            </a:r>
            <a:endParaRPr lang="en-US" dirty="0" smtClean="0">
              <a:solidFill>
                <a:schemeClr val="bg1"/>
              </a:solidFill>
            </a:endParaRPr>
          </a:p>
        </p:txBody>
      </p:sp>
      <p:sp>
        <p:nvSpPr>
          <p:cNvPr id="215" name="TextBox 214"/>
          <p:cNvSpPr txBox="1"/>
          <p:nvPr/>
        </p:nvSpPr>
        <p:spPr>
          <a:xfrm>
            <a:off x="5880100" y="4749800"/>
            <a:ext cx="749300" cy="330200"/>
          </a:xfrm>
          <a:prstGeom prst="rect">
            <a:avLst/>
          </a:prstGeom>
          <a:noFill/>
        </p:spPr>
        <p:txBody>
          <a:bodyPr wrap="none" lIns="0" tIns="0" rIns="0" bIns="0" rtlCol="0">
            <a:noAutofit/>
          </a:bodyPr>
          <a:lstStyle/>
          <a:p>
            <a:pPr>
              <a:lnSpc>
                <a:spcPct val="90000"/>
              </a:lnSpc>
            </a:pPr>
            <a:r>
              <a:rPr lang="cs-CZ" dirty="0" smtClean="0">
                <a:solidFill>
                  <a:schemeClr val="bg1"/>
                </a:solidFill>
              </a:rPr>
              <a:t>soubor</a:t>
            </a:r>
            <a:endParaRPr lang="en-US" dirty="0" smtClean="0">
              <a:solidFill>
                <a:schemeClr val="bg1"/>
              </a:solidFill>
            </a:endParaRPr>
          </a:p>
        </p:txBody>
      </p:sp>
      <p:sp>
        <p:nvSpPr>
          <p:cNvPr id="216" name="TextBox 215"/>
          <p:cNvSpPr txBox="1"/>
          <p:nvPr/>
        </p:nvSpPr>
        <p:spPr>
          <a:xfrm>
            <a:off x="9931400" y="5664200"/>
            <a:ext cx="2044700" cy="355600"/>
          </a:xfrm>
          <a:prstGeom prst="rect">
            <a:avLst/>
          </a:prstGeom>
          <a:noFill/>
        </p:spPr>
        <p:txBody>
          <a:bodyPr wrap="square" lIns="0" tIns="0" rIns="0" bIns="0" rtlCol="0">
            <a:noAutofit/>
          </a:bodyPr>
          <a:lstStyle/>
          <a:p>
            <a:pPr>
              <a:lnSpc>
                <a:spcPct val="90000"/>
              </a:lnSpc>
            </a:pPr>
            <a:r>
              <a:rPr lang="cs-CZ" dirty="0" smtClean="0">
                <a:solidFill>
                  <a:schemeClr val="bg1"/>
                </a:solidFill>
              </a:rPr>
              <a:t>Oracle Data Masking</a:t>
            </a:r>
            <a:endParaRPr lang="en-US" dirty="0" smtClean="0">
              <a:solidFill>
                <a:schemeClr val="bg1"/>
              </a:solidFill>
            </a:endParaRPr>
          </a:p>
        </p:txBody>
      </p:sp>
      <p:sp>
        <p:nvSpPr>
          <p:cNvPr id="272" name="TextBox 271"/>
          <p:cNvSpPr txBox="1"/>
          <p:nvPr/>
        </p:nvSpPr>
        <p:spPr>
          <a:xfrm>
            <a:off x="6388100" y="4241800"/>
            <a:ext cx="2438400" cy="355600"/>
          </a:xfrm>
          <a:prstGeom prst="rect">
            <a:avLst/>
          </a:prstGeom>
          <a:noFill/>
        </p:spPr>
        <p:txBody>
          <a:bodyPr wrap="square" lIns="0" tIns="0" rIns="0" bIns="0" rtlCol="0">
            <a:noAutofit/>
          </a:bodyPr>
          <a:lstStyle/>
          <a:p>
            <a:pPr>
              <a:lnSpc>
                <a:spcPct val="90000"/>
              </a:lnSpc>
            </a:pPr>
            <a:r>
              <a:rPr lang="cs-CZ" dirty="0" smtClean="0">
                <a:solidFill>
                  <a:schemeClr val="bg1"/>
                </a:solidFill>
              </a:rPr>
              <a:t>Oracle Advanced Security</a:t>
            </a:r>
            <a:endParaRPr lang="en-US" dirty="0" smtClean="0">
              <a:solidFill>
                <a:schemeClr val="bg1"/>
              </a:solidFill>
            </a:endParaRPr>
          </a:p>
        </p:txBody>
      </p:sp>
      <p:sp>
        <p:nvSpPr>
          <p:cNvPr id="273" name="TextBox 272"/>
          <p:cNvSpPr txBox="1"/>
          <p:nvPr/>
        </p:nvSpPr>
        <p:spPr>
          <a:xfrm>
            <a:off x="914400" y="4724400"/>
            <a:ext cx="2222500" cy="355600"/>
          </a:xfrm>
          <a:prstGeom prst="rect">
            <a:avLst/>
          </a:prstGeom>
          <a:noFill/>
        </p:spPr>
        <p:txBody>
          <a:bodyPr wrap="square" lIns="0" tIns="0" rIns="0" bIns="0" rtlCol="0">
            <a:noAutofit/>
          </a:bodyPr>
          <a:lstStyle/>
          <a:p>
            <a:pPr>
              <a:lnSpc>
                <a:spcPct val="90000"/>
              </a:lnSpc>
            </a:pPr>
            <a:r>
              <a:rPr lang="cs-CZ" dirty="0" smtClean="0">
                <a:solidFill>
                  <a:schemeClr val="bg1"/>
                </a:solidFill>
              </a:rPr>
              <a:t>Oracle Database Vault</a:t>
            </a:r>
            <a:endParaRPr lang="en-US" dirty="0" smtClean="0">
              <a:solidFill>
                <a:schemeClr val="bg1"/>
              </a:solidFill>
            </a:endParaRPr>
          </a:p>
        </p:txBody>
      </p:sp>
      <p:graphicFrame>
        <p:nvGraphicFramePr>
          <p:cNvPr id="274" name="Table 273"/>
          <p:cNvGraphicFramePr>
            <a:graphicFrameLocks noGrp="1"/>
          </p:cNvGraphicFramePr>
          <p:nvPr/>
        </p:nvGraphicFramePr>
        <p:xfrm>
          <a:off x="4939241" y="2448913"/>
          <a:ext cx="1194858" cy="1097280"/>
        </p:xfrm>
        <a:graphic>
          <a:graphicData uri="http://schemas.openxmlformats.org/drawingml/2006/table">
            <a:tbl>
              <a:tblPr/>
              <a:tblGrid>
                <a:gridCol w="199143"/>
                <a:gridCol w="199143"/>
                <a:gridCol w="199143"/>
                <a:gridCol w="199143"/>
                <a:gridCol w="199143"/>
                <a:gridCol w="199143"/>
              </a:tblGrid>
              <a:tr h="182880">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241348421"/>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51" name="TextShape 2"/>
          <p:cNvSpPr txBox="1"/>
          <p:nvPr/>
        </p:nvSpPr>
        <p:spPr>
          <a:xfrm>
            <a:off x="609441" y="1225440"/>
            <a:ext cx="10969463" cy="406080"/>
          </a:xfrm>
          <a:prstGeom prst="rect">
            <a:avLst/>
          </a:prstGeom>
        </p:spPr>
        <p:txBody>
          <a:bodyPr lIns="0" tIns="0" rIns="0" bIns="0"/>
          <a:lstStyle/>
          <a:p>
            <a:pPr>
              <a:lnSpc>
                <a:spcPct val="100000"/>
              </a:lnSpc>
            </a:pPr>
            <a:r>
              <a:rPr lang="en-US" sz="2700">
                <a:solidFill>
                  <a:srgbClr val="FF1414"/>
                </a:solidFill>
                <a:latin typeface="Arial"/>
              </a:rPr>
              <a:t> </a:t>
            </a:r>
            <a:endParaRPr/>
          </a:p>
        </p:txBody>
      </p:sp>
      <p:sp>
        <p:nvSpPr>
          <p:cNvPr id="6" name="Title 26"/>
          <p:cNvSpPr txBox="1">
            <a:spLocks/>
          </p:cNvSpPr>
          <p:nvPr/>
        </p:nvSpPr>
        <p:spPr>
          <a:xfrm>
            <a:off x="804345" y="536443"/>
            <a:ext cx="11384479" cy="507831"/>
          </a:xfrm>
          <a:prstGeom prst="rect">
            <a:avLst/>
          </a:prstGeom>
        </p:spPr>
        <p:txBody>
          <a:bodyPr wrap="square" anchor="b">
            <a:spAutoFit/>
          </a:bodyPr>
          <a:lstStyle>
            <a:lvl1pPr algn="l" rtl="0" eaLnBrk="1" fontAlgn="base" hangingPunct="1">
              <a:lnSpc>
                <a:spcPct val="90000"/>
              </a:lnSpc>
              <a:spcBef>
                <a:spcPct val="0"/>
              </a:spcBef>
              <a:spcAft>
                <a:spcPct val="0"/>
              </a:spcAft>
              <a:defRPr sz="2800" b="1" kern="1200">
                <a:solidFill>
                  <a:schemeClr val="tx1"/>
                </a:solidFill>
                <a:latin typeface="Arial" pitchFamily="34" charset="0"/>
                <a:ea typeface="ＭＳ Ｐゴシック" charset="0"/>
                <a:cs typeface="Arial" pitchFamily="34" charset="0"/>
              </a:defRPr>
            </a:lvl1pPr>
            <a:lvl2pPr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2pPr>
            <a:lvl3pPr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3pPr>
            <a:lvl4pPr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4pPr>
            <a:lvl5pPr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5pPr>
            <a:lvl6pPr marL="457200"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6pPr>
            <a:lvl7pPr marL="914400"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7pPr>
            <a:lvl8pPr marL="1371600"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8pPr>
            <a:lvl9pPr marL="1828800" algn="l" rtl="0" eaLnBrk="1" fontAlgn="base" hangingPunct="1">
              <a:lnSpc>
                <a:spcPct val="90000"/>
              </a:lnSpc>
              <a:spcBef>
                <a:spcPct val="0"/>
              </a:spcBef>
              <a:spcAft>
                <a:spcPct val="0"/>
              </a:spcAft>
              <a:defRPr sz="2800" b="1">
                <a:solidFill>
                  <a:schemeClr val="tx1"/>
                </a:solidFill>
                <a:latin typeface="Arial" charset="0"/>
                <a:ea typeface="ＭＳ Ｐゴシック" charset="0"/>
              </a:defRPr>
            </a:lvl9pPr>
          </a:lstStyle>
          <a:p>
            <a:pPr>
              <a:lnSpc>
                <a:spcPct val="75000"/>
              </a:lnSpc>
              <a:defRPr/>
            </a:pPr>
            <a:r>
              <a:rPr lang="en-US" sz="3600" dirty="0" smtClean="0">
                <a:ln w="6350">
                  <a:noFill/>
                </a:ln>
                <a:solidFill>
                  <a:srgbClr val="FFFFFF"/>
                </a:solidFill>
                <a:effectLst>
                  <a:outerShdw blurRad="50800" dist="38100" dir="5400000" algn="t" rotWithShape="0">
                    <a:prstClr val="black">
                      <a:alpha val="40000"/>
                    </a:prstClr>
                  </a:outerShdw>
                </a:effectLst>
              </a:rPr>
              <a:t>Co </a:t>
            </a:r>
            <a:r>
              <a:rPr lang="cs-CZ" sz="3600" dirty="0" smtClean="0">
                <a:ln w="6350">
                  <a:noFill/>
                </a:ln>
                <a:solidFill>
                  <a:srgbClr val="FFFFFF"/>
                </a:solidFill>
                <a:effectLst>
                  <a:outerShdw blurRad="50800" dist="38100" dir="5400000" algn="t" rotWithShape="0">
                    <a:prstClr val="black">
                      <a:alpha val="40000"/>
                    </a:prstClr>
                  </a:outerShdw>
                </a:effectLst>
              </a:rPr>
              <a:t>vše nabízíme - </a:t>
            </a:r>
            <a:r>
              <a:rPr lang="en-US" sz="3600" dirty="0" smtClean="0">
                <a:ln w="6350">
                  <a:noFill/>
                </a:ln>
                <a:solidFill>
                  <a:srgbClr val="FFFFFF"/>
                </a:solidFill>
                <a:effectLst>
                  <a:outerShdw blurRad="50800" dist="38100" dir="5400000" algn="t" rotWithShape="0">
                    <a:prstClr val="black">
                      <a:alpha val="40000"/>
                    </a:prstClr>
                  </a:outerShdw>
                </a:effectLst>
              </a:rPr>
              <a:t>Data </a:t>
            </a:r>
            <a:r>
              <a:rPr lang="en-US" sz="3600" dirty="0">
                <a:ln w="6350">
                  <a:noFill/>
                </a:ln>
                <a:solidFill>
                  <a:srgbClr val="FFFFFF"/>
                </a:solidFill>
                <a:effectLst>
                  <a:outerShdw blurRad="50800" dist="38100" dir="5400000" algn="t" rotWithShape="0">
                    <a:prstClr val="black">
                      <a:alpha val="40000"/>
                    </a:prstClr>
                  </a:outerShdw>
                </a:effectLst>
              </a:rPr>
              <a:t>Security </a:t>
            </a:r>
            <a:r>
              <a:rPr lang="en-US" sz="3600" dirty="0">
                <a:ln w="6350">
                  <a:noFill/>
                </a:ln>
                <a:solidFill>
                  <a:srgbClr val="FF0000"/>
                </a:solidFill>
                <a:effectLst>
                  <a:outerShdw blurRad="50800" dist="38100" dir="5400000" algn="t" rotWithShape="0">
                    <a:prstClr val="black">
                      <a:alpha val="40000"/>
                    </a:prstClr>
                  </a:outerShdw>
                </a:effectLst>
              </a:rPr>
              <a:t>Product Mapping</a:t>
            </a:r>
            <a:endParaRPr lang="en-US" sz="3600" dirty="0" smtClean="0">
              <a:ln w="6350">
                <a:noFill/>
              </a:ln>
              <a:solidFill>
                <a:srgbClr val="FF0000"/>
              </a:solidFill>
              <a:effectLst>
                <a:outerShdw blurRad="50800" dist="38100" dir="5400000" algn="t" rotWithShape="0">
                  <a:prstClr val="black">
                    <a:alpha val="40000"/>
                  </a:prstClr>
                </a:outerShdw>
              </a:effectLst>
            </a:endParaRPr>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1812" y="1153416"/>
            <a:ext cx="10014856" cy="48228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58852432"/>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537338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51" name="TextShape 2"/>
          <p:cNvSpPr txBox="1"/>
          <p:nvPr/>
        </p:nvSpPr>
        <p:spPr>
          <a:xfrm>
            <a:off x="609441" y="1225440"/>
            <a:ext cx="10969463" cy="406080"/>
          </a:xfrm>
          <a:prstGeom prst="rect">
            <a:avLst/>
          </a:prstGeom>
        </p:spPr>
        <p:txBody>
          <a:bodyPr lIns="0" tIns="0" rIns="0" bIns="0"/>
          <a:lstStyle/>
          <a:p>
            <a:pPr>
              <a:lnSpc>
                <a:spcPct val="100000"/>
              </a:lnSpc>
            </a:pPr>
            <a:r>
              <a:rPr lang="en-US" sz="2700">
                <a:solidFill>
                  <a:srgbClr val="FF1414"/>
                </a:solidFill>
                <a:latin typeface="Arial"/>
              </a:rPr>
              <a:t> </a:t>
            </a:r>
            <a:endParaRPr/>
          </a:p>
        </p:txBody>
      </p:sp>
      <p:sp>
        <p:nvSpPr>
          <p:cNvPr id="52" name="Title 1"/>
          <p:cNvSpPr txBox="1">
            <a:spLocks/>
          </p:cNvSpPr>
          <p:nvPr/>
        </p:nvSpPr>
        <p:spPr>
          <a:xfrm>
            <a:off x="805483" y="575035"/>
            <a:ext cx="10969924" cy="541860"/>
          </a:xfrm>
          <a:prstGeom prst="rect">
            <a:avLst/>
          </a:prstGeom>
        </p:spPr>
        <p:txBody>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cs-CZ" sz="3600" b="1" noProof="0" dirty="0" smtClean="0">
                <a:solidFill>
                  <a:schemeClr val="bg1"/>
                </a:solidFill>
                <a:latin typeface="Arial" pitchFamily="34" charset="0"/>
                <a:ea typeface="+mj-ea"/>
                <a:cs typeface="Arial" pitchFamily="34" charset="0"/>
              </a:rPr>
              <a:t>Bezpečnostní situace u nás</a:t>
            </a:r>
            <a:endParaRPr kumimoji="0" lang="en-US" sz="36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sp>
        <p:nvSpPr>
          <p:cNvPr id="5" name="Text Box 3"/>
          <p:cNvSpPr txBox="1">
            <a:spLocks noChangeArrowheads="1"/>
          </p:cNvSpPr>
          <p:nvPr/>
        </p:nvSpPr>
        <p:spPr bwMode="auto">
          <a:xfrm>
            <a:off x="1028432" y="1473200"/>
            <a:ext cx="10032504" cy="3924985"/>
          </a:xfrm>
          <a:prstGeom prst="rect">
            <a:avLst/>
          </a:prstGeom>
          <a:noFill/>
          <a:ln w="9525">
            <a:noFill/>
            <a:miter lim="800000"/>
            <a:headEnd/>
            <a:tailEnd/>
          </a:ln>
        </p:spPr>
        <p:txBody>
          <a:bodyPr wrap="square" lIns="122745" tIns="61373" rIns="122745" bIns="61373">
            <a:spAutoFit/>
          </a:bodyPr>
          <a:lstStyle/>
          <a:p>
            <a:pPr algn="l"/>
            <a:r>
              <a:rPr lang="cs-CZ" sz="4000" b="1" dirty="0" smtClean="0">
                <a:solidFill>
                  <a:schemeClr val="bg1"/>
                </a:solidFill>
              </a:rPr>
              <a:t>Legislativní opatření:</a:t>
            </a:r>
          </a:p>
          <a:p>
            <a:pPr algn="l"/>
            <a:endParaRPr lang="cs-CZ" sz="2700" b="1" dirty="0" smtClean="0">
              <a:solidFill>
                <a:schemeClr val="bg1"/>
              </a:solidFill>
            </a:endParaRPr>
          </a:p>
          <a:p>
            <a:pPr lvl="1">
              <a:buFont typeface="Arial" pitchFamily="34" charset="0"/>
              <a:buChar char="•"/>
            </a:pPr>
            <a:r>
              <a:rPr lang="cs-CZ" sz="3600" b="1" dirty="0" smtClean="0">
                <a:solidFill>
                  <a:schemeClr val="bg1"/>
                </a:solidFill>
              </a:rPr>
              <a:t>Zákon o kybernetické bezpečnosti - závazný pro poměrně omezenou skupinu subjektů.</a:t>
            </a:r>
            <a:endParaRPr lang="cs-CZ" sz="3600" b="1" dirty="0">
              <a:solidFill>
                <a:schemeClr val="bg1"/>
              </a:solidFill>
            </a:endParaRPr>
          </a:p>
          <a:p>
            <a:pPr lvl="1">
              <a:buFont typeface="Arial" pitchFamily="34" charset="0"/>
              <a:buChar char="•"/>
            </a:pPr>
            <a:r>
              <a:rPr lang="cs-CZ" sz="3600" b="1" dirty="0" smtClean="0">
                <a:solidFill>
                  <a:schemeClr val="bg1"/>
                </a:solidFill>
              </a:rPr>
              <a:t>EU Directive (Directive 95/46/EC) </a:t>
            </a:r>
          </a:p>
          <a:p>
            <a:pPr lvl="1">
              <a:buFont typeface="Arial" pitchFamily="34" charset="0"/>
              <a:buChar char="•"/>
            </a:pPr>
            <a:r>
              <a:rPr lang="cs-CZ" sz="3600" b="1" dirty="0" smtClean="0">
                <a:solidFill>
                  <a:schemeClr val="bg1"/>
                </a:solidFill>
              </a:rPr>
              <a:t>Letos  nově  - EU Global Data Protection 	Regulation</a:t>
            </a:r>
          </a:p>
        </p:txBody>
      </p:sp>
    </p:spTree>
    <p:extLst>
      <p:ext uri="{BB962C8B-B14F-4D97-AF65-F5344CB8AC3E}">
        <p14:creationId xmlns="" xmlns:p14="http://schemas.microsoft.com/office/powerpoint/2010/main" val="325885243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51" name="TextShape 2"/>
          <p:cNvSpPr txBox="1"/>
          <p:nvPr/>
        </p:nvSpPr>
        <p:spPr>
          <a:xfrm>
            <a:off x="609441" y="1225440"/>
            <a:ext cx="10969463" cy="406080"/>
          </a:xfrm>
          <a:prstGeom prst="rect">
            <a:avLst/>
          </a:prstGeom>
        </p:spPr>
        <p:txBody>
          <a:bodyPr lIns="0" tIns="0" rIns="0" bIns="0"/>
          <a:lstStyle/>
          <a:p>
            <a:pPr>
              <a:lnSpc>
                <a:spcPct val="100000"/>
              </a:lnSpc>
            </a:pPr>
            <a:r>
              <a:rPr lang="en-US" sz="2700">
                <a:solidFill>
                  <a:srgbClr val="FF1414"/>
                </a:solidFill>
                <a:latin typeface="Arial"/>
              </a:rPr>
              <a:t> </a:t>
            </a:r>
            <a:endParaRPr/>
          </a:p>
        </p:txBody>
      </p:sp>
      <p:pic>
        <p:nvPicPr>
          <p:cNvPr id="39940" name="Picture 4"/>
          <p:cNvPicPr>
            <a:picLocks noChangeAspect="1" noChangeArrowheads="1"/>
          </p:cNvPicPr>
          <p:nvPr/>
        </p:nvPicPr>
        <p:blipFill>
          <a:blip r:embed="rId3" cstate="print"/>
          <a:srcRect/>
          <a:stretch>
            <a:fillRect/>
          </a:stretch>
        </p:blipFill>
        <p:spPr bwMode="auto">
          <a:xfrm>
            <a:off x="288925" y="206375"/>
            <a:ext cx="11607800" cy="6443663"/>
          </a:xfrm>
          <a:prstGeom prst="rect">
            <a:avLst/>
          </a:prstGeom>
          <a:noFill/>
          <a:ln w="9525">
            <a:noFill/>
            <a:miter lim="800000"/>
            <a:headEnd/>
            <a:tailEnd/>
          </a:ln>
          <a:effectLst/>
        </p:spPr>
      </p:pic>
      <p:sp>
        <p:nvSpPr>
          <p:cNvPr id="30" name="Title 29"/>
          <p:cNvSpPr>
            <a:spLocks noGrp="1"/>
          </p:cNvSpPr>
          <p:nvPr>
            <p:ph type="title"/>
          </p:nvPr>
        </p:nvSpPr>
        <p:spPr/>
        <p:txBody>
          <a:bodyPr/>
          <a:lstStyle/>
          <a:p>
            <a:endParaRPr lang="en-US"/>
          </a:p>
        </p:txBody>
      </p:sp>
      <p:sp>
        <p:nvSpPr>
          <p:cNvPr id="31" name="Text Placeholder 30"/>
          <p:cNvSpPr>
            <a:spLocks noGrp="1"/>
          </p:cNvSpPr>
          <p:nvPr>
            <p:ph type="body" sz="quarter" idx="15"/>
          </p:nvPr>
        </p:nvSpPr>
        <p:spPr/>
        <p:txBody>
          <a:bodyPr/>
          <a:lstStyle/>
          <a:p>
            <a:endParaRPr lang="en-US"/>
          </a:p>
        </p:txBody>
      </p:sp>
      <p:sp>
        <p:nvSpPr>
          <p:cNvPr id="32" name="Text Placeholder 31"/>
          <p:cNvSpPr>
            <a:spLocks noGrp="1"/>
          </p:cNvSpPr>
          <p:nvPr>
            <p:ph type="body" sz="quarter" idx="16"/>
          </p:nvPr>
        </p:nvSpPr>
        <p:spPr/>
        <p:txBody>
          <a:bodyPr/>
          <a:lstStyle/>
          <a:p>
            <a:endParaRPr lang="en-US" dirty="0"/>
          </a:p>
        </p:txBody>
      </p:sp>
      <p:sp>
        <p:nvSpPr>
          <p:cNvPr id="33" name="Text Placeholder 32"/>
          <p:cNvSpPr>
            <a:spLocks noGrp="1"/>
          </p:cNvSpPr>
          <p:nvPr>
            <p:ph type="body" sz="quarter" idx="17"/>
          </p:nvPr>
        </p:nvSpPr>
        <p:spPr/>
        <p:txBody>
          <a:bodyPr/>
          <a:lstStyle/>
          <a:p>
            <a:endParaRPr lang="en-US"/>
          </a:p>
        </p:txBody>
      </p:sp>
      <p:sp>
        <p:nvSpPr>
          <p:cNvPr id="34" name="Text Placeholder 33"/>
          <p:cNvSpPr>
            <a:spLocks noGrp="1"/>
          </p:cNvSpPr>
          <p:nvPr>
            <p:ph type="body" sz="quarter" idx="18"/>
          </p:nvPr>
        </p:nvSpPr>
        <p:spPr/>
        <p:txBody>
          <a:bodyPr/>
          <a:lstStyle/>
          <a:p>
            <a:endParaRPr lang="en-US"/>
          </a:p>
        </p:txBody>
      </p:sp>
    </p:spTree>
    <p:extLst>
      <p:ext uri="{BB962C8B-B14F-4D97-AF65-F5344CB8AC3E}">
        <p14:creationId xmlns="" xmlns:p14="http://schemas.microsoft.com/office/powerpoint/2010/main" val="325885243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Chart 46"/>
          <p:cNvGraphicFramePr>
            <a:graphicFrameLocks/>
          </p:cNvGraphicFramePr>
          <p:nvPr>
            <p:extLst>
              <p:ext uri="{D42A27DB-BD31-4B8C-83A1-F6EECF244321}">
                <p14:modId xmlns="" xmlns:p14="http://schemas.microsoft.com/office/powerpoint/2010/main" val="2348870002"/>
              </p:ext>
            </p:extLst>
          </p:nvPr>
        </p:nvGraphicFramePr>
        <p:xfrm>
          <a:off x="484094" y="1650533"/>
          <a:ext cx="11187953"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p:cNvGraphicFramePr>
            <a:graphicFrameLocks/>
          </p:cNvGraphicFramePr>
          <p:nvPr>
            <p:extLst>
              <p:ext uri="{D42A27DB-BD31-4B8C-83A1-F6EECF244321}">
                <p14:modId xmlns="" xmlns:p14="http://schemas.microsoft.com/office/powerpoint/2010/main" val="550761549"/>
              </p:ext>
            </p:extLst>
          </p:nvPr>
        </p:nvGraphicFramePr>
        <p:xfrm>
          <a:off x="1141412" y="1219200"/>
          <a:ext cx="10414324" cy="4648200"/>
        </p:xfrm>
        <a:graphic>
          <a:graphicData uri="http://schemas.openxmlformats.org/drawingml/2006/chart">
            <c:chart xmlns:c="http://schemas.openxmlformats.org/drawingml/2006/chart" xmlns:r="http://schemas.openxmlformats.org/officeDocument/2006/relationships" r:id="rId4"/>
          </a:graphicData>
        </a:graphic>
      </p:graphicFrame>
      <p:sp>
        <p:nvSpPr>
          <p:cNvPr id="73" name="TextBox 72"/>
          <p:cNvSpPr txBox="1"/>
          <p:nvPr/>
        </p:nvSpPr>
        <p:spPr>
          <a:xfrm>
            <a:off x="8609012" y="6248400"/>
            <a:ext cx="3276598" cy="228600"/>
          </a:xfrm>
          <a:prstGeom prst="rect">
            <a:avLst/>
          </a:prstGeom>
          <a:noFill/>
        </p:spPr>
        <p:txBody>
          <a:bodyPr wrap="none" lIns="0" tIns="0" rIns="0" bIns="0" rtlCol="0">
            <a:noAutofit/>
          </a:bodyPr>
          <a:lstStyle/>
          <a:p>
            <a:pPr algn="r">
              <a:lnSpc>
                <a:spcPct val="90000"/>
              </a:lnSpc>
            </a:pPr>
            <a:r>
              <a:rPr lang="en-US" sz="1000" dirty="0" smtClean="0">
                <a:solidFill>
                  <a:schemeClr val="tx1">
                    <a:lumMod val="50000"/>
                  </a:schemeClr>
                </a:solidFill>
                <a:latin typeface="Calibri"/>
              </a:rPr>
              <a:t>Source: CSO Online </a:t>
            </a:r>
            <a:r>
              <a:rPr lang="en-US" sz="1000" dirty="0" err="1" smtClean="0">
                <a:solidFill>
                  <a:schemeClr val="tx1">
                    <a:lumMod val="50000"/>
                  </a:schemeClr>
                </a:solidFill>
                <a:latin typeface="Calibri"/>
              </a:rPr>
              <a:t>MarketPulse</a:t>
            </a:r>
            <a:r>
              <a:rPr lang="en-US" sz="1000" dirty="0" smtClean="0">
                <a:solidFill>
                  <a:schemeClr val="tx1">
                    <a:lumMod val="50000"/>
                  </a:schemeClr>
                </a:solidFill>
              </a:rPr>
              <a:t>, 2013 </a:t>
            </a:r>
            <a:endParaRPr lang="en-US" sz="1000" dirty="0">
              <a:solidFill>
                <a:schemeClr val="tx1">
                  <a:lumMod val="50000"/>
                </a:schemeClr>
              </a:solidFill>
              <a:latin typeface="Calibri"/>
            </a:endParaRPr>
          </a:p>
        </p:txBody>
      </p:sp>
      <p:pic>
        <p:nvPicPr>
          <p:cNvPr id="2050" name="Picture 2"/>
          <p:cNvPicPr>
            <a:picLocks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flipH="1">
            <a:off x="1469471" y="3192578"/>
            <a:ext cx="1023202" cy="26030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b="33926"/>
          <a:stretch/>
        </p:blipFill>
        <p:spPr bwMode="auto">
          <a:xfrm flipH="1">
            <a:off x="4075248" y="4075719"/>
            <a:ext cx="1023476" cy="17199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1" b="78338"/>
          <a:stretch/>
        </p:blipFill>
        <p:spPr bwMode="auto">
          <a:xfrm flipH="1">
            <a:off x="6670982" y="5231781"/>
            <a:ext cx="1023476" cy="5638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1" b="91002"/>
          <a:stretch/>
        </p:blipFill>
        <p:spPr bwMode="auto">
          <a:xfrm flipH="1">
            <a:off x="9428402" y="5561433"/>
            <a:ext cx="1023476" cy="2342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b="75522"/>
          <a:stretch/>
        </p:blipFill>
        <p:spPr bwMode="auto">
          <a:xfrm>
            <a:off x="2490013" y="5051794"/>
            <a:ext cx="903228" cy="743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107921" y="2485748"/>
            <a:ext cx="903227" cy="33218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6" name="Picture 8"/>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b="75522"/>
          <a:stretch/>
        </p:blipFill>
        <p:spPr bwMode="auto">
          <a:xfrm>
            <a:off x="7719115" y="5051794"/>
            <a:ext cx="903228" cy="743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9" name="Picture 8"/>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b="93612"/>
          <a:stretch/>
        </p:blipFill>
        <p:spPr bwMode="auto">
          <a:xfrm>
            <a:off x="10477388" y="5601535"/>
            <a:ext cx="903228" cy="1941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 name="Group 3"/>
          <p:cNvGrpSpPr/>
          <p:nvPr/>
        </p:nvGrpSpPr>
        <p:grpSpPr>
          <a:xfrm>
            <a:off x="8691215" y="2847170"/>
            <a:ext cx="2237787" cy="1188720"/>
            <a:chOff x="8538882" y="1532963"/>
            <a:chExt cx="2237787" cy="1188720"/>
          </a:xfrm>
        </p:grpSpPr>
        <p:sp>
          <p:nvSpPr>
            <p:cNvPr id="21" name="TextBox 20"/>
            <p:cNvSpPr txBox="1"/>
            <p:nvPr/>
          </p:nvSpPr>
          <p:spPr>
            <a:xfrm>
              <a:off x="8538882" y="1532963"/>
              <a:ext cx="2237787" cy="1188720"/>
            </a:xfrm>
            <a:prstGeom prst="rect">
              <a:avLst/>
            </a:prstGeom>
            <a:solidFill>
              <a:schemeClr val="bg1"/>
            </a:solidFill>
            <a:ln>
              <a:solidFill>
                <a:schemeClr val="bg1">
                  <a:lumMod val="75000"/>
                </a:schemeClr>
              </a:solidFill>
            </a:ln>
          </p:spPr>
          <p:txBody>
            <a:bodyPr wrap="square" lIns="0" tIns="0" rIns="0" bIns="0" rtlCol="0">
              <a:noAutofit/>
            </a:bodyPr>
            <a:lstStyle/>
            <a:p>
              <a:pPr>
                <a:lnSpc>
                  <a:spcPct val="90000"/>
                </a:lnSpc>
              </a:pPr>
              <a:endParaRPr lang="en-US" sz="1400" dirty="0"/>
            </a:p>
          </p:txBody>
        </p:sp>
        <p:pic>
          <p:nvPicPr>
            <p:cNvPr id="22" name="Picture 2"/>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b="55814"/>
            <a:stretch/>
          </p:blipFill>
          <p:spPr bwMode="auto">
            <a:xfrm flipH="1">
              <a:off x="8722787" y="1695989"/>
              <a:ext cx="365760" cy="4111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193434" y="1820503"/>
              <a:ext cx="1463040" cy="243281"/>
            </a:xfrm>
            <a:prstGeom prst="rect">
              <a:avLst/>
            </a:prstGeom>
            <a:noFill/>
          </p:spPr>
          <p:txBody>
            <a:bodyPr wrap="square" lIns="0" tIns="0" rIns="0" bIns="0" rtlCol="0">
              <a:noAutofit/>
            </a:bodyPr>
            <a:lstStyle/>
            <a:p>
              <a:pPr>
                <a:lnSpc>
                  <a:spcPct val="70000"/>
                </a:lnSpc>
              </a:pPr>
              <a:r>
                <a:rPr lang="en-US" sz="1400" dirty="0" smtClean="0"/>
                <a:t>IT Execs Consider</a:t>
              </a:r>
            </a:p>
            <a:p>
              <a:pPr>
                <a:lnSpc>
                  <a:spcPct val="70000"/>
                </a:lnSpc>
              </a:pPr>
              <a:r>
                <a:rPr lang="en-US" sz="1400" dirty="0" smtClean="0"/>
                <a:t>Most vulnerable</a:t>
              </a:r>
              <a:endParaRPr lang="en-US" sz="1400" dirty="0"/>
            </a:p>
          </p:txBody>
        </p:sp>
      </p:grpSp>
      <p:sp>
        <p:nvSpPr>
          <p:cNvPr id="5" name="Title 4"/>
          <p:cNvSpPr>
            <a:spLocks noGrp="1"/>
          </p:cNvSpPr>
          <p:nvPr>
            <p:ph type="title"/>
          </p:nvPr>
        </p:nvSpPr>
        <p:spPr/>
        <p:txBody>
          <a:bodyPr/>
          <a:lstStyle/>
          <a:p>
            <a:r>
              <a:rPr lang="en-US" dirty="0">
                <a:solidFill>
                  <a:srgbClr val="141919"/>
                </a:solidFill>
              </a:rPr>
              <a:t>IT </a:t>
            </a:r>
            <a:r>
              <a:rPr lang="en-US" dirty="0" smtClean="0">
                <a:solidFill>
                  <a:srgbClr val="141919"/>
                </a:solidFill>
              </a:rPr>
              <a:t>Organizations Are Over-Investing </a:t>
            </a:r>
            <a:r>
              <a:rPr lang="en-US" dirty="0">
                <a:solidFill>
                  <a:srgbClr val="141919"/>
                </a:solidFill>
              </a:rPr>
              <a:t>in </a:t>
            </a:r>
            <a:r>
              <a:rPr lang="en-US" dirty="0" smtClean="0">
                <a:solidFill>
                  <a:srgbClr val="141919"/>
                </a:solidFill>
              </a:rPr>
              <a:t>Technologies </a:t>
            </a:r>
            <a:r>
              <a:rPr lang="en-US" dirty="0">
                <a:solidFill>
                  <a:srgbClr val="141919"/>
                </a:solidFill>
              </a:rPr>
              <a:t>that </a:t>
            </a:r>
            <a:r>
              <a:rPr lang="en-US" dirty="0" smtClean="0">
                <a:solidFill>
                  <a:srgbClr val="141919"/>
                </a:solidFill>
              </a:rPr>
              <a:t>Don’t Directly Protect Databases</a:t>
            </a:r>
            <a:endParaRPr lang="en-US" dirty="0">
              <a:solidFill>
                <a:srgbClr val="141919"/>
              </a:solidFill>
            </a:endParaRPr>
          </a:p>
        </p:txBody>
      </p:sp>
      <p:grpSp>
        <p:nvGrpSpPr>
          <p:cNvPr id="3" name="Group 5"/>
          <p:cNvGrpSpPr/>
          <p:nvPr/>
        </p:nvGrpSpPr>
        <p:grpSpPr>
          <a:xfrm>
            <a:off x="8895689" y="3478422"/>
            <a:ext cx="1913118" cy="411480"/>
            <a:chOff x="9537458" y="3616476"/>
            <a:chExt cx="1913118" cy="411480"/>
          </a:xfrm>
        </p:grpSpPr>
        <p:pic>
          <p:nvPicPr>
            <p:cNvPr id="30" name="Picture 9"/>
            <p:cNvPicPr>
              <a:picLocks noChangeAspect="1" noChangeArrowheads="1"/>
            </p:cNvPicPr>
            <p:nvPr/>
          </p:nvPicPr>
          <p:blipFill rotWithShape="1">
            <a:blip r:embed="rId9" cstate="print">
              <a:extLst>
                <a:ext uri="{28A0092B-C50C-407E-A947-70E740481C1C}">
                  <a14:useLocalDpi xmlns="" xmlns:a14="http://schemas.microsoft.com/office/drawing/2010/main" val="0"/>
                </a:ext>
              </a:extLst>
            </a:blip>
            <a:srcRect b="65375"/>
            <a:stretch/>
          </p:blipFill>
          <p:spPr bwMode="auto">
            <a:xfrm>
              <a:off x="9537458" y="3616476"/>
              <a:ext cx="323127" cy="411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9987536" y="3780989"/>
              <a:ext cx="1463040" cy="182880"/>
            </a:xfrm>
            <a:prstGeom prst="rect">
              <a:avLst/>
            </a:prstGeom>
            <a:noFill/>
          </p:spPr>
          <p:txBody>
            <a:bodyPr wrap="square" lIns="0" tIns="0" rIns="0" bIns="0" rtlCol="0">
              <a:noAutofit/>
            </a:bodyPr>
            <a:lstStyle/>
            <a:p>
              <a:pPr>
                <a:lnSpc>
                  <a:spcPct val="70000"/>
                </a:lnSpc>
              </a:pPr>
              <a:r>
                <a:rPr lang="en-US" sz="1400" dirty="0" smtClean="0"/>
                <a:t>Resource allocation</a:t>
              </a:r>
              <a:endParaRPr lang="en-US" sz="1400" dirty="0"/>
            </a:p>
          </p:txBody>
        </p:sp>
      </p:grpSp>
      <p:sp>
        <p:nvSpPr>
          <p:cNvPr id="26" name="Rectangle 25"/>
          <p:cNvSpPr/>
          <p:nvPr/>
        </p:nvSpPr>
        <p:spPr>
          <a:xfrm>
            <a:off x="7770812" y="1219200"/>
            <a:ext cx="4114800" cy="3218928"/>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8" name="TextBox 27"/>
          <p:cNvSpPr txBox="1"/>
          <p:nvPr/>
        </p:nvSpPr>
        <p:spPr>
          <a:xfrm>
            <a:off x="7923212" y="1371600"/>
            <a:ext cx="3733800" cy="609600"/>
          </a:xfrm>
          <a:prstGeom prst="rect">
            <a:avLst/>
          </a:prstGeom>
          <a:noFill/>
        </p:spPr>
        <p:txBody>
          <a:bodyPr wrap="square" lIns="0" tIns="0" rIns="0" bIns="0" rtlCol="0">
            <a:noAutofit/>
          </a:bodyPr>
          <a:lstStyle/>
          <a:p>
            <a:pPr algn="ctr" defTabSz="914400">
              <a:lnSpc>
                <a:spcPct val="90000"/>
              </a:lnSpc>
            </a:pPr>
            <a:r>
              <a:rPr lang="en-US" sz="2400" dirty="0" smtClean="0">
                <a:solidFill>
                  <a:srgbClr val="141919"/>
                </a:solidFill>
                <a:cs typeface="Arial" pitchFamily="34" charset="0"/>
              </a:rPr>
              <a:t>Only </a:t>
            </a:r>
            <a:r>
              <a:rPr lang="en-US" sz="3200" b="1" u="sng" dirty="0" smtClean="0">
                <a:solidFill>
                  <a:srgbClr val="F30006"/>
                </a:solidFill>
                <a:cs typeface="Arial" pitchFamily="34" charset="0"/>
              </a:rPr>
              <a:t>24%</a:t>
            </a:r>
            <a:r>
              <a:rPr lang="en-US" sz="2400" dirty="0" smtClean="0">
                <a:solidFill>
                  <a:srgbClr val="141919"/>
                </a:solidFill>
                <a:cs typeface="Arial" pitchFamily="34" charset="0"/>
              </a:rPr>
              <a:t> of breaches are stopped by network security </a:t>
            </a:r>
            <a:endParaRPr lang="en-US" sz="2400" dirty="0">
              <a:solidFill>
                <a:srgbClr val="141919"/>
              </a:solidFill>
              <a:cs typeface="Arial" pitchFamily="34" charset="0"/>
            </a:endParaRPr>
          </a:p>
        </p:txBody>
      </p:sp>
      <p:sp>
        <p:nvSpPr>
          <p:cNvPr id="32" name="Oval 31"/>
          <p:cNvSpPr>
            <a:spLocks noChangeAspect="1"/>
          </p:cNvSpPr>
          <p:nvPr/>
        </p:nvSpPr>
        <p:spPr>
          <a:xfrm>
            <a:off x="9566050" y="2453248"/>
            <a:ext cx="1912884" cy="1913382"/>
          </a:xfrm>
          <a:prstGeom prst="ellipse">
            <a:avLst/>
          </a:prstGeom>
          <a:ln w="3810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dirty="0">
              <a:solidFill>
                <a:srgbClr val="000000"/>
              </a:solidFill>
            </a:endParaRPr>
          </a:p>
        </p:txBody>
      </p:sp>
      <p:grpSp>
        <p:nvGrpSpPr>
          <p:cNvPr id="4" name="Group 41"/>
          <p:cNvGrpSpPr>
            <a:grpSpLocks noChangeAspect="1"/>
          </p:cNvGrpSpPr>
          <p:nvPr/>
        </p:nvGrpSpPr>
        <p:grpSpPr>
          <a:xfrm rot="3635645">
            <a:off x="9297202" y="2274363"/>
            <a:ext cx="2449398" cy="2450037"/>
            <a:chOff x="286184" y="1783602"/>
            <a:chExt cx="1814842" cy="1814842"/>
          </a:xfrm>
        </p:grpSpPr>
        <p:sp>
          <p:nvSpPr>
            <p:cNvPr id="34" name="Oval 33"/>
            <p:cNvSpPr>
              <a:spLocks noChangeAspect="1"/>
            </p:cNvSpPr>
            <p:nvPr/>
          </p:nvSpPr>
          <p:spPr>
            <a:xfrm>
              <a:off x="286184" y="1783602"/>
              <a:ext cx="1814842" cy="1814842"/>
            </a:xfrm>
            <a:prstGeom prst="ellipse">
              <a:avLst/>
            </a:prstGeom>
            <a:ln w="2540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35" name="Arc 34"/>
            <p:cNvSpPr/>
            <p:nvPr/>
          </p:nvSpPr>
          <p:spPr>
            <a:xfrm rot="7150923">
              <a:off x="426190" y="1916273"/>
              <a:ext cx="1416603" cy="1417340"/>
            </a:xfrm>
            <a:prstGeom prst="arc">
              <a:avLst>
                <a:gd name="adj1" fmla="val 20686700"/>
                <a:gd name="adj2" fmla="val 4530970"/>
              </a:avLst>
            </a:prstGeom>
            <a:ln w="381000">
              <a:solidFill>
                <a:schemeClr val="accent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grpSp>
      <p:pic>
        <p:nvPicPr>
          <p:cNvPr id="38" name="Picture 5"/>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9908456" y="2653012"/>
            <a:ext cx="1190888" cy="1188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690393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22" presetClass="entr" presetSubtype="4" fill="hold" nodeType="afterEffect">
                                  <p:stCondLst>
                                    <p:cond delay="250"/>
                                  </p:stCondLst>
                                  <p:childTnLst>
                                    <p:set>
                                      <p:cBhvr>
                                        <p:cTn id="10" dur="1" fill="hold">
                                          <p:stCondLst>
                                            <p:cond delay="0"/>
                                          </p:stCondLst>
                                        </p:cTn>
                                        <p:tgtEl>
                                          <p:spTgt spid="2050"/>
                                        </p:tgtEl>
                                        <p:attrNameLst>
                                          <p:attrName>style.visibility</p:attrName>
                                        </p:attrNameLst>
                                      </p:cBhvr>
                                      <p:to>
                                        <p:strVal val="visible"/>
                                      </p:to>
                                    </p:set>
                                    <p:animEffect transition="in" filter="wipe(down)">
                                      <p:cBhvr>
                                        <p:cTn id="11" dur="500"/>
                                        <p:tgtEl>
                                          <p:spTgt spid="2050"/>
                                        </p:tgtEl>
                                      </p:cBhvr>
                                    </p:animEffect>
                                  </p:childTnLst>
                                </p:cTn>
                              </p:par>
                              <p:par>
                                <p:cTn id="12" presetID="22" presetClass="entr" presetSubtype="4" fill="hold" nodeType="withEffect">
                                  <p:stCondLst>
                                    <p:cond delay="45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par>
                                <p:cTn id="15" presetID="22" presetClass="entr" presetSubtype="4" fill="hold" nodeType="withEffect">
                                  <p:stCondLst>
                                    <p:cond delay="65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par>
                                <p:cTn id="18" presetID="22" presetClass="entr" presetSubtype="4" fill="hold" nodeType="withEffect">
                                  <p:stCondLst>
                                    <p:cond delay="65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par>
                          <p:cTn id="21" fill="hold">
                            <p:stCondLst>
                              <p:cond delay="165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56"/>
                                        </p:tgtEl>
                                        <p:attrNameLst>
                                          <p:attrName>style.visibility</p:attrName>
                                        </p:attrNameLst>
                                      </p:cBhvr>
                                      <p:to>
                                        <p:strVal val="visible"/>
                                      </p:to>
                                    </p:set>
                                    <p:animEffect transition="in" filter="wipe(down)">
                                      <p:cBhvr>
                                        <p:cTn id="29" dur="500"/>
                                        <p:tgtEl>
                                          <p:spTgt spid="2056"/>
                                        </p:tgtEl>
                                      </p:cBhvr>
                                    </p:animEffect>
                                  </p:childTnLst>
                                </p:cTn>
                              </p:par>
                              <p:par>
                                <p:cTn id="30" presetID="22" presetClass="entr" presetSubtype="4" fill="hold" nodeType="withEffect">
                                  <p:stCondLst>
                                    <p:cond delay="150"/>
                                  </p:stCondLst>
                                  <p:childTnLst>
                                    <p:set>
                                      <p:cBhvr>
                                        <p:cTn id="31" dur="1" fill="hold">
                                          <p:stCondLst>
                                            <p:cond delay="0"/>
                                          </p:stCondLst>
                                        </p:cTn>
                                        <p:tgtEl>
                                          <p:spTgt spid="2057"/>
                                        </p:tgtEl>
                                        <p:attrNameLst>
                                          <p:attrName>style.visibility</p:attrName>
                                        </p:attrNameLst>
                                      </p:cBhvr>
                                      <p:to>
                                        <p:strVal val="visible"/>
                                      </p:to>
                                    </p:set>
                                    <p:animEffect transition="in" filter="wipe(down)">
                                      <p:cBhvr>
                                        <p:cTn id="32" dur="500"/>
                                        <p:tgtEl>
                                          <p:spTgt spid="2057"/>
                                        </p:tgtEl>
                                      </p:cBhvr>
                                    </p:animEffect>
                                  </p:childTnLst>
                                </p:cTn>
                              </p:par>
                              <p:par>
                                <p:cTn id="33" presetID="22" presetClass="entr" presetSubtype="4" fill="hold" nodeType="withEffect">
                                  <p:stCondLst>
                                    <p:cond delay="250"/>
                                  </p:stCondLst>
                                  <p:childTnLst>
                                    <p:set>
                                      <p:cBhvr>
                                        <p:cTn id="34" dur="1" fill="hold">
                                          <p:stCondLst>
                                            <p:cond delay="0"/>
                                          </p:stCondLst>
                                        </p:cTn>
                                        <p:tgtEl>
                                          <p:spTgt spid="46"/>
                                        </p:tgtEl>
                                        <p:attrNameLst>
                                          <p:attrName>style.visibility</p:attrName>
                                        </p:attrNameLst>
                                      </p:cBhvr>
                                      <p:to>
                                        <p:strVal val="visible"/>
                                      </p:to>
                                    </p:set>
                                    <p:animEffect transition="in" filter="wipe(down)">
                                      <p:cBhvr>
                                        <p:cTn id="35" dur="500"/>
                                        <p:tgtEl>
                                          <p:spTgt spid="46"/>
                                        </p:tgtEl>
                                      </p:cBhvr>
                                    </p:animEffect>
                                  </p:childTnLst>
                                </p:cTn>
                              </p:par>
                              <p:par>
                                <p:cTn id="36" presetID="22" presetClass="entr" presetSubtype="4" fill="hold" nodeType="withEffect">
                                  <p:stCondLst>
                                    <p:cond delay="350"/>
                                  </p:st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childTnLst>
                          </p:cTn>
                        </p:par>
                        <p:par>
                          <p:cTn id="39" fill="hold">
                            <p:stCondLst>
                              <p:cond delay="850"/>
                            </p:stCondLst>
                            <p:childTnLst>
                              <p:par>
                                <p:cTn id="40" presetID="10"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par>
                          <p:cTn id="43" fill="hold">
                            <p:stCondLst>
                              <p:cond delay="1350"/>
                            </p:stCondLst>
                            <p:childTnLst>
                              <p:par>
                                <p:cTn id="44" presetID="10"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53" presetClass="entr" presetSubtype="528"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anim calcmode="lin" valueType="num">
                                      <p:cBhvr>
                                        <p:cTn id="57" dur="500" fill="hold"/>
                                        <p:tgtEl>
                                          <p:spTgt spid="32"/>
                                        </p:tgtEl>
                                        <p:attrNameLst>
                                          <p:attrName>ppt_x</p:attrName>
                                        </p:attrNameLst>
                                      </p:cBhvr>
                                      <p:tavLst>
                                        <p:tav tm="0">
                                          <p:val>
                                            <p:fltVal val="0.5"/>
                                          </p:val>
                                        </p:tav>
                                        <p:tav tm="100000">
                                          <p:val>
                                            <p:strVal val="#ppt_x"/>
                                          </p:val>
                                        </p:tav>
                                      </p:tavLst>
                                    </p:anim>
                                    <p:anim calcmode="lin" valueType="num">
                                      <p:cBhvr>
                                        <p:cTn id="58" dur="500" fill="hold"/>
                                        <p:tgtEl>
                                          <p:spTgt spid="32"/>
                                        </p:tgtEl>
                                        <p:attrNameLst>
                                          <p:attrName>ppt_y</p:attrName>
                                        </p:attrNameLst>
                                      </p:cBhvr>
                                      <p:tavLst>
                                        <p:tav tm="0">
                                          <p:val>
                                            <p:fltVal val="0.5"/>
                                          </p:val>
                                        </p:tav>
                                        <p:tav tm="100000">
                                          <p:val>
                                            <p:strVal val="#ppt_y"/>
                                          </p:val>
                                        </p:tav>
                                      </p:tavLst>
                                    </p:anim>
                                  </p:childTnLst>
                                </p:cTn>
                              </p:par>
                              <p:par>
                                <p:cTn id="59" presetID="21" presetClass="entr" presetSubtype="1"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heel(1)">
                                      <p:cBhvr>
                                        <p:cTn id="61" dur="1250"/>
                                        <p:tgtEl>
                                          <p:spTgt spid="4"/>
                                        </p:tgtEl>
                                      </p:cBhvr>
                                    </p:animEffect>
                                  </p:childTnLst>
                                </p:cTn>
                              </p:par>
                              <p:par>
                                <p:cTn id="62" presetID="8" presetClass="emph" presetSubtype="0" decel="100000" fill="hold" nodeType="withEffect">
                                  <p:stCondLst>
                                    <p:cond delay="0"/>
                                  </p:stCondLst>
                                  <p:childTnLst>
                                    <p:animRot by="43200000">
                                      <p:cBhvr>
                                        <p:cTn id="63" dur="1250" fill="hold"/>
                                        <p:tgtEl>
                                          <p:spTgt spid="4"/>
                                        </p:tgtEl>
                                        <p:attrNameLst>
                                          <p:attrName>r</p:attrName>
                                        </p:attrNameLst>
                                      </p:cBhvr>
                                    </p:animRot>
                                  </p:childTnLst>
                                </p:cTn>
                              </p:par>
                              <p:par>
                                <p:cTn id="64" presetID="53" presetClass="entr" presetSubtype="528" fill="hold" nodeType="withEffect">
                                  <p:stCondLst>
                                    <p:cond delay="50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Effect transition="in" filter="fade">
                                      <p:cBhvr>
                                        <p:cTn id="68" dur="500"/>
                                        <p:tgtEl>
                                          <p:spTgt spid="38"/>
                                        </p:tgtEl>
                                      </p:cBhvr>
                                    </p:animEffect>
                                    <p:anim calcmode="lin" valueType="num">
                                      <p:cBhvr>
                                        <p:cTn id="69" dur="500" fill="hold"/>
                                        <p:tgtEl>
                                          <p:spTgt spid="38"/>
                                        </p:tgtEl>
                                        <p:attrNameLst>
                                          <p:attrName>ppt_x</p:attrName>
                                        </p:attrNameLst>
                                      </p:cBhvr>
                                      <p:tavLst>
                                        <p:tav tm="0">
                                          <p:val>
                                            <p:fltVal val="0.5"/>
                                          </p:val>
                                        </p:tav>
                                        <p:tav tm="100000">
                                          <p:val>
                                            <p:strVal val="#ppt_x"/>
                                          </p:val>
                                        </p:tav>
                                      </p:tavLst>
                                    </p:anim>
                                    <p:anim calcmode="lin" valueType="num">
                                      <p:cBhvr>
                                        <p:cTn id="70" dur="500" fill="hold"/>
                                        <p:tgtEl>
                                          <p:spTgt spid="38"/>
                                        </p:tgtEl>
                                        <p:attrNameLst>
                                          <p:attrName>ppt_y</p:attrName>
                                        </p:attrNameLst>
                                      </p:cBhvr>
                                      <p:tavLst>
                                        <p:tav tm="0">
                                          <p:val>
                                            <p:fltVal val="0.5"/>
                                          </p:val>
                                        </p:tav>
                                        <p:tav tm="100000">
                                          <p:val>
                                            <p:strVal val="#ppt_y"/>
                                          </p:val>
                                        </p:tav>
                                      </p:tavLst>
                                    </p:anim>
                                  </p:childTnLst>
                                </p:cTn>
                              </p:par>
                              <p:par>
                                <p:cTn id="71" presetID="53" presetClass="entr" presetSubtype="528" fill="hold" grpId="0" nodeType="withEffect">
                                  <p:stCondLst>
                                    <p:cond delay="50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anim calcmode="lin" valueType="num">
                                      <p:cBhvr>
                                        <p:cTn id="76" dur="500" fill="hold"/>
                                        <p:tgtEl>
                                          <p:spTgt spid="28"/>
                                        </p:tgtEl>
                                        <p:attrNameLst>
                                          <p:attrName>ppt_x</p:attrName>
                                        </p:attrNameLst>
                                      </p:cBhvr>
                                      <p:tavLst>
                                        <p:tav tm="0">
                                          <p:val>
                                            <p:fltVal val="0.5"/>
                                          </p:val>
                                        </p:tav>
                                        <p:tav tm="100000">
                                          <p:val>
                                            <p:strVal val="#ppt_x"/>
                                          </p:val>
                                        </p:tav>
                                      </p:tavLst>
                                    </p:anim>
                                    <p:anim calcmode="lin" valueType="num">
                                      <p:cBhvr>
                                        <p:cTn id="7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7" grpId="0">
        <p:bldAsOne/>
      </p:bldGraphic>
      <p:bldGraphic spid="29" grpId="0">
        <p:bldAsOne/>
      </p:bldGraphic>
      <p:bldP spid="26" grpId="0" animBg="1"/>
      <p:bldP spid="28" grpId="0"/>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51" name="TextShape 2"/>
          <p:cNvSpPr txBox="1"/>
          <p:nvPr/>
        </p:nvSpPr>
        <p:spPr>
          <a:xfrm>
            <a:off x="609441" y="1225440"/>
            <a:ext cx="10969463" cy="406080"/>
          </a:xfrm>
          <a:prstGeom prst="rect">
            <a:avLst/>
          </a:prstGeom>
        </p:spPr>
        <p:txBody>
          <a:bodyPr lIns="0" tIns="0" rIns="0" bIns="0"/>
          <a:lstStyle/>
          <a:p>
            <a:pPr>
              <a:lnSpc>
                <a:spcPct val="100000"/>
              </a:lnSpc>
            </a:pPr>
            <a:r>
              <a:rPr lang="en-US" sz="2700">
                <a:solidFill>
                  <a:srgbClr val="FF1414"/>
                </a:solidFill>
                <a:latin typeface="Arial"/>
              </a:rPr>
              <a:t> </a:t>
            </a:r>
            <a:endParaRPr/>
          </a:p>
        </p:txBody>
      </p:sp>
      <p:sp>
        <p:nvSpPr>
          <p:cNvPr id="52" name="Title 1"/>
          <p:cNvSpPr txBox="1">
            <a:spLocks/>
          </p:cNvSpPr>
          <p:nvPr/>
        </p:nvSpPr>
        <p:spPr>
          <a:xfrm>
            <a:off x="805483" y="575035"/>
            <a:ext cx="10969924" cy="541860"/>
          </a:xfrm>
          <a:prstGeom prst="rect">
            <a:avLst/>
          </a:prstGeom>
        </p:spPr>
        <p:txBody>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cs-CZ" sz="3600" b="1" dirty="0" smtClean="0">
                <a:solidFill>
                  <a:schemeClr val="bg1"/>
                </a:solidFill>
                <a:latin typeface="Arial" pitchFamily="34" charset="0"/>
                <a:ea typeface="+mj-ea"/>
                <a:cs typeface="Arial" pitchFamily="34" charset="0"/>
              </a:rPr>
              <a:t>Koncepční architektura</a:t>
            </a:r>
            <a:endParaRPr kumimoji="0" lang="en-US" sz="36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pic>
        <p:nvPicPr>
          <p:cNvPr id="45058" name="Picture 2"/>
          <p:cNvPicPr>
            <a:picLocks noChangeAspect="1" noChangeArrowheads="1"/>
          </p:cNvPicPr>
          <p:nvPr/>
        </p:nvPicPr>
        <p:blipFill>
          <a:blip r:embed="rId3" cstate="print"/>
          <a:srcRect/>
          <a:stretch>
            <a:fillRect/>
          </a:stretch>
        </p:blipFill>
        <p:spPr bwMode="auto">
          <a:xfrm>
            <a:off x="1128565" y="1308320"/>
            <a:ext cx="10027114" cy="4532665"/>
          </a:xfrm>
          <a:prstGeom prst="rect">
            <a:avLst/>
          </a:prstGeom>
          <a:noFill/>
          <a:ln w="9525">
            <a:noFill/>
            <a:miter lim="800000"/>
            <a:headEnd/>
            <a:tailEnd/>
          </a:ln>
          <a:effectLst/>
        </p:spPr>
      </p:pic>
    </p:spTree>
    <p:extLst>
      <p:ext uri="{BB962C8B-B14F-4D97-AF65-F5344CB8AC3E}">
        <p14:creationId xmlns="" xmlns:p14="http://schemas.microsoft.com/office/powerpoint/2010/main" val="3258852432"/>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gradFill>
          <a:gsLst>
            <a:gs pos="0">
              <a:schemeClr val="bg2"/>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51" name="TextShape 2"/>
          <p:cNvSpPr txBox="1"/>
          <p:nvPr/>
        </p:nvSpPr>
        <p:spPr>
          <a:xfrm>
            <a:off x="609441" y="1225440"/>
            <a:ext cx="10969463" cy="406080"/>
          </a:xfrm>
          <a:prstGeom prst="rect">
            <a:avLst/>
          </a:prstGeom>
        </p:spPr>
        <p:txBody>
          <a:bodyPr lIns="0" tIns="0" rIns="0" bIns="0"/>
          <a:lstStyle/>
          <a:p>
            <a:pPr>
              <a:lnSpc>
                <a:spcPct val="100000"/>
              </a:lnSpc>
            </a:pPr>
            <a:r>
              <a:rPr lang="en-US" sz="2700">
                <a:solidFill>
                  <a:srgbClr val="FF1414"/>
                </a:solidFill>
                <a:latin typeface="Arial"/>
              </a:rPr>
              <a:t> </a:t>
            </a:r>
            <a:endParaRPr/>
          </a:p>
        </p:txBody>
      </p:sp>
      <p:pic>
        <p:nvPicPr>
          <p:cNvPr id="20481" name="Picture 1"/>
          <p:cNvPicPr>
            <a:picLocks noChangeAspect="1" noChangeArrowheads="1"/>
          </p:cNvPicPr>
          <p:nvPr/>
        </p:nvPicPr>
        <p:blipFill>
          <a:blip r:embed="rId3" cstate="print"/>
          <a:srcRect/>
          <a:stretch>
            <a:fillRect/>
          </a:stretch>
        </p:blipFill>
        <p:spPr bwMode="auto">
          <a:xfrm>
            <a:off x="193675" y="2000249"/>
            <a:ext cx="11804650" cy="3638551"/>
          </a:xfrm>
          <a:prstGeom prst="rect">
            <a:avLst/>
          </a:prstGeom>
          <a:noFill/>
          <a:ln w="9525">
            <a:noFill/>
            <a:miter lim="800000"/>
            <a:headEnd/>
            <a:tailEnd/>
          </a:ln>
          <a:effectLst/>
        </p:spPr>
      </p:pic>
      <p:sp>
        <p:nvSpPr>
          <p:cNvPr id="5" name="Title 1"/>
          <p:cNvSpPr txBox="1">
            <a:spLocks/>
          </p:cNvSpPr>
          <p:nvPr/>
        </p:nvSpPr>
        <p:spPr>
          <a:xfrm>
            <a:off x="805483" y="575035"/>
            <a:ext cx="10969924" cy="541860"/>
          </a:xfrm>
          <a:prstGeom prst="rect">
            <a:avLst/>
          </a:prstGeom>
        </p:spPr>
        <p:txBody>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cs-CZ" sz="3600" b="1" dirty="0" smtClean="0">
                <a:solidFill>
                  <a:schemeClr val="bg1"/>
                </a:solidFill>
                <a:latin typeface="Arial" pitchFamily="34" charset="0"/>
                <a:ea typeface="+mj-ea"/>
                <a:cs typeface="Arial" pitchFamily="34" charset="0"/>
              </a:rPr>
              <a:t>Logická architektura</a:t>
            </a:r>
            <a:endParaRPr kumimoji="0" lang="en-US" sz="36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325885243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bg2">
                <a:lumMod val="50000"/>
              </a:schemeClr>
            </a:gs>
            <a:gs pos="100000">
              <a:schemeClr val="bg2">
                <a:lumMod val="10000"/>
              </a:schemeClr>
            </a:gs>
          </a:gsLst>
          <a:lin ang="13500000" scaled="1"/>
        </a:gradFill>
        <a:effectLst/>
      </p:bgPr>
    </p:bg>
    <p:spTree>
      <p:nvGrpSpPr>
        <p:cNvPr id="1" name=""/>
        <p:cNvGrpSpPr/>
        <p:nvPr/>
      </p:nvGrpSpPr>
      <p:grpSpPr>
        <a:xfrm>
          <a:off x="0" y="0"/>
          <a:ext cx="0" cy="0"/>
          <a:chOff x="0" y="0"/>
          <a:chExt cx="0" cy="0"/>
        </a:xfrm>
      </p:grpSpPr>
      <p:sp>
        <p:nvSpPr>
          <p:cNvPr id="51" name="TextShape 2"/>
          <p:cNvSpPr txBox="1"/>
          <p:nvPr/>
        </p:nvSpPr>
        <p:spPr>
          <a:xfrm>
            <a:off x="609441" y="1225440"/>
            <a:ext cx="10969463" cy="406080"/>
          </a:xfrm>
          <a:prstGeom prst="rect">
            <a:avLst/>
          </a:prstGeom>
        </p:spPr>
        <p:txBody>
          <a:bodyPr lIns="0" tIns="0" rIns="0" bIns="0"/>
          <a:lstStyle/>
          <a:p>
            <a:pPr>
              <a:lnSpc>
                <a:spcPct val="100000"/>
              </a:lnSpc>
            </a:pPr>
            <a:r>
              <a:rPr lang="en-US" sz="2700">
                <a:solidFill>
                  <a:srgbClr val="FF1414"/>
                </a:solidFill>
                <a:latin typeface="Arial"/>
              </a:rPr>
              <a:t> </a:t>
            </a:r>
            <a:endParaRPr/>
          </a:p>
        </p:txBody>
      </p:sp>
      <p:sp>
        <p:nvSpPr>
          <p:cNvPr id="52" name="Title 1"/>
          <p:cNvSpPr txBox="1">
            <a:spLocks/>
          </p:cNvSpPr>
          <p:nvPr/>
        </p:nvSpPr>
        <p:spPr>
          <a:xfrm>
            <a:off x="805483" y="575035"/>
            <a:ext cx="10969924" cy="541860"/>
          </a:xfrm>
          <a:prstGeom prst="rect">
            <a:avLst/>
          </a:prstGeom>
        </p:spPr>
        <p:txBody>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cs-CZ" sz="3600" b="1" dirty="0" smtClean="0">
                <a:solidFill>
                  <a:schemeClr val="bg1"/>
                </a:solidFill>
                <a:latin typeface="Arial" pitchFamily="34" charset="0"/>
                <a:ea typeface="+mj-ea"/>
                <a:cs typeface="Arial" pitchFamily="34" charset="0"/>
              </a:rPr>
              <a:t>Logická architektura</a:t>
            </a:r>
            <a:endParaRPr kumimoji="0" lang="en-US" sz="36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pic>
        <p:nvPicPr>
          <p:cNvPr id="40963" name="Picture 3"/>
          <p:cNvPicPr>
            <a:picLocks noChangeAspect="1" noChangeArrowheads="1"/>
          </p:cNvPicPr>
          <p:nvPr/>
        </p:nvPicPr>
        <p:blipFill>
          <a:blip r:embed="rId3" cstate="print"/>
          <a:srcRect/>
          <a:stretch>
            <a:fillRect/>
          </a:stretch>
        </p:blipFill>
        <p:spPr bwMode="auto">
          <a:xfrm>
            <a:off x="1608082" y="1368207"/>
            <a:ext cx="9191297" cy="4177150"/>
          </a:xfrm>
          <a:prstGeom prst="rect">
            <a:avLst/>
          </a:prstGeom>
          <a:noFill/>
          <a:ln w="9525">
            <a:noFill/>
            <a:miter lim="800000"/>
            <a:headEnd/>
            <a:tailEnd/>
          </a:ln>
          <a:effectLst/>
        </p:spPr>
      </p:pic>
    </p:spTree>
    <p:extLst>
      <p:ext uri="{BB962C8B-B14F-4D97-AF65-F5344CB8AC3E}">
        <p14:creationId xmlns="" xmlns:p14="http://schemas.microsoft.com/office/powerpoint/2010/main" val="3258852432"/>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4_blank">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 xmlns:thm15="http://schemas.microsoft.com/office/thememl/2012/main" name="Oracle_16x9-2014-0714" id="{032D2387-665B-4DFB-BDAE-D66619AD7C3A}" vid="{BB0AD61B-F388-487D-A806-2F7277FE970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1014</Words>
  <Application>Microsoft Office PowerPoint</Application>
  <PresentationFormat>Custom</PresentationFormat>
  <Paragraphs>508</Paragraphs>
  <Slides>32</Slides>
  <Notes>32</Notes>
  <HiddenSlides>6</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4_blank</vt:lpstr>
      <vt:lpstr>Bitmap Image</vt:lpstr>
      <vt:lpstr>Zajištění   bezpečného provozu IS  z pohledu Oracle referenční architektury </vt:lpstr>
      <vt:lpstr>Slide 2</vt:lpstr>
      <vt:lpstr>Slide 3</vt:lpstr>
      <vt:lpstr>Slide 4</vt:lpstr>
      <vt:lpstr>Slide 5</vt:lpstr>
      <vt:lpstr>IT Organizations Are Over-Investing in Technologies that Don’t Directly Protect Databases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Privilegovaný uživatel a řízení provozu Database</vt:lpstr>
      <vt:lpstr>Oracle Database Vault</vt:lpstr>
      <vt:lpstr>Oracle Database Vault</vt:lpstr>
      <vt:lpstr>Oracle Database Vault </vt:lpstr>
      <vt:lpstr>Privilege Analysis – Přínosy</vt:lpstr>
      <vt:lpstr>Slide 27</vt:lpstr>
      <vt:lpstr>Slide 28</vt:lpstr>
      <vt:lpstr>Slide 29</vt:lpstr>
      <vt:lpstr>Slide 30</vt:lpstr>
      <vt:lpstr>Slide 31</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2016-05-23T06:57:53Z</dcterms:created>
  <dcterms:modified xsi:type="dcterms:W3CDTF">2016-05-23T06:58:20Z</dcterms:modified>
</cp:coreProperties>
</file>