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flipH="1" rot="10800000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b="1" i="0" sz="3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b="1" i="0" sz="24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i="0" sz="24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i="0" sz="24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b="1" i="0" sz="24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i="0" sz="24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i="0" sz="24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b="1" i="0" sz="24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b="1" i="0" sz="24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b="1" i="0"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2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luigi.ornano@uniroma1.it" TargetMode="External"/><Relationship Id="rId4" Type="http://schemas.openxmlformats.org/officeDocument/2006/relationships/hyperlink" Target="http://vsb.cz.cz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mailto:abuse@csirt.cz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2.png"/><Relationship Id="rId4" Type="http://schemas.openxmlformats.org/officeDocument/2006/relationships/hyperlink" Target="mailto:phishing@cesnet.cz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0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3600"/>
              <a:t>Bezpečnostní tým při VŠB 2016/5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cs" sz="1800"/>
              <a:t>EUNIS - Bezpečnostní politika a její aplikace na VŠ | 23-25.5.2016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33" name="Shape 33"/>
          <p:cNvSpPr txBox="1"/>
          <p:nvPr>
            <p:ph idx="1" type="subTitle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Radomír Orkáč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Phishing - naše zkušenosti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Za poslední 4 roky došlo pouze k jednomu většímu úspěšnému podvodnému útoku…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(2 zcizené identity)</a:t>
            </a:r>
          </a:p>
          <a:p>
            <a:pPr lvl="0" rtl="0" algn="ctr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cs">
                <a:solidFill>
                  <a:schemeClr val="dk1"/>
                </a:solidFill>
              </a:rPr>
              <a:t>...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" sz="4800">
                <a:solidFill>
                  <a:schemeClr val="dk1"/>
                </a:solidFill>
              </a:rPr>
              <a:t>18.3.2016</a:t>
            </a:r>
          </a:p>
          <a:p>
            <a:pPr lvl="0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Dosavadní zkušenosti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Od: VSB System Administrator &lt;</a:t>
            </a:r>
            <a:r>
              <a:rPr lang="cs" u="sng">
                <a:solidFill>
                  <a:schemeClr val="hlink"/>
                </a:solidFill>
                <a:hlinkClick r:id="rId3"/>
              </a:rPr>
              <a:t>luigi.ornano@uniroma1.it</a:t>
            </a:r>
            <a:r>
              <a:rPr lang="cs">
                <a:solidFill>
                  <a:schemeClr val="dk1"/>
                </a:solidFill>
              </a:rPr>
              <a:t>&gt;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/>
              <a:t>odpověď na: upgrade640@outlook.com.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/>
              <a:t>Vážený uživateli </a:t>
            </a:r>
            <a:r>
              <a:rPr lang="cs" sz="2400" u="sng">
                <a:solidFill>
                  <a:schemeClr val="hlink"/>
                </a:solidFill>
                <a:hlinkClick r:id="rId4"/>
              </a:rPr>
              <a:t>vsb.cz.cz</a:t>
            </a:r>
            <a:r>
              <a:rPr lang="cs" sz="2400"/>
              <a:t> účet, poštovní schránka překročila limit 20 GB, jako výsledek, můžete mít problémy odesílání a přijímání zpráv až do opětovného ověření.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cs" sz="2400"/>
              <a:t>Aby nedošlo k deaktivaci vašeho e-mailového účtu a umožňuje zvýšit kapacitu a funkce, laskavě poskytnout informace, jak je uvedeno níže.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Dosavadní zkušenosti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18:29 - První doručená podvodná zpráva uživateli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18:30 - Zprávu obdržel první člen bezp. týmu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18:31 - První nahlášení uživatelem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18:48 - Zprávu obdržel správce pošty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19:06 - </a:t>
            </a:r>
            <a:r>
              <a:rPr b="1" lang="cs" sz="2400">
                <a:solidFill>
                  <a:schemeClr val="dk1"/>
                </a:solidFill>
              </a:rPr>
              <a:t>První zaslaná identita (zcizena)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cs" sz="2400">
                <a:solidFill>
                  <a:schemeClr val="dk1"/>
                </a:solidFill>
              </a:rPr>
              <a:t>18.3. 19:22 - Zablok. doména, doručeno 3181 zpráv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cs" sz="2400">
                <a:solidFill>
                  <a:schemeClr val="dk1"/>
                </a:solidFill>
              </a:rPr>
              <a:t>18.3. 19:44 - Poslední pokus, 215 nedoruč. zpráv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20:54 - </a:t>
            </a:r>
            <a:r>
              <a:rPr b="1" lang="cs" sz="2400">
                <a:solidFill>
                  <a:schemeClr val="dk1"/>
                </a:solidFill>
              </a:rPr>
              <a:t>Druhá zaslaná identita (nezcizena)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</a:rPr>
              <a:t>18.3. 22:00 - 11 upozornění, další až následující den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 sz="2400">
                <a:solidFill>
                  <a:schemeClr val="dk1"/>
                </a:solidFill>
              </a:rPr>
              <a:t>21.3. 09:06 - Poslední zaslaná identita</a:t>
            </a: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buNone/>
            </a:pPr>
            <a:r>
              <a:rPr b="1" lang="cs" sz="2400">
                <a:solidFill>
                  <a:schemeClr val="dk1"/>
                </a:solidFill>
              </a:rPr>
              <a:t>celkem 6 obdržených jmen a hesel</a:t>
            </a:r>
            <a:r>
              <a:rPr lang="cs" sz="24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Dosavadní zkušenosti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Útok přes Google:</a:t>
            </a:r>
          </a:p>
          <a:p>
            <a:pPr indent="-2286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2607:f8b0:4001:...::241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2607:f8b0:4001:...::242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2607:f8b0:4001:...::243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2607:f8b0:4001:...::244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Zablokováno na SMTP serveru: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@uniroma1.it</a:t>
            </a:r>
            <a:r>
              <a:rPr lang="cs">
                <a:solidFill>
                  <a:schemeClr val="dk1"/>
                </a:solidFill>
              </a:rPr>
              <a:t> -&gt; 550 We do not like phishers.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Dosavadní zkušenosti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947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Roundcube honeypot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2400">
                <a:solidFill>
                  <a:schemeClr val="dk1"/>
                </a:solidFill>
              </a:rPr>
              <a:t>2016-03-19T07:32 UTC +0100 abc01 [X.211.53.X]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2400">
                <a:solidFill>
                  <a:schemeClr val="dk1"/>
                </a:solidFill>
              </a:rPr>
              <a:t>2016-03-19T07:32 UTC +0100 alexander.abcedny@vsb.cz   [X.211.53.X]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28600" lvl="0" marL="4572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Co když bezp. tým nezareaguje?</a:t>
            </a:r>
          </a:p>
          <a:p>
            <a:pPr indent="-228600" lvl="0" marL="4572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Nevíme, </a:t>
            </a:r>
            <a:r>
              <a:rPr b="1" lang="cs">
                <a:solidFill>
                  <a:schemeClr val="dk1"/>
                </a:solidFill>
              </a:rPr>
              <a:t>jak</a:t>
            </a:r>
            <a:r>
              <a:rPr lang="cs">
                <a:solidFill>
                  <a:schemeClr val="dk1"/>
                </a:solidFill>
              </a:rPr>
              <a:t> uživatelé reagují.</a:t>
            </a:r>
          </a:p>
          <a:p>
            <a:pPr indent="-228600" lvl="0" marL="4572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Nevíme, </a:t>
            </a:r>
            <a:r>
              <a:rPr b="1" lang="cs">
                <a:solidFill>
                  <a:schemeClr val="dk1"/>
                </a:solidFill>
              </a:rPr>
              <a:t>odkud</a:t>
            </a:r>
            <a:r>
              <a:rPr lang="cs">
                <a:solidFill>
                  <a:schemeClr val="dk1"/>
                </a:solidFill>
              </a:rPr>
              <a:t> uživatelé reagují.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Penetrační test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2328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Bezpečnostní tým při VŠB byl pověřen </a:t>
            </a:r>
            <a:r>
              <a:rPr b="1" lang="cs">
                <a:solidFill>
                  <a:schemeClr val="dk1"/>
                </a:solidFill>
              </a:rPr>
              <a:t>rektorem</a:t>
            </a:r>
            <a:r>
              <a:rPr lang="cs">
                <a:solidFill>
                  <a:schemeClr val="dk1"/>
                </a:solidFill>
              </a:rPr>
              <a:t> k provedení penetračního testu.</a:t>
            </a:r>
          </a:p>
          <a:p>
            <a:pPr indent="-2286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O testu věděl pouze rektor, ředitel CIS, vedoucí INFRA, vedoucí bezp. týmu.</a:t>
            </a:r>
          </a:p>
          <a:p>
            <a:pPr indent="-228600" lvl="0" marL="45720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V týdnu před testem byli informováni členové bezp. týmu, kteří obdrželi pouze obecné informace.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Penetrační test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57200" y="23283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Vnější útok pouze </a:t>
            </a:r>
            <a:r>
              <a:rPr b="1" lang="cs">
                <a:solidFill>
                  <a:schemeClr val="dk1"/>
                </a:solidFill>
              </a:rPr>
              <a:t>se znalostí prostředí</a:t>
            </a:r>
            <a:r>
              <a:rPr lang="cs">
                <a:solidFill>
                  <a:schemeClr val="dk1"/>
                </a:solidFill>
              </a:rPr>
              <a:t>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Kombinace email + web.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Test spustit mimo pracovní dobu (víkend).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Příjemci: všichni zaměstnanci a studenti.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Cílem není: získat co nejvíce identit!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V případě přímého kontaktování odpovídat “o problému víme a řešíme ho”.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Reakce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2039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Penetrační test spuštěn v pátek 29.4. 16:40</a:t>
            </a:r>
          </a:p>
          <a:p>
            <a:pPr indent="-228600" lvl="0" marL="4572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+6 min. / první heslo</a:t>
            </a:r>
          </a:p>
          <a:p>
            <a:pPr indent="-228600" lvl="0" marL="4572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+10 min. / první nahlášení “podvodu”</a:t>
            </a:r>
          </a:p>
          <a:p>
            <a:pPr indent="-228600" lvl="0" marL="4572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+19 min. / první dotaz na kvótu</a:t>
            </a:r>
          </a:p>
          <a:p>
            <a:pPr indent="-228600" lvl="0" marL="4572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+90 min. / Facebook: “První pomoc prvákům” a “Koleje Ostrava Poruba”</a:t>
            </a:r>
          </a:p>
          <a:p>
            <a:pPr indent="-228600" lvl="0" marL="457200" rtl="0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+4 hod. / první hromadné varování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Reakce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2039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cs" sz="2600">
                <a:solidFill>
                  <a:schemeClr val="dk1"/>
                </a:solidFill>
              </a:rPr>
              <a:t>Milí studenti, pokud Vám náhodou přišel tento email, neklikejte na níže uvedený odkaz! Může se jednat o podvod. </a:t>
            </a:r>
            <a:r>
              <a:rPr b="1" i="1" lang="cs" sz="2600">
                <a:solidFill>
                  <a:schemeClr val="dk1"/>
                </a:solidFill>
              </a:rPr>
              <a:t>Svoji schránku si raději promažte ručně.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t/>
            </a:r>
            <a:endParaRPr b="1" i="1" sz="26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i="1" lang="cs" sz="2600">
                <a:solidFill>
                  <a:schemeClr val="dk1"/>
                </a:solidFill>
              </a:rPr>
              <a:t>Inu proč ne;-)</a:t>
            </a:r>
            <a:r>
              <a:rPr i="1" lang="cs" sz="2600">
                <a:solidFill>
                  <a:schemeClr val="dk1"/>
                </a:solidFill>
              </a:rPr>
              <a:t> Vzhledem k tomu, že e-maily všech studentů VŚB jsou veřejné (stáhnout je automatem není žádný problém), tak uvidíme co z tohoto vyleze. Odhaduji, že pár studentů se najde a následně by se jim </a:t>
            </a:r>
            <a:r>
              <a:rPr b="1" i="1" lang="cs" sz="2600">
                <a:solidFill>
                  <a:schemeClr val="dk1"/>
                </a:solidFill>
              </a:rPr>
              <a:t>kurz bezpečného chování na internetu hodil …</a:t>
            </a: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cs" sz="2600">
                <a:solidFill>
                  <a:schemeClr val="dk1"/>
                </a:solidFill>
              </a:rPr>
              <a:t>… Facebook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Reakce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23447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cs">
                <a:solidFill>
                  <a:schemeClr val="dk1"/>
                </a:solidFill>
              </a:rPr>
              <a:t>Nutite me se </a:t>
            </a:r>
            <a:r>
              <a:rPr b="1" i="1" lang="cs">
                <a:solidFill>
                  <a:schemeClr val="dk1"/>
                </a:solidFill>
              </a:rPr>
              <a:t>podelit o praktiky VSB v ministerskych a vedeckych kruzich</a:t>
            </a:r>
            <a:r>
              <a:rPr i="1" lang="cs">
                <a:solidFill>
                  <a:schemeClr val="dk1"/>
                </a:solidFill>
              </a:rPr>
              <a:t>, jiste vas pan rektor pochvali jaky jste kabrnak a odbornik, ze jste </a:t>
            </a:r>
            <a:r>
              <a:rPr b="1" i="1" lang="cs">
                <a:solidFill>
                  <a:schemeClr val="dk1"/>
                </a:solidFill>
              </a:rPr>
              <a:t>zneverohodnil akadamickou pudu</a:t>
            </a:r>
            <a:r>
              <a:rPr i="1" lang="cs">
                <a:solidFill>
                  <a:schemeClr val="dk1"/>
                </a:solidFill>
              </a:rPr>
              <a:t>.</a:t>
            </a: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… interní doktorand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Heslo si dosud nezměnil a čerpá z 20 pokusů.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Zdroj incidentů (2015/12)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21759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chemeClr val="dk1"/>
                </a:solidFill>
              </a:rPr>
              <a:t>17 300 </a:t>
            </a:r>
            <a:r>
              <a:rPr lang="cs" sz="2600">
                <a:solidFill>
                  <a:srgbClr val="000000"/>
                </a:solidFill>
              </a:rPr>
              <a:t>koncových stanic (nárůst 5%).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chemeClr val="dk1"/>
                </a:solidFill>
              </a:rPr>
              <a:t>3500 současně připojených zařízení v</a:t>
            </a:r>
            <a:r>
              <a:rPr lang="cs" sz="2600">
                <a:solidFill>
                  <a:srgbClr val="000000"/>
                </a:solidFill>
              </a:rPr>
              <a:t> bezdrátové síti (nárůst 20%).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chemeClr val="dk1"/>
                </a:solidFill>
              </a:rPr>
              <a:t>420 přístupových bodů</a:t>
            </a:r>
            <a:r>
              <a:rPr lang="cs" sz="2600">
                <a:solidFill>
                  <a:srgbClr val="000000"/>
                </a:solidFill>
              </a:rPr>
              <a:t> (nárůst 21%).</a:t>
            </a:r>
          </a:p>
          <a:p>
            <a:pPr indent="-393700" lvl="0" marL="4572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cs" sz="2600">
                <a:solidFill>
                  <a:schemeClr val="dk1"/>
                </a:solidFill>
              </a:rPr>
              <a:t>V centralizované virtualizaci je provozováno 383 virtuálních systémů (nárůst 18%).</a:t>
            </a:r>
          </a:p>
          <a:p>
            <a:pPr indent="-393700" lvl="0" marL="9144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cs" sz="2600">
                <a:solidFill>
                  <a:schemeClr val="dk1"/>
                </a:solidFill>
              </a:rPr>
              <a:t>251 srv ve správě CIT (nárůst 13%).</a:t>
            </a:r>
          </a:p>
          <a:p>
            <a:pPr indent="-393700" lvl="0" marL="9144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100000"/>
            </a:pPr>
            <a:r>
              <a:rPr lang="cs" sz="2600">
                <a:solidFill>
                  <a:schemeClr val="dk1"/>
                </a:solidFill>
              </a:rPr>
              <a:t>132 srv ve správě jiných útvarů (nárůst 29%).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Reakce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i="1" lang="cs">
                <a:solidFill>
                  <a:schemeClr val="dk1"/>
                </a:solidFill>
              </a:rPr>
              <a:t>Audituji pro Certifikační orgány (TUV Praha, ITC Zlín, VVUU Ostrava, CLPR, ČIA) ve firmách ISO 27001 – Systém managementu bezpečnosti informací a umím vyhodnotit hrozby. </a:t>
            </a:r>
            <a:r>
              <a:rPr b="1" i="1" lang="cs">
                <a:solidFill>
                  <a:schemeClr val="dk1"/>
                </a:solidFill>
              </a:rPr>
              <a:t>Plně Vás podporuji, každá instituce by byla ráda, kdyby Vás měla.</a:t>
            </a: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i="1" lang="cs">
                <a:solidFill>
                  <a:schemeClr val="dk1"/>
                </a:solidFill>
              </a:rPr>
              <a:t>A na těch pár uraženců a křiklounů bych nebral ohled, neví, o čem mluví.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Reakce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2420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cs">
                <a:solidFill>
                  <a:schemeClr val="dk1"/>
                </a:solidFill>
              </a:rPr>
              <a:t>Přidávám svou pozitivní reakci na bezpečnostní test. I když jsem nepatřila do skupiny uživatelů, kteří se „chytli“, tak hodnotím test opravdu velmi kladně.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… interní audit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Reakce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2420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i="1" lang="cs">
                <a:solidFill>
                  <a:schemeClr val="dk1"/>
                </a:solidFill>
              </a:rPr>
              <a:t>“Minulý týden proběhl nácvik phishingového útoku na naši univerzitu. Spousta lidí to vnímá jako neseriózní, ale bohužel stovky lidí v klidu odevzdaly svá hesla útočníkovi. Bezpečnost už totiž není jen o požárech, bombách, unikajícím plynu, ale právě také o nepřátelském kyberprostoru.”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prof. Ing. Ivo Vondrák, CSc.</a:t>
            </a: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Penetrační test - statistika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457200" y="2039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Počet odeslaných mailů: 17327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Platných hesel (po ukončení testu): 582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Platných hesel (před oznámením): 520</a:t>
            </a:r>
          </a:p>
          <a:p>
            <a:pPr lvl="0" rtl="0">
              <a:spcBef>
                <a:spcPts val="10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76% studentů a 24% zaměstnanců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Počet unikátních loginů: 821</a:t>
            </a:r>
          </a:p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Přístupy ze sítě univerzity / vně: 175 / 1056</a:t>
            </a:r>
          </a:p>
          <a:p>
            <a:pPr lvl="0" rtl="0"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Helpdesk: 129 tiketů, 34 volání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Nevhodný postup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Nahlášení podnětu jiným abuse týmům: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Zaměstnanec -&gt; Let's encrypt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Student -&gt; Národní CSIRT tým -&gt; OVH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Zaměstnanec -&gt; Phishtank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Nevhodný postup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Student kontaktoval </a:t>
            </a:r>
            <a:r>
              <a:rPr lang="cs" u="sng">
                <a:solidFill>
                  <a:schemeClr val="hlink"/>
                </a:solidFill>
                <a:hlinkClick r:id="rId3"/>
              </a:rPr>
              <a:t>abuse@csirt.cz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abuse@csirt.cz kontaktoval OVH Abuse.</a:t>
            </a: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From: OVH Abuse &lt;....@abuse.ovh.net&gt;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Date: Mon, 2 May 2016 08:40:30 +0000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It has been brought to our attention that you're hosting a phishing webpage on your service ksXXXXX[.]kimsufi[.]com.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7870"/>
            <a:ext cx="9143998" cy="495253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150" y="4952000"/>
            <a:ext cx="91440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kod018 nahlásil stránku na phishtank.com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Nikdo již zde URL nahlásit nemůže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90 minut se nic se záznamem nedělo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cs" sz="2400"/>
              <a:t>Přes mailing list </a:t>
            </a:r>
            <a:r>
              <a:rPr lang="cs" sz="2400" u="sng">
                <a:solidFill>
                  <a:schemeClr val="hlink"/>
                </a:solidFill>
                <a:hlinkClick r:id="rId4"/>
              </a:rPr>
              <a:t>phishing@cesnet.cz</a:t>
            </a:r>
            <a:r>
              <a:rPr lang="cs" sz="2400"/>
              <a:t> za 10 min. potvrzeno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Nevhodný postup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57200" y="2039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Varování ostatních hromadnou zprávou.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Datum: 2016-04-29 22:16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Odesílatel: Zaměstnanec (bez el. podpisu)</a:t>
            </a:r>
          </a:p>
          <a:p>
            <a:pPr indent="0" lvl="0" mar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i="1" lang="cs">
                <a:solidFill>
                  <a:schemeClr val="dk1"/>
                </a:solidFill>
              </a:rPr>
              <a:t>Dnes odpoledne a večer byl uživatelům na VŠB rozeslán E-mail "Protřiďte si Vaši e-mailovou schránku na VŠB-TU Ostrava!". Vypadá kvalitně napsaný, ale ...</a:t>
            </a: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Nevhodný postup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2039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Datum: 2016-04-29 20:31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cs">
                <a:solidFill>
                  <a:schemeClr val="dk1"/>
                </a:solidFill>
              </a:rPr>
              <a:t>Odesílatel: Zaměstnanec (vč. el. podpisu)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Pokud jste dnes v podvečer (pá 29.4.) také dostali e-mail od "nobody@vsb.cz" o nutnosti protřídit e-mailovou schránku na VŠB, prosím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NEREAGOVAT - NEKLIKAT na žádný odkaz!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...</a:t>
            </a: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Nevhodný postup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Útoky na podvodnou stránku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Zasílání nesmyslů skrz formulář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Zasílání “vzkazů”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/>
              <a:t>Kdo jsme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21759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Bezpečnostní tým byl založen v r. 2008.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Členové: Martin Pustka, Radomír Orkáč, Jiří Grygárek, Pavel Jeníček, Stanislav Vaštyl.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Bezpečnostní incidenty jsou řešeny v souladu se směrnicí rektora a interním provozním řádem (1.1.2009).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Průběh incidentů je evidován přes helpdeskový systém (Request Tracker).</a:t>
            </a: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Nevhodný postup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20399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937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cs" sz="2600">
                <a:solidFill>
                  <a:schemeClr val="dk1"/>
                </a:solidFill>
              </a:rPr>
              <a:t>Domácí lívance s vanilkovou omáčkou a lesním ovocem.</a:t>
            </a:r>
          </a:p>
          <a:p>
            <a:pPr indent="-3937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cs" sz="2600">
                <a:solidFill>
                  <a:schemeClr val="dk1"/>
                </a:solidFill>
              </a:rPr>
              <a:t>sami-sobe-podkopavate-duveru</a:t>
            </a:r>
          </a:p>
          <a:p>
            <a:pPr indent="-3937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cs" sz="2600">
                <a:solidFill>
                  <a:schemeClr val="dk1"/>
                </a:solidFill>
              </a:rPr>
              <a:t>dobrý phishing, bezkonkurenčně nejlepší</a:t>
            </a:r>
          </a:p>
          <a:p>
            <a:pPr indent="-3937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cs" sz="2600">
                <a:solidFill>
                  <a:schemeClr val="dk1"/>
                </a:solidFill>
              </a:rPr>
              <a:t>LolFaktsiMyslíteženaletíme</a:t>
            </a:r>
          </a:p>
          <a:p>
            <a:pPr indent="-3937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cs" sz="2600">
                <a:solidFill>
                  <a:schemeClr val="dk1"/>
                </a:solidFill>
              </a:rPr>
              <a:t>Abrakadabra, Heslojehovnokleslo:D:D</a:t>
            </a:r>
          </a:p>
          <a:p>
            <a:pPr indent="-3937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</a:pPr>
            <a:r>
              <a:rPr i="1" lang="cs" sz="2600">
                <a:solidFill>
                  <a:schemeClr val="dk1"/>
                </a:solidFill>
              </a:rPr>
              <a:t>' OR EXISTS(SELECT 1 FROM dual WHERE database() LIKE '%j%') AND ''=';;;' OR EXISTS(SELECT 1 FROM dual WHERE database() LIKE '%j%') AND ''='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Dopady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Nejčastěji rozesílaní spamu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Edison - studijní agenda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Menza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SAP: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Údaje nám zaslalo 32 osob s větším oprávnění.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Nejvyšší oprávnění mají personální, ekonomické útvary a účtárny.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PM - plné oprávnění VZOR-nepřiřazovat!!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VPN, ...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Opatření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Osvěta, osvěta, osvěta!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Aktuální návody a informace o útocích.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Hromadný email by měl být “podepsán”.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Servisní zprávy bez přímých odkazů a v čistém textu (ne HTML).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SSO a IDP s bezpečnějším certifikátem.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Pozor na klíčenky (doplnění hesla podle title)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Vedlejší efekt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b="1" lang="cs">
                <a:solidFill>
                  <a:schemeClr val="dk1"/>
                </a:solidFill>
              </a:rPr>
              <a:t>Národní CSIRT tým upravil postupy...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“Na základě této zkušenosti upravíme naše workflow pro případy, kdy nebude incident hlášen přímo z dané instituce, tak, aby tato byla o incidentu také informována.”</a:t>
            </a:r>
          </a:p>
          <a:p>
            <a:pPr lvl="0" rtl="0" algn="r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Pavel Bašta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Vedlejší efekt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b="1" lang="cs">
                <a:solidFill>
                  <a:schemeClr val="dk1"/>
                </a:solidFill>
              </a:rPr>
              <a:t>Dvě podvodné zprávy od “rektora”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Ivo Vondrak [mailto:ivo.vondrak@vsb.cz]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RE: Platba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Ano. Chci, abyste provést bankovním převodem k informacím daného účtu.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Ivo</a:t>
            </a:r>
          </a:p>
          <a:p>
            <a:pPr lvl="0" rtl="0" algn="r">
              <a:lnSpc>
                <a:spcPct val="115000"/>
              </a:lnSpc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odesláno z mého iPhone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Vedlejší efekt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Na základě bezp. testu FLABu v r. 2014 a vlastního testu hesel jsme změnili kritéria hesla (např. délka hesla).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Bezpečnostní audit hesel 2014 vs 2016.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b="1" lang="cs">
                <a:solidFill>
                  <a:schemeClr val="dk1"/>
                </a:solidFill>
              </a:rPr>
              <a:t>Kvalita hesel se zlepšila!!!</a:t>
            </a:r>
          </a:p>
          <a:p>
            <a:pPr lvl="0" rtl="0">
              <a:lnSpc>
                <a:spcPct val="115000"/>
              </a:lnSpc>
              <a:spcBef>
                <a:spcPts val="1000"/>
              </a:spcBef>
              <a:buNone/>
            </a:pPr>
            <a:r>
              <a:rPr lang="cs">
                <a:solidFill>
                  <a:schemeClr val="dk1"/>
                </a:solidFill>
              </a:rPr>
              <a:t>301302Chelseafc, gunSmith#9!, J1991d1995, BDSBDSBDSikomh, 1026Orlovalutyne, RjOxo2tstajy9I9s7p6X, XjT!!2498//o//C/:PoO</a:t>
            </a:r>
          </a:p>
          <a:p>
            <a:pPr lvl="0" rtl="0" algn="r">
              <a:lnSpc>
                <a:spcPct val="115000"/>
              </a:lnSpc>
              <a:spcBef>
                <a:spcPts val="100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Vedlejší efekt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Uživatelé uvolnili celkem 100 GB dat:-)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3352450"/>
            <a:ext cx="57150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Prostor pro dotazy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2116107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cs">
                <a:solidFill>
                  <a:schemeClr val="dk1"/>
                </a:solidFill>
              </a:rPr>
              <a:t>Děkuji za pozornost...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Řešení incidentů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21759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">
                <a:solidFill>
                  <a:srgbClr val="000000"/>
                </a:solidFill>
              </a:rPr>
              <a:t>Nejčastější incidenty: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Sdílení audiovizuálních materiálů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b="1" lang="cs" sz="2600">
                <a:solidFill>
                  <a:srgbClr val="000000"/>
                </a:solidFill>
              </a:rPr>
              <a:t>Nevyžádané zprávy (běžný spam, phishing)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Napadené stanice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Nalezené zranitelnosti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IDS/IPS a honeypoty</a:t>
            </a:r>
          </a:p>
          <a:p>
            <a:pPr indent="-393700" lvl="0" marL="457200" rtl="0">
              <a:lnSpc>
                <a:spcPct val="100000"/>
              </a:lnSpc>
              <a:spcBef>
                <a:spcPts val="100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...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Řešení incidentů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21759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i="1" lang="cs" sz="2600">
                <a:solidFill>
                  <a:srgbClr val="000000"/>
                </a:solidFill>
              </a:rPr>
              <a:t>Upozornili jsme správce na možnou zranitelnost jejich zařízení...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cs" sz="2600">
                <a:solidFill>
                  <a:srgbClr val="000000"/>
                </a:solidFill>
              </a:rPr>
              <a:t>Došel mi tento e-mail, zařízení o které se jedná je ShareCenter, musím tedy něco podnikat nebo nikoliv?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i="1" lang="cs" sz="2600">
                <a:solidFill>
                  <a:srgbClr val="000000"/>
                </a:solidFill>
              </a:rPr>
              <a:t>Není v naší moci se starat o cizí zařízení. Pročtěte si, prosím, manuál a stránky výrobce. Děkuji za pochopení.</a:t>
            </a:r>
          </a:p>
          <a:p>
            <a:pPr indent="-393700" lvl="0" marL="4572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b="1" lang="cs" sz="2600">
                <a:solidFill>
                  <a:srgbClr val="000000"/>
                </a:solidFill>
              </a:rPr>
              <a:t>Nehodlám studovat věci, kterým nerozumím. </a:t>
            </a:r>
            <a:r>
              <a:rPr lang="cs" sz="2600">
                <a:solidFill>
                  <a:srgbClr val="000000"/>
                </a:solidFill>
              </a:rPr>
              <a:t>                                                                               </a:t>
            </a:r>
          </a:p>
          <a:p>
            <a:pPr lvl="0" rtl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i="1" lang="cs" sz="2600">
                <a:solidFill>
                  <a:srgbClr val="000000"/>
                </a:solidFill>
              </a:rPr>
              <a:t>…úroveň děkan/proděkan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Phishing - naše zkušenosti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2023532"/>
            <a:ext cx="8229600" cy="462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</a:pPr>
            <a:r>
              <a:rPr lang="cs">
                <a:solidFill>
                  <a:schemeClr val="dk1"/>
                </a:solidFill>
              </a:rPr>
              <a:t>15.12.2009 první “evidovaný” incident s phishingem (VŠB).</a:t>
            </a:r>
          </a:p>
          <a:p>
            <a:pPr indent="-228600" lvl="0" marL="4572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Čím více uživatelů podvodný mail nahlásí, tím větší útok je.</a:t>
            </a:r>
          </a:p>
          <a:p>
            <a:pPr indent="-228600" lvl="0" marL="457200" rtl="0">
              <a:spcBef>
                <a:spcPts val="1000"/>
              </a:spcBef>
            </a:pPr>
            <a:r>
              <a:rPr lang="cs">
                <a:solidFill>
                  <a:schemeClr val="dk1"/>
                </a:solidFill>
              </a:rPr>
              <a:t>Svět neumí ohodnotit “český” phishing.</a:t>
            </a:r>
          </a:p>
          <a:p>
            <a:pPr indent="-228600" lvl="0" marL="4572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14.2.2014 vytvořen phishing@cesnet.cz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Phishing - naše zkušenosti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79825"/>
            <a:ext cx="9143999" cy="31192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2023529"/>
            <a:ext cx="8229600" cy="168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Podvodnou stránku “hlásíme” na:</a:t>
            </a:r>
          </a:p>
          <a:p>
            <a:pPr indent="-228600" lvl="1" marL="914400" rtl="0">
              <a:spcBef>
                <a:spcPts val="1000"/>
              </a:spcBef>
              <a:buClr>
                <a:schemeClr val="dk1"/>
              </a:buClr>
            </a:pPr>
            <a:r>
              <a:rPr lang="cs">
                <a:solidFill>
                  <a:schemeClr val="dk1"/>
                </a:solidFill>
              </a:rPr>
              <a:t>Netcraft, Phishtank, Google Safebrowsing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4294967295"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Nevhodné chování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423"/>
            <a:ext cx="9143998" cy="588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4294967295"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Nevhodné chování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37"/>
            <a:ext cx="9143998" cy="624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