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72" r:id="rId3"/>
    <p:sldId id="262" r:id="rId4"/>
    <p:sldId id="257" r:id="rId5"/>
    <p:sldId id="258" r:id="rId6"/>
    <p:sldId id="259" r:id="rId7"/>
    <p:sldId id="260" r:id="rId8"/>
    <p:sldId id="261" r:id="rId9"/>
    <p:sldId id="263" r:id="rId10"/>
    <p:sldId id="264" r:id="rId11"/>
    <p:sldId id="265" r:id="rId12"/>
    <p:sldId id="266" r:id="rId13"/>
    <p:sldId id="268" r:id="rId14"/>
    <p:sldId id="267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7EAAA0-3A4D-4616-98BB-769A58D8E85C}" type="datetimeFigureOut">
              <a:rPr lang="cs-CZ" smtClean="0"/>
              <a:pPr/>
              <a:t>20.5.2016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8D5289-0091-40ED-80AE-82E4E739BD0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8D5289-0091-40ED-80AE-82E4E739BD0A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70D86-1BDB-4A83-BEF6-BEC0D5521576}" type="datetimeFigureOut">
              <a:rPr lang="cs-CZ" smtClean="0"/>
              <a:pPr/>
              <a:t>20.5.2016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D24BA-8912-4F47-86A5-0D2E5201FDC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70D86-1BDB-4A83-BEF6-BEC0D5521576}" type="datetimeFigureOut">
              <a:rPr lang="cs-CZ" smtClean="0"/>
              <a:pPr/>
              <a:t>20.5.2016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D24BA-8912-4F47-86A5-0D2E5201FDC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70D86-1BDB-4A83-BEF6-BEC0D5521576}" type="datetimeFigureOut">
              <a:rPr lang="cs-CZ" smtClean="0"/>
              <a:pPr/>
              <a:t>20.5.2016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D24BA-8912-4F47-86A5-0D2E5201FDC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70D86-1BDB-4A83-BEF6-BEC0D5521576}" type="datetimeFigureOut">
              <a:rPr lang="cs-CZ" smtClean="0"/>
              <a:pPr/>
              <a:t>20.5.2016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D24BA-8912-4F47-86A5-0D2E5201FDC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70D86-1BDB-4A83-BEF6-BEC0D5521576}" type="datetimeFigureOut">
              <a:rPr lang="cs-CZ" smtClean="0"/>
              <a:pPr/>
              <a:t>20.5.2016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D24BA-8912-4F47-86A5-0D2E5201FDC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70D86-1BDB-4A83-BEF6-BEC0D5521576}" type="datetimeFigureOut">
              <a:rPr lang="cs-CZ" smtClean="0"/>
              <a:pPr/>
              <a:t>20.5.2016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D24BA-8912-4F47-86A5-0D2E5201FDC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70D86-1BDB-4A83-BEF6-BEC0D5521576}" type="datetimeFigureOut">
              <a:rPr lang="cs-CZ" smtClean="0"/>
              <a:pPr/>
              <a:t>20.5.2016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D24BA-8912-4F47-86A5-0D2E5201FDC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70D86-1BDB-4A83-BEF6-BEC0D5521576}" type="datetimeFigureOut">
              <a:rPr lang="cs-CZ" smtClean="0"/>
              <a:pPr/>
              <a:t>20.5.2016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D24BA-8912-4F47-86A5-0D2E5201FDC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70D86-1BDB-4A83-BEF6-BEC0D5521576}" type="datetimeFigureOut">
              <a:rPr lang="cs-CZ" smtClean="0"/>
              <a:pPr/>
              <a:t>20.5.2016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D24BA-8912-4F47-86A5-0D2E5201FDC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70D86-1BDB-4A83-BEF6-BEC0D5521576}" type="datetimeFigureOut">
              <a:rPr lang="cs-CZ" smtClean="0"/>
              <a:pPr/>
              <a:t>20.5.2016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D24BA-8912-4F47-86A5-0D2E5201FDC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70D86-1BDB-4A83-BEF6-BEC0D5521576}" type="datetimeFigureOut">
              <a:rPr lang="cs-CZ" smtClean="0"/>
              <a:pPr/>
              <a:t>20.5.2016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D24BA-8912-4F47-86A5-0D2E5201FDC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A70D86-1BDB-4A83-BEF6-BEC0D5521576}" type="datetimeFigureOut">
              <a:rPr lang="cs-CZ" smtClean="0"/>
              <a:pPr/>
              <a:t>20.5.2016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FD24BA-8912-4F47-86A5-0D2E5201FDC2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lis.rlp.cz/predpisy/predpisy/index.htm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technet.idnes.cz/foto.aspx?r=vojenstvi&amp;c=A151222_095515_vojenstvi_erp&amp;foto=PKA3e5a5e_WAS97_USA_DRONES_1007_11.JPG" TargetMode="Externa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hyperlink" Target="http://technet.idnes.cz/foto.aspx?r=vojenstvi&amp;c=A151222_095515_vojenstvi_erp&amp;foto=V100323_142749_tv-svet-techniky_zkl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802631"/>
          </a:xfrm>
        </p:spPr>
        <p:txBody>
          <a:bodyPr>
            <a:noAutofit/>
          </a:bodyPr>
          <a:lstStyle/>
          <a:p>
            <a:r>
              <a:rPr lang="cs-CZ" sz="8000" b="1" dirty="0" err="1">
                <a:solidFill>
                  <a:srgbClr val="FF0000"/>
                </a:solidFill>
              </a:rPr>
              <a:t>Drony</a:t>
            </a:r>
            <a:r>
              <a:rPr lang="cs-CZ" sz="8000" b="1" dirty="0">
                <a:solidFill>
                  <a:srgbClr val="FF0000"/>
                </a:solidFill>
              </a:rPr>
              <a:t>:</a:t>
            </a:r>
            <a:r>
              <a:rPr lang="cs-CZ" sz="4800" b="1" dirty="0">
                <a:solidFill>
                  <a:srgbClr val="FF0000"/>
                </a:solidFill>
              </a:rPr>
              <a:t>  </a:t>
            </a:r>
            <a:r>
              <a:rPr lang="cs-CZ" sz="4800" b="1" dirty="0" smtClean="0">
                <a:solidFill>
                  <a:srgbClr val="FF0000"/>
                </a:solidFill>
              </a:rPr>
              <a:t/>
            </a:r>
            <a:br>
              <a:rPr lang="cs-CZ" sz="4800" b="1" dirty="0" smtClean="0">
                <a:solidFill>
                  <a:srgbClr val="FF0000"/>
                </a:solidFill>
              </a:rPr>
            </a:br>
            <a:r>
              <a:rPr lang="cs-CZ" sz="4800" b="1" dirty="0" smtClean="0">
                <a:solidFill>
                  <a:srgbClr val="FF0000"/>
                </a:solidFill>
              </a:rPr>
              <a:t>pomocník</a:t>
            </a:r>
            <a:r>
              <a:rPr lang="cs-CZ" sz="4800" b="1" dirty="0">
                <a:solidFill>
                  <a:srgbClr val="FF0000"/>
                </a:solidFill>
              </a:rPr>
              <a:t>, hračka, </a:t>
            </a:r>
            <a:r>
              <a:rPr lang="cs-CZ" sz="4800" b="1" dirty="0" smtClean="0">
                <a:solidFill>
                  <a:srgbClr val="FF0000"/>
                </a:solidFill>
              </a:rPr>
              <a:t>                   či </a:t>
            </a:r>
            <a:r>
              <a:rPr lang="cs-CZ" sz="4800" b="1" dirty="0">
                <a:solidFill>
                  <a:srgbClr val="FF0000"/>
                </a:solidFill>
              </a:rPr>
              <a:t>nebezpečí? </a:t>
            </a:r>
            <a:r>
              <a:rPr lang="cs-CZ" sz="4800" dirty="0">
                <a:solidFill>
                  <a:schemeClr val="accent1"/>
                </a:solidFill>
              </a:rPr>
              <a:t/>
            </a:r>
            <a:br>
              <a:rPr lang="cs-CZ" sz="4800" dirty="0">
                <a:solidFill>
                  <a:schemeClr val="accent1"/>
                </a:solidFill>
              </a:rPr>
            </a:br>
            <a:endParaRPr lang="cs-CZ" sz="4800" dirty="0">
              <a:solidFill>
                <a:schemeClr val="accent1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31640" y="4293096"/>
            <a:ext cx="6400800" cy="936104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 smtClean="0">
                <a:solidFill>
                  <a:schemeClr val="accent1"/>
                </a:solidFill>
              </a:rPr>
              <a:t>Ivan Vrana</a:t>
            </a:r>
          </a:p>
          <a:p>
            <a:r>
              <a:rPr lang="cs-CZ" b="1" dirty="0" smtClean="0">
                <a:solidFill>
                  <a:schemeClr val="tx1"/>
                </a:solidFill>
              </a:rPr>
              <a:t>EUNIS-CZ  Špindlerův Mlýn 2016</a:t>
            </a:r>
            <a:endParaRPr lang="cs-CZ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Použití</a:t>
            </a:r>
            <a:r>
              <a:rPr lang="cs-CZ" b="1" dirty="0" smtClean="0"/>
              <a:t> (2)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kontrola nedostupných míst (komíny, věže,…)</a:t>
            </a:r>
          </a:p>
          <a:p>
            <a:r>
              <a:rPr lang="cs-CZ" dirty="0" smtClean="0"/>
              <a:t>filmování, </a:t>
            </a:r>
          </a:p>
          <a:p>
            <a:r>
              <a:rPr lang="cs-CZ" dirty="0" smtClean="0"/>
              <a:t>rekreace a zábava, sport, </a:t>
            </a:r>
          </a:p>
          <a:p>
            <a:r>
              <a:rPr lang="cs-CZ" dirty="0" smtClean="0"/>
              <a:t>…. </a:t>
            </a:r>
          </a:p>
          <a:p>
            <a:r>
              <a:rPr lang="cs-CZ" dirty="0" smtClean="0"/>
              <a:t>velikosti a ceny </a:t>
            </a:r>
            <a:r>
              <a:rPr lang="cs-CZ" dirty="0" err="1" smtClean="0"/>
              <a:t>dronů</a:t>
            </a:r>
            <a:r>
              <a:rPr lang="cs-CZ" dirty="0" smtClean="0"/>
              <a:t>,</a:t>
            </a:r>
          </a:p>
          <a:p>
            <a:r>
              <a:rPr lang="cs-CZ" dirty="0" smtClean="0"/>
              <a:t>porovnání </a:t>
            </a:r>
            <a:r>
              <a:rPr lang="cs-CZ" dirty="0" err="1" smtClean="0"/>
              <a:t>Phantom</a:t>
            </a:r>
            <a:r>
              <a:rPr lang="cs-CZ" dirty="0" smtClean="0"/>
              <a:t> 3 a </a:t>
            </a:r>
            <a:r>
              <a:rPr lang="cs-CZ" dirty="0" err="1" smtClean="0"/>
              <a:t>Pico</a:t>
            </a:r>
            <a:r>
              <a:rPr lang="cs-CZ" dirty="0" smtClean="0"/>
              <a:t> </a:t>
            </a:r>
            <a:r>
              <a:rPr lang="cs-CZ" dirty="0" err="1" smtClean="0"/>
              <a:t>Blade</a:t>
            </a:r>
            <a:r>
              <a:rPr lang="cs-CZ" dirty="0" smtClean="0"/>
              <a:t>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Řízení </a:t>
            </a:r>
            <a:r>
              <a:rPr lang="cs-CZ" b="1" dirty="0" err="1" smtClean="0">
                <a:solidFill>
                  <a:srgbClr val="FF0000"/>
                </a:solidFill>
              </a:rPr>
              <a:t>dronu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duplexní komunikace s pozemní jednotkou (zpravidla 2,4 </a:t>
            </a:r>
            <a:r>
              <a:rPr lang="cs-CZ" dirty="0" err="1" smtClean="0"/>
              <a:t>GHz</a:t>
            </a:r>
            <a:r>
              <a:rPr lang="cs-CZ" dirty="0" smtClean="0"/>
              <a:t>), </a:t>
            </a:r>
          </a:p>
          <a:p>
            <a:r>
              <a:rPr lang="cs-CZ" dirty="0" smtClean="0"/>
              <a:t>vícekanálové </a:t>
            </a:r>
            <a:r>
              <a:rPr lang="cs-CZ" dirty="0"/>
              <a:t>soupravy, </a:t>
            </a:r>
            <a:endParaRPr lang="cs-CZ" dirty="0" smtClean="0"/>
          </a:p>
          <a:p>
            <a:r>
              <a:rPr lang="cs-CZ" dirty="0" smtClean="0"/>
              <a:t>funkce </a:t>
            </a:r>
            <a:r>
              <a:rPr lang="cs-CZ" dirty="0"/>
              <a:t>kniplů, </a:t>
            </a:r>
            <a:endParaRPr lang="cs-CZ" dirty="0" smtClean="0"/>
          </a:p>
          <a:p>
            <a:r>
              <a:rPr lang="cs-CZ" dirty="0" smtClean="0"/>
              <a:t>ovládání kamery,</a:t>
            </a:r>
          </a:p>
          <a:p>
            <a:r>
              <a:rPr lang="cs-CZ" dirty="0" smtClean="0"/>
              <a:t>další volitelné kanály.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Technická stránka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navigační systémy: </a:t>
            </a:r>
          </a:p>
          <a:p>
            <a:pPr lvl="1"/>
            <a:r>
              <a:rPr lang="cs-CZ" dirty="0" smtClean="0"/>
              <a:t>družicová navigace GPS/</a:t>
            </a:r>
            <a:r>
              <a:rPr lang="cs-CZ" dirty="0" err="1" smtClean="0"/>
              <a:t>Glonas</a:t>
            </a:r>
            <a:r>
              <a:rPr lang="cs-CZ" dirty="0"/>
              <a:t>, </a:t>
            </a:r>
            <a:endParaRPr lang="cs-CZ" dirty="0" smtClean="0"/>
          </a:p>
          <a:p>
            <a:pPr lvl="1"/>
            <a:r>
              <a:rPr lang="cs-CZ" dirty="0" smtClean="0"/>
              <a:t>inerciální navigace, </a:t>
            </a:r>
          </a:p>
          <a:p>
            <a:pPr lvl="1"/>
            <a:r>
              <a:rPr lang="cs-CZ" dirty="0" smtClean="0"/>
              <a:t>ultrazvuková navigace, </a:t>
            </a:r>
          </a:p>
          <a:p>
            <a:pPr lvl="1"/>
            <a:r>
              <a:rPr lang="cs-CZ" dirty="0" smtClean="0"/>
              <a:t>infračervená navigace, </a:t>
            </a:r>
          </a:p>
          <a:p>
            <a:r>
              <a:rPr lang="cs-CZ" dirty="0" smtClean="0"/>
              <a:t>kalibrace,</a:t>
            </a:r>
          </a:p>
          <a:p>
            <a:r>
              <a:rPr lang="cs-CZ" dirty="0" smtClean="0"/>
              <a:t>senzory,</a:t>
            </a:r>
          </a:p>
          <a:p>
            <a:r>
              <a:rPr lang="cs-CZ" dirty="0" smtClean="0"/>
              <a:t>složitý software (upgrade),</a:t>
            </a:r>
          </a:p>
          <a:p>
            <a:r>
              <a:rPr lang="cs-CZ" dirty="0" smtClean="0"/>
              <a:t>závěs </a:t>
            </a:r>
            <a:r>
              <a:rPr lang="cs-CZ" dirty="0"/>
              <a:t>kamery (</a:t>
            </a:r>
            <a:r>
              <a:rPr lang="cs-CZ" dirty="0" err="1" smtClean="0"/>
              <a:t>gimball</a:t>
            </a:r>
            <a:r>
              <a:rPr lang="cs-CZ" dirty="0" smtClean="0"/>
              <a:t>).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Komunikace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r>
              <a:rPr lang="cs-CZ" dirty="0" err="1" smtClean="0"/>
              <a:t>LightBridge</a:t>
            </a:r>
            <a:r>
              <a:rPr lang="cs-CZ" dirty="0"/>
              <a:t>, </a:t>
            </a:r>
            <a:r>
              <a:rPr lang="cs-CZ" dirty="0" smtClean="0"/>
              <a:t>telemetrie</a:t>
            </a:r>
          </a:p>
          <a:p>
            <a:endParaRPr lang="cs-CZ" dirty="0"/>
          </a:p>
        </p:txBody>
      </p:sp>
      <p:pic>
        <p:nvPicPr>
          <p:cNvPr id="4" name="Obrázek 3" descr="Inspire 1"/>
          <p:cNvPicPr/>
          <p:nvPr/>
        </p:nvPicPr>
        <p:blipFill>
          <a:blip r:embed="rId2" cstate="print"/>
          <a:srcRect l="18782" t="9575" r="18884" b="10904"/>
          <a:stretch>
            <a:fillRect/>
          </a:stretch>
        </p:blipFill>
        <p:spPr bwMode="auto">
          <a:xfrm>
            <a:off x="755576" y="2060848"/>
            <a:ext cx="7632848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Automatické režimy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Zabezpečení – </a:t>
            </a:r>
            <a:r>
              <a:rPr lang="cs-CZ" dirty="0" err="1" smtClean="0"/>
              <a:t>Failsafe</a:t>
            </a:r>
            <a:r>
              <a:rPr lang="cs-CZ" dirty="0" smtClean="0"/>
              <a:t>,</a:t>
            </a:r>
          </a:p>
          <a:p>
            <a:r>
              <a:rPr lang="cs-CZ" dirty="0" err="1" smtClean="0"/>
              <a:t>Return</a:t>
            </a:r>
            <a:r>
              <a:rPr lang="cs-CZ" dirty="0" smtClean="0"/>
              <a:t> To </a:t>
            </a:r>
            <a:r>
              <a:rPr lang="cs-CZ" dirty="0" err="1" smtClean="0"/>
              <a:t>Home</a:t>
            </a:r>
            <a:r>
              <a:rPr lang="cs-CZ" dirty="0"/>
              <a:t>, </a:t>
            </a:r>
            <a:endParaRPr lang="cs-CZ" dirty="0" smtClean="0"/>
          </a:p>
          <a:p>
            <a:r>
              <a:rPr lang="cs-CZ" dirty="0" smtClean="0"/>
              <a:t>let </a:t>
            </a:r>
            <a:r>
              <a:rPr lang="cs-CZ" dirty="0"/>
              <a:t>po naplánované trase, </a:t>
            </a:r>
            <a:endParaRPr lang="cs-CZ" dirty="0" smtClean="0"/>
          </a:p>
          <a:p>
            <a:r>
              <a:rPr lang="cs-CZ" dirty="0" smtClean="0"/>
              <a:t>Point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Interest</a:t>
            </a:r>
            <a:r>
              <a:rPr lang="cs-CZ" dirty="0"/>
              <a:t>, </a:t>
            </a:r>
            <a:endParaRPr lang="cs-CZ" dirty="0" smtClean="0"/>
          </a:p>
          <a:p>
            <a:r>
              <a:rPr lang="cs-CZ" dirty="0" err="1" smtClean="0"/>
              <a:t>Follow</a:t>
            </a:r>
            <a:r>
              <a:rPr lang="cs-CZ" dirty="0" smtClean="0"/>
              <a:t> </a:t>
            </a:r>
            <a:r>
              <a:rPr lang="cs-CZ" dirty="0" err="1" smtClean="0"/>
              <a:t>Me</a:t>
            </a:r>
            <a:r>
              <a:rPr lang="cs-CZ" dirty="0" smtClean="0"/>
              <a:t>,</a:t>
            </a:r>
          </a:p>
          <a:p>
            <a:r>
              <a:rPr lang="cs-CZ" dirty="0" err="1" smtClean="0"/>
              <a:t>Course</a:t>
            </a:r>
            <a:r>
              <a:rPr lang="cs-CZ" dirty="0" smtClean="0"/>
              <a:t> </a:t>
            </a:r>
            <a:r>
              <a:rPr lang="cs-CZ" dirty="0" err="1" smtClean="0"/>
              <a:t>Lock</a:t>
            </a:r>
            <a:endParaRPr lang="cs-CZ" dirty="0" smtClean="0"/>
          </a:p>
          <a:p>
            <a:r>
              <a:rPr lang="cs-CZ" dirty="0" err="1" smtClean="0"/>
              <a:t>Home</a:t>
            </a:r>
            <a:r>
              <a:rPr lang="cs-CZ" dirty="0" smtClean="0"/>
              <a:t> </a:t>
            </a:r>
            <a:r>
              <a:rPr lang="cs-CZ" dirty="0" err="1" smtClean="0"/>
              <a:t>Lock</a:t>
            </a:r>
            <a:r>
              <a:rPr lang="cs-CZ" dirty="0" smtClean="0"/>
              <a:t> </a:t>
            </a:r>
          </a:p>
          <a:p>
            <a:r>
              <a:rPr lang="cs-CZ" dirty="0" smtClean="0"/>
              <a:t>start </a:t>
            </a:r>
            <a:r>
              <a:rPr lang="cs-CZ" dirty="0"/>
              <a:t>a </a:t>
            </a:r>
            <a:r>
              <a:rPr lang="cs-CZ" dirty="0" smtClean="0"/>
              <a:t>přistání.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Předpisy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UCL (Úřad pro civilní letectví)</a:t>
            </a:r>
          </a:p>
          <a:p>
            <a:r>
              <a:rPr lang="cs-CZ" dirty="0" smtClean="0"/>
              <a:t>Předpis L2 - Doplněk </a:t>
            </a:r>
            <a:r>
              <a:rPr lang="cs-CZ" dirty="0"/>
              <a:t>X (bezpilotní systémy</a:t>
            </a:r>
            <a:r>
              <a:rPr lang="cs-CZ" dirty="0" smtClean="0"/>
              <a:t>)</a:t>
            </a:r>
          </a:p>
          <a:p>
            <a:r>
              <a:rPr lang="cs-CZ" u="sng" dirty="0">
                <a:hlinkClick r:id="rId2"/>
              </a:rPr>
              <a:t>http://</a:t>
            </a:r>
            <a:r>
              <a:rPr lang="cs-CZ" u="sng" dirty="0" smtClean="0">
                <a:hlinkClick r:id="rId2"/>
              </a:rPr>
              <a:t>lis.</a:t>
            </a:r>
            <a:r>
              <a:rPr lang="cs-CZ" u="sng" dirty="0" err="1" smtClean="0">
                <a:hlinkClick r:id="rId2"/>
              </a:rPr>
              <a:t>rlp.cz</a:t>
            </a:r>
            <a:r>
              <a:rPr lang="cs-CZ" u="sng" dirty="0" smtClean="0">
                <a:hlinkClick r:id="rId2"/>
              </a:rPr>
              <a:t>/</a:t>
            </a:r>
            <a:r>
              <a:rPr lang="cs-CZ" u="sng" dirty="0" err="1" smtClean="0">
                <a:hlinkClick r:id="rId2"/>
              </a:rPr>
              <a:t>predpisy</a:t>
            </a:r>
            <a:r>
              <a:rPr lang="cs-CZ" u="sng" dirty="0" smtClean="0">
                <a:hlinkClick r:id="rId2"/>
              </a:rPr>
              <a:t>/</a:t>
            </a:r>
            <a:r>
              <a:rPr lang="cs-CZ" u="sng" dirty="0" err="1" smtClean="0">
                <a:hlinkClick r:id="rId2"/>
              </a:rPr>
              <a:t>predpisy</a:t>
            </a:r>
            <a:r>
              <a:rPr lang="cs-CZ" u="sng" dirty="0" smtClean="0">
                <a:hlinkClick r:id="rId2"/>
              </a:rPr>
              <a:t>/index.</a:t>
            </a:r>
            <a:r>
              <a:rPr lang="cs-CZ" u="sng" dirty="0" err="1" smtClean="0">
                <a:hlinkClick r:id="rId2"/>
              </a:rPr>
              <a:t>htm</a:t>
            </a:r>
            <a:r>
              <a:rPr lang="cs-CZ" u="sng" dirty="0" smtClean="0"/>
              <a:t> </a:t>
            </a:r>
          </a:p>
          <a:p>
            <a:r>
              <a:rPr lang="cs-CZ" dirty="0"/>
              <a:t>bezpečnostní pravidla </a:t>
            </a:r>
            <a:endParaRPr lang="cs-CZ" dirty="0" smtClean="0"/>
          </a:p>
          <a:p>
            <a:pPr lvl="1"/>
            <a:r>
              <a:rPr lang="cs-CZ" dirty="0" smtClean="0"/>
              <a:t>vzdálenosti </a:t>
            </a:r>
            <a:r>
              <a:rPr lang="cs-CZ" dirty="0"/>
              <a:t>a výška, </a:t>
            </a:r>
            <a:endParaRPr lang="cs-CZ" dirty="0" smtClean="0"/>
          </a:p>
          <a:p>
            <a:pPr lvl="1"/>
            <a:r>
              <a:rPr lang="cs-CZ" dirty="0" smtClean="0"/>
              <a:t>bezletové </a:t>
            </a:r>
            <a:r>
              <a:rPr lang="cs-CZ" dirty="0"/>
              <a:t>zóny, </a:t>
            </a:r>
            <a:endParaRPr lang="cs-CZ" dirty="0" smtClean="0"/>
          </a:p>
          <a:p>
            <a:pPr lvl="1"/>
            <a:r>
              <a:rPr lang="cs-CZ" dirty="0" smtClean="0"/>
              <a:t>vizuální </a:t>
            </a:r>
            <a:r>
              <a:rPr lang="cs-CZ" dirty="0"/>
              <a:t>kontakt, </a:t>
            </a:r>
            <a:endParaRPr lang="cs-CZ" dirty="0" smtClean="0"/>
          </a:p>
          <a:p>
            <a:r>
              <a:rPr lang="cs-CZ" dirty="0" smtClean="0"/>
              <a:t>zkoušky, registrace, pilotní průkaz (účel</a:t>
            </a:r>
            <a:r>
              <a:rPr lang="cs-CZ" dirty="0"/>
              <a:t>, váha</a:t>
            </a:r>
            <a:r>
              <a:rPr lang="cs-CZ" dirty="0" smtClean="0"/>
              <a:t>).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Pojištění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pojištění (účel, váha, oblast, krytí</a:t>
            </a:r>
            <a:r>
              <a:rPr lang="cs-CZ" dirty="0" smtClean="0"/>
              <a:t>),</a:t>
            </a:r>
          </a:p>
          <a:p>
            <a:r>
              <a:rPr lang="cs-CZ" dirty="0" smtClean="0"/>
              <a:t>odpovědnost </a:t>
            </a:r>
            <a:r>
              <a:rPr lang="cs-CZ" dirty="0"/>
              <a:t>a soudnost </a:t>
            </a:r>
            <a:r>
              <a:rPr lang="cs-CZ" dirty="0" smtClean="0"/>
              <a:t>uživatelů.</a:t>
            </a:r>
            <a:endParaRPr lang="cs-CZ" dirty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Filmování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Nevšední pohledy (z ptačí perspektivy),</a:t>
            </a:r>
          </a:p>
          <a:p>
            <a:r>
              <a:rPr lang="cs-CZ" dirty="0" smtClean="0"/>
              <a:t>klidné </a:t>
            </a:r>
            <a:r>
              <a:rPr lang="cs-CZ" dirty="0"/>
              <a:t>záběry, </a:t>
            </a:r>
            <a:endParaRPr lang="cs-CZ" dirty="0" smtClean="0"/>
          </a:p>
          <a:p>
            <a:r>
              <a:rPr lang="cs-CZ" dirty="0" smtClean="0"/>
              <a:t>plynulé </a:t>
            </a:r>
            <a:r>
              <a:rPr lang="cs-CZ" dirty="0"/>
              <a:t>panorámování (švenkování), </a:t>
            </a:r>
            <a:endParaRPr lang="cs-CZ" dirty="0" smtClean="0"/>
          </a:p>
          <a:p>
            <a:r>
              <a:rPr lang="cs-CZ" dirty="0" smtClean="0"/>
              <a:t>připravit </a:t>
            </a:r>
            <a:r>
              <a:rPr lang="cs-CZ" dirty="0"/>
              <a:t>si scénář, </a:t>
            </a:r>
            <a:endParaRPr lang="cs-CZ" dirty="0" smtClean="0"/>
          </a:p>
          <a:p>
            <a:r>
              <a:rPr lang="cs-CZ" dirty="0" smtClean="0"/>
              <a:t>pomocník</a:t>
            </a:r>
            <a:r>
              <a:rPr lang="cs-CZ" dirty="0"/>
              <a:t>, </a:t>
            </a:r>
            <a:endParaRPr lang="cs-CZ" dirty="0" smtClean="0"/>
          </a:p>
          <a:p>
            <a:r>
              <a:rPr lang="cs-CZ" dirty="0" smtClean="0"/>
              <a:t>střih</a:t>
            </a:r>
          </a:p>
          <a:p>
            <a:r>
              <a:rPr lang="cs-CZ" dirty="0" smtClean="0"/>
              <a:t>…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O čem chci hovořit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Jak vidí </a:t>
            </a:r>
            <a:r>
              <a:rPr lang="cs-CZ" dirty="0" err="1" smtClean="0"/>
              <a:t>drony</a:t>
            </a:r>
            <a:r>
              <a:rPr lang="cs-CZ" dirty="0" smtClean="0"/>
              <a:t> média</a:t>
            </a:r>
          </a:p>
          <a:p>
            <a:r>
              <a:rPr lang="cs-CZ" dirty="0" smtClean="0"/>
              <a:t>Historie </a:t>
            </a:r>
            <a:r>
              <a:rPr lang="cs-CZ" dirty="0" err="1" smtClean="0"/>
              <a:t>dronů</a:t>
            </a:r>
            <a:endParaRPr lang="cs-CZ" dirty="0" smtClean="0"/>
          </a:p>
          <a:p>
            <a:r>
              <a:rPr lang="cs-CZ" dirty="0" smtClean="0"/>
              <a:t>Použití</a:t>
            </a:r>
          </a:p>
          <a:p>
            <a:r>
              <a:rPr lang="cs-CZ" dirty="0" smtClean="0"/>
              <a:t>Ovládání a řízení </a:t>
            </a:r>
            <a:r>
              <a:rPr lang="cs-CZ" dirty="0" err="1" smtClean="0"/>
              <a:t>dronu</a:t>
            </a:r>
            <a:endParaRPr lang="cs-CZ" dirty="0" smtClean="0"/>
          </a:p>
          <a:p>
            <a:r>
              <a:rPr lang="cs-CZ" dirty="0" smtClean="0"/>
              <a:t>Technická hlediska</a:t>
            </a:r>
          </a:p>
          <a:p>
            <a:r>
              <a:rPr lang="cs-CZ" dirty="0" smtClean="0"/>
              <a:t>Komunikace</a:t>
            </a:r>
          </a:p>
          <a:p>
            <a:r>
              <a:rPr lang="cs-CZ" dirty="0" smtClean="0"/>
              <a:t>Automatické režimy</a:t>
            </a:r>
          </a:p>
          <a:p>
            <a:r>
              <a:rPr lang="cs-CZ" dirty="0" smtClean="0"/>
              <a:t>Předpisy a bezpečnost provozu</a:t>
            </a:r>
          </a:p>
          <a:p>
            <a:r>
              <a:rPr lang="cs-CZ" dirty="0" smtClean="0"/>
              <a:t>Pojištění</a:t>
            </a:r>
          </a:p>
          <a:p>
            <a:r>
              <a:rPr lang="cs-CZ" dirty="0" smtClean="0"/>
              <a:t>Filmování.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Média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nový </a:t>
            </a:r>
            <a:r>
              <a:rPr lang="cs-CZ" dirty="0"/>
              <a:t>fenomén, </a:t>
            </a:r>
            <a:endParaRPr lang="cs-CZ" dirty="0" smtClean="0"/>
          </a:p>
          <a:p>
            <a:r>
              <a:rPr lang="cs-CZ" dirty="0" smtClean="0"/>
              <a:t>revoluční </a:t>
            </a:r>
            <a:r>
              <a:rPr lang="cs-CZ" dirty="0"/>
              <a:t>technologie, </a:t>
            </a:r>
            <a:endParaRPr lang="cs-CZ" dirty="0" smtClean="0"/>
          </a:p>
          <a:p>
            <a:r>
              <a:rPr lang="cs-CZ" dirty="0" smtClean="0"/>
              <a:t>velké </a:t>
            </a:r>
            <a:r>
              <a:rPr lang="cs-CZ" dirty="0"/>
              <a:t>příležitosti, </a:t>
            </a:r>
            <a:endParaRPr lang="cs-CZ" dirty="0" smtClean="0"/>
          </a:p>
          <a:p>
            <a:r>
              <a:rPr lang="cs-CZ" dirty="0" smtClean="0"/>
              <a:t>bezpečnostní </a:t>
            </a:r>
            <a:r>
              <a:rPr lang="cs-CZ" dirty="0"/>
              <a:t>rizika, </a:t>
            </a:r>
            <a:endParaRPr lang="cs-CZ" dirty="0" smtClean="0"/>
          </a:p>
          <a:p>
            <a:r>
              <a:rPr lang="cs-CZ" dirty="0" smtClean="0"/>
              <a:t>ochrana </a:t>
            </a:r>
            <a:r>
              <a:rPr lang="cs-CZ" dirty="0"/>
              <a:t>soukromí, </a:t>
            </a:r>
            <a:endParaRPr lang="cs-CZ" dirty="0" smtClean="0"/>
          </a:p>
          <a:p>
            <a:r>
              <a:rPr lang="cs-CZ" dirty="0" smtClean="0"/>
              <a:t>senzace</a:t>
            </a:r>
            <a:r>
              <a:rPr lang="cs-CZ" dirty="0"/>
              <a:t>, </a:t>
            </a:r>
            <a:endParaRPr lang="cs-CZ" dirty="0" smtClean="0"/>
          </a:p>
          <a:p>
            <a:r>
              <a:rPr lang="cs-CZ" dirty="0" smtClean="0"/>
              <a:t>hysterie.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Média (2)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4" name="Obrázek 3" descr="http://img.cz.prg.cmestatic.com/media/images/600x338/Dec2015/1819437.jpg?d41d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484784"/>
            <a:ext cx="6840760" cy="4803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Historie</a:t>
            </a:r>
            <a:r>
              <a:rPr lang="cs-CZ" b="1" dirty="0" smtClean="0"/>
              <a:t>    </a:t>
            </a:r>
            <a:r>
              <a:rPr lang="cs-CZ" sz="3200" dirty="0" smtClean="0"/>
              <a:t>(Vojenské bezpilotní letadlo                 MQ-1 </a:t>
            </a:r>
            <a:r>
              <a:rPr lang="cs-CZ" sz="3200" dirty="0" err="1" smtClean="0"/>
              <a:t>Predator</a:t>
            </a:r>
            <a:r>
              <a:rPr lang="cs-CZ" sz="3200" dirty="0" smtClean="0"/>
              <a:t>)</a:t>
            </a:r>
            <a:endParaRPr lang="cs-CZ" sz="3200" dirty="0"/>
          </a:p>
        </p:txBody>
      </p:sp>
      <p:pic>
        <p:nvPicPr>
          <p:cNvPr id="2050" name="Picture 2" descr="MQ-1B Predator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422775" y="3783806"/>
            <a:ext cx="9525" cy="9525"/>
          </a:xfrm>
          <a:prstGeom prst="rect">
            <a:avLst/>
          </a:prstGeom>
          <a:noFill/>
        </p:spPr>
      </p:pic>
      <p:pic>
        <p:nvPicPr>
          <p:cNvPr id="2054" name="Picture 6" descr="MQ-1B Predato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5616" y="1772816"/>
            <a:ext cx="6000750" cy="3905251"/>
          </a:xfrm>
          <a:prstGeom prst="rect">
            <a:avLst/>
          </a:prstGeom>
          <a:noFill/>
        </p:spPr>
      </p:pic>
      <p:graphicFrame>
        <p:nvGraphicFramePr>
          <p:cNvPr id="8" name="Tabulka 7"/>
          <p:cNvGraphicFramePr>
            <a:graphicFrameLocks noGrp="1"/>
          </p:cNvGraphicFramePr>
          <p:nvPr/>
        </p:nvGraphicFramePr>
        <p:xfrm>
          <a:off x="4546910" y="1397000"/>
          <a:ext cx="50180" cy="4064000"/>
        </p:xfrm>
        <a:graphic>
          <a:graphicData uri="http://schemas.openxmlformats.org/drawingml/2006/table">
            <a:tbl>
              <a:tblPr/>
              <a:tblGrid>
                <a:gridCol w="50180"/>
              </a:tblGrid>
              <a:tr h="40640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200" dirty="0"/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200" dirty="0"/>
                        <a:t>&lt;</a:t>
                      </a:r>
                      <a:r>
                        <a:rPr lang="cs-CZ" sz="200" dirty="0" err="1"/>
                        <a:t>img</a:t>
                      </a:r>
                      <a:r>
                        <a:rPr lang="cs-CZ" sz="200" dirty="0"/>
                        <a:t> id="foto-hlavni" </a:t>
                      </a:r>
                      <a:r>
                        <a:rPr lang="cs-CZ" sz="200" dirty="0" err="1"/>
                        <a:t>height</a:t>
                      </a:r>
                      <a:r>
                        <a:rPr lang="cs-CZ" sz="200" dirty="0"/>
                        <a:t>="418" </a:t>
                      </a:r>
                      <a:r>
                        <a:rPr lang="cs-CZ" sz="200" dirty="0" err="1"/>
                        <a:t>src</a:t>
                      </a:r>
                      <a:r>
                        <a:rPr lang="cs-CZ" sz="200" dirty="0"/>
                        <a:t>="//1gr.cz/fotky/</a:t>
                      </a:r>
                      <a:r>
                        <a:rPr lang="cs-CZ" sz="200" dirty="0" err="1"/>
                        <a:t>idnes</a:t>
                      </a:r>
                      <a:r>
                        <a:rPr lang="cs-CZ" sz="200" dirty="0"/>
                        <a:t>/15/123/cl6h/RJA58d46d_081131_F_7734Q_001.JPG"&gt; </a:t>
                      </a:r>
                    </a:p>
                  </a:txBody>
                  <a:tcPr marL="12390" marR="12390" marT="6195" marB="61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055" name="Rectangle 7">
            <a:hlinkClick r:id="rId3"/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cs-CZ" sz="700" b="1" i="0" u="none" strike="noStrike" cap="none" normalizeH="0" baseline="0" smtClean="0">
                <a:ln>
                  <a:noFill/>
                </a:ln>
                <a:solidFill>
                  <a:srgbClr val="EE333E"/>
                </a:solidFill>
                <a:effectLst/>
                <a:latin typeface="Arial" pitchFamily="34" charset="0"/>
                <a:cs typeface="Arial" pitchFamily="34" charset="0"/>
                <a:hlinkClick r:id="rId4"/>
              </a:rPr>
              <a:t>  </a:t>
            </a:r>
            <a:r>
              <a:rPr kumimoji="0" lang="cs-CZ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cs-CZ" sz="7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14 / 15 </a:t>
            </a:r>
            <a:r>
              <a:rPr kumimoji="0" lang="cs-CZ" sz="24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  <a:r>
              <a:rPr kumimoji="0" lang="cs-CZ" sz="7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</a:t>
            </a:r>
            <a:endParaRPr kumimoji="0" lang="cs-CZ" sz="700" b="1" i="0" u="none" strike="noStrike" cap="none" normalizeH="0" baseline="0" smtClean="0">
              <a:ln>
                <a:noFill/>
              </a:ln>
              <a:solidFill>
                <a:srgbClr val="EE333E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6" name="Picture 8" descr="Další">
            <a:hlinkClick r:id="rId4"/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400" y="-1790700"/>
            <a:ext cx="9525" cy="9525"/>
          </a:xfrm>
          <a:prstGeom prst="rect">
            <a:avLst/>
          </a:prstGeom>
          <a:noFill/>
        </p:spPr>
      </p:pic>
      <p:pic>
        <p:nvPicPr>
          <p:cNvPr id="2057" name="Picture 9" descr="MQ-1B Predator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15616" y="1628800"/>
            <a:ext cx="6970724" cy="45365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Historie</a:t>
            </a:r>
            <a:r>
              <a:rPr lang="cs-CZ" b="1" dirty="0" smtClean="0"/>
              <a:t>    </a:t>
            </a:r>
            <a:r>
              <a:rPr lang="cs-CZ" sz="3200" dirty="0" smtClean="0"/>
              <a:t>(</a:t>
            </a:r>
            <a:r>
              <a:rPr lang="cs-CZ" sz="3200" dirty="0" err="1" smtClean="0"/>
              <a:t>Oktakoptéra</a:t>
            </a:r>
            <a:r>
              <a:rPr lang="cs-CZ" sz="3200" dirty="0" smtClean="0"/>
              <a:t> DJI </a:t>
            </a:r>
            <a:r>
              <a:rPr lang="cs-CZ" sz="3200" dirty="0" err="1" smtClean="0"/>
              <a:t>Spreading</a:t>
            </a:r>
            <a:r>
              <a:rPr lang="cs-CZ" sz="3200" dirty="0" smtClean="0"/>
              <a:t> </a:t>
            </a:r>
            <a:r>
              <a:rPr lang="cs-CZ" sz="3200" dirty="0" err="1" smtClean="0"/>
              <a:t>Wings</a:t>
            </a:r>
            <a:r>
              <a:rPr lang="cs-CZ" sz="3200" dirty="0" smtClean="0"/>
              <a:t> S1000+)</a:t>
            </a:r>
            <a:endParaRPr lang="cs-CZ" sz="3200" dirty="0"/>
          </a:p>
        </p:txBody>
      </p:sp>
      <p:pic>
        <p:nvPicPr>
          <p:cNvPr id="4" name="Zástupný symbol pro obsah 3" descr="Spreading Wings S1000+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556792"/>
            <a:ext cx="8064896" cy="4680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Historie</a:t>
            </a:r>
            <a:r>
              <a:rPr lang="cs-CZ" b="1" dirty="0" smtClean="0"/>
              <a:t>    </a:t>
            </a:r>
            <a:r>
              <a:rPr lang="cs-CZ" sz="3200" dirty="0" smtClean="0"/>
              <a:t>(</a:t>
            </a:r>
            <a:r>
              <a:rPr lang="cs-CZ" sz="3200" dirty="0" err="1" smtClean="0"/>
              <a:t>kvadrokoptéra</a:t>
            </a:r>
            <a:r>
              <a:rPr lang="cs-CZ" sz="3200" dirty="0" smtClean="0"/>
              <a:t> DJI </a:t>
            </a:r>
            <a:r>
              <a:rPr lang="cs-CZ" sz="3200" dirty="0" err="1" smtClean="0"/>
              <a:t>Phantom</a:t>
            </a:r>
            <a:r>
              <a:rPr lang="cs-CZ" sz="3200" dirty="0" smtClean="0"/>
              <a:t> 2)</a:t>
            </a:r>
            <a:endParaRPr lang="cs-CZ" sz="3200" dirty="0"/>
          </a:p>
        </p:txBody>
      </p:sp>
      <p:pic>
        <p:nvPicPr>
          <p:cNvPr id="4" name="Zástupný symbol pro obsah 3" descr="K:\aVrana\Pers\Obrázky\Modely\Sobínka 09-03 0999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556792"/>
            <a:ext cx="6840760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Historie</a:t>
            </a:r>
            <a:r>
              <a:rPr lang="cs-CZ" b="1" dirty="0" smtClean="0"/>
              <a:t>    </a:t>
            </a:r>
            <a:r>
              <a:rPr lang="cs-CZ" sz="3200" dirty="0" smtClean="0"/>
              <a:t>(hračka </a:t>
            </a:r>
            <a:r>
              <a:rPr lang="cs-CZ" sz="3200" dirty="0" err="1" smtClean="0"/>
              <a:t>Nano</a:t>
            </a:r>
            <a:r>
              <a:rPr lang="cs-CZ" sz="3200" dirty="0" smtClean="0"/>
              <a:t> K50)</a:t>
            </a:r>
            <a:endParaRPr lang="cs-CZ" sz="3200" dirty="0"/>
          </a:p>
        </p:txBody>
      </p:sp>
      <p:pic>
        <p:nvPicPr>
          <p:cNvPr id="5" name="Zástupný symbol pro obsah 4" descr="http://www.rc-kmodel.cz/fotky32278/fotos/_vyrn_128Nano-K-50-1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412776"/>
            <a:ext cx="5400600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Použití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vojenské účely, </a:t>
            </a:r>
            <a:endParaRPr lang="cs-CZ" dirty="0" smtClean="0"/>
          </a:p>
          <a:p>
            <a:r>
              <a:rPr lang="cs-CZ" dirty="0" smtClean="0"/>
              <a:t>letecké </a:t>
            </a:r>
            <a:r>
              <a:rPr lang="cs-CZ" dirty="0"/>
              <a:t>snímkování (geodézie, architekti</a:t>
            </a:r>
            <a:r>
              <a:rPr lang="cs-CZ" dirty="0" smtClean="0"/>
              <a:t>),</a:t>
            </a:r>
          </a:p>
          <a:p>
            <a:r>
              <a:rPr lang="cs-CZ" dirty="0" smtClean="0"/>
              <a:t>bezpečnostní </a:t>
            </a:r>
            <a:r>
              <a:rPr lang="cs-CZ" dirty="0"/>
              <a:t>sbory – hlídkování, </a:t>
            </a:r>
            <a:endParaRPr lang="cs-CZ" dirty="0" smtClean="0"/>
          </a:p>
          <a:p>
            <a:r>
              <a:rPr lang="cs-CZ" dirty="0" smtClean="0"/>
              <a:t>hasiči </a:t>
            </a:r>
            <a:r>
              <a:rPr lang="cs-CZ" dirty="0"/>
              <a:t>– požární prevence, </a:t>
            </a:r>
            <a:endParaRPr lang="cs-CZ" dirty="0" smtClean="0"/>
          </a:p>
          <a:p>
            <a:r>
              <a:rPr lang="cs-CZ" dirty="0" smtClean="0"/>
              <a:t>energetici- </a:t>
            </a:r>
            <a:r>
              <a:rPr lang="cs-CZ" dirty="0"/>
              <a:t>monitorování dálkových el. </a:t>
            </a:r>
            <a:r>
              <a:rPr lang="cs-CZ" dirty="0" smtClean="0"/>
              <a:t>vedení,</a:t>
            </a:r>
          </a:p>
          <a:p>
            <a:r>
              <a:rPr lang="cs-CZ" dirty="0" smtClean="0"/>
              <a:t>průzkum </a:t>
            </a:r>
            <a:r>
              <a:rPr lang="cs-CZ" dirty="0"/>
              <a:t>nebezpečných prostor (např. vybuchlý muniční sklad</a:t>
            </a:r>
            <a:r>
              <a:rPr lang="cs-CZ" dirty="0" smtClean="0"/>
              <a:t>).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348</Words>
  <Application>Microsoft Office PowerPoint</Application>
  <PresentationFormat>Předvádění na obrazovce (4:3)</PresentationFormat>
  <Paragraphs>97</Paragraphs>
  <Slides>17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Motiv sady Office</vt:lpstr>
      <vt:lpstr>Drony:   pomocník, hračka,                    či nebezpečí?  </vt:lpstr>
      <vt:lpstr>O čem chci hovořit</vt:lpstr>
      <vt:lpstr>Média </vt:lpstr>
      <vt:lpstr>Média (2) </vt:lpstr>
      <vt:lpstr>Historie    (Vojenské bezpilotní letadlo                 MQ-1 Predator)</vt:lpstr>
      <vt:lpstr>Historie    (Oktakoptéra DJI Spreading Wings S1000+)</vt:lpstr>
      <vt:lpstr>Historie    (kvadrokoptéra DJI Phantom 2)</vt:lpstr>
      <vt:lpstr>Historie    (hračka Nano K50)</vt:lpstr>
      <vt:lpstr>Použití</vt:lpstr>
      <vt:lpstr>Použití (2)</vt:lpstr>
      <vt:lpstr>Řízení dronu</vt:lpstr>
      <vt:lpstr>Technická stránka</vt:lpstr>
      <vt:lpstr>Komunikace</vt:lpstr>
      <vt:lpstr>Automatické režimy</vt:lpstr>
      <vt:lpstr>Předpisy</vt:lpstr>
      <vt:lpstr>Pojištění</vt:lpstr>
      <vt:lpstr>Filmování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Drony:   pomocník, hračka, či nebezpečí?</dc:title>
  <dc:creator>vrana</dc:creator>
  <cp:lastModifiedBy>vrana</cp:lastModifiedBy>
  <cp:revision>48</cp:revision>
  <dcterms:created xsi:type="dcterms:W3CDTF">2016-04-28T11:05:25Z</dcterms:created>
  <dcterms:modified xsi:type="dcterms:W3CDTF">2016-05-20T08:23:49Z</dcterms:modified>
</cp:coreProperties>
</file>